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7" r:id="rId4"/>
    <p:sldId id="260" r:id="rId5"/>
    <p:sldId id="277" r:id="rId6"/>
    <p:sldId id="266" r:id="rId7"/>
    <p:sldId id="269" r:id="rId8"/>
    <p:sldId id="265" r:id="rId9"/>
    <p:sldId id="275" r:id="rId10"/>
    <p:sldId id="276" r:id="rId11"/>
    <p:sldId id="271" r:id="rId12"/>
    <p:sldId id="273" r:id="rId13"/>
    <p:sldId id="270" r:id="rId14"/>
    <p:sldId id="274" r:id="rId15"/>
    <p:sldId id="63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FF3"/>
    <a:srgbClr val="EEEEF0"/>
    <a:srgbClr val="CCC9BA"/>
    <a:srgbClr val="F7F7F7"/>
    <a:srgbClr val="4472C4"/>
    <a:srgbClr val="FFFFFF"/>
    <a:srgbClr val="F5F5F5"/>
    <a:srgbClr val="000000"/>
    <a:srgbClr val="C6D4DD"/>
    <a:srgbClr val="51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E9D6D-F836-416E-AC4E-F6CDF719E83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F700B-5FC4-41D1-83B4-EDEB7F17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94D8-8B27-40C2-936C-3BD0DC712F2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547D-DFE4-44D1-858D-A784BC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4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Twemoji_1f510.sv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ematica.stackexchange.com/questions/26268/qr-code-in-shopping-cart-handl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ematica.stackexchange.com/questions/26268/qr-code-in-shopping-cart-handl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ematica.stackexchange.com/questions/26268/qr-code-in-shopping-cart-handl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7571/dwcheckyes---complete-by-forest51690-177571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ematica.stackexchange.com/questions/26268/qr-code-in-shopping-cart-handl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ateinternetaccess.com/blog/2018/11/what-is-two-factor-or-multi-factor-authentic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Smartphone_icon_-_Noun_Project_283536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artphone_icon_-_Noun_Project_283536.sv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ommons.wikimedia.org/wiki/File:Smartphone_icon_-_Noun_Project_283536.sv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ngimg.com/download/3323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5C20-FD35-4BB7-951F-D600B402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16" y="1793829"/>
            <a:ext cx="8278761" cy="17161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Setting Up Multi-factor Authentication (MFA)</a:t>
            </a:r>
            <a:br>
              <a:rPr lang="en-US" sz="4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3" name="Training Together">
            <a:extLst>
              <a:ext uri="{FF2B5EF4-FFF2-40B4-BE49-F238E27FC236}">
                <a16:creationId xmlns:a16="http://schemas.microsoft.com/office/drawing/2014/main" id="{CE43FE9B-3182-4885-9F0B-7CEFC6C4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4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00D09561-C71F-4100-93DD-1CC5F578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70C27-3915-4EAE-9116-C0D9A4501A06}"/>
              </a:ext>
            </a:extLst>
          </p:cNvPr>
          <p:cNvSpPr/>
          <p:nvPr/>
        </p:nvSpPr>
        <p:spPr>
          <a:xfrm>
            <a:off x="0" y="-1"/>
            <a:ext cx="9144000" cy="1191237"/>
          </a:xfrm>
          <a:prstGeom prst="rect">
            <a:avLst/>
          </a:prstGeom>
          <a:solidFill>
            <a:srgbClr val="760123"/>
          </a:solidFill>
          <a:ln>
            <a:solidFill>
              <a:srgbClr val="760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C72A6A-4D88-402A-8074-A4A06374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992966"/>
            <a:ext cx="5538132" cy="1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C9172E-E4CE-4B9B-87B9-EB0E7FBB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5170" y="2487623"/>
            <a:ext cx="1833031" cy="18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441200" y="949326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3: </a:t>
            </a:r>
            <a:r>
              <a:rPr lang="en-US" sz="2400" dirty="0">
                <a:latin typeface="Gill Sans MT" panose="020B0502020104020203" pitchFamily="34" charset="0"/>
              </a:rPr>
              <a:t> This will bring up the OATH OTP Client QR Code. </a:t>
            </a:r>
            <a:r>
              <a:rPr lang="en-US" sz="2400" dirty="0">
                <a:highlight>
                  <a:srgbClr val="FFFF00"/>
                </a:highlight>
                <a:latin typeface="Gill Sans MT" panose="020B0502020104020203" pitchFamily="34" charset="0"/>
              </a:rPr>
              <a:t>Keep this page open.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CF6535-8305-465B-A46D-28F29523B6B4}"/>
              </a:ext>
            </a:extLst>
          </p:cNvPr>
          <p:cNvGrpSpPr/>
          <p:nvPr/>
        </p:nvGrpSpPr>
        <p:grpSpPr>
          <a:xfrm>
            <a:off x="1749895" y="1986703"/>
            <a:ext cx="5536735" cy="3601660"/>
            <a:chOff x="541116" y="2182718"/>
            <a:chExt cx="6199502" cy="38047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EF94C1-90F2-489F-83F8-7DACBCF90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16" y="2182718"/>
              <a:ext cx="6199502" cy="380472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B927AA-FD87-4713-8607-96085C573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63758" y="3218283"/>
              <a:ext cx="1174964" cy="11749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5358C23-F44E-4D97-9B49-A107ADB5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12101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441200" y="954504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3 Continued:</a:t>
            </a:r>
            <a:r>
              <a:rPr lang="en-US" sz="2400" dirty="0">
                <a:latin typeface="Gill Sans MT" panose="020B0502020104020203" pitchFamily="34" charset="0"/>
              </a:rPr>
              <a:t>  Open the Microsoft Authenticator app on your phone and select “Scan QR code”.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A5DD8D-CCB8-4A06-A76E-04B0FB5875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/>
          <a:stretch/>
        </p:blipFill>
        <p:spPr bwMode="auto">
          <a:xfrm>
            <a:off x="1084720" y="2089609"/>
            <a:ext cx="1996309" cy="4144887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CCACC1-DAA9-4766-88DE-0A2B562A7C76}"/>
              </a:ext>
            </a:extLst>
          </p:cNvPr>
          <p:cNvSpPr txBox="1"/>
          <p:nvPr/>
        </p:nvSpPr>
        <p:spPr>
          <a:xfrm>
            <a:off x="557714" y="4995373"/>
            <a:ext cx="209882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Open the Microsoft Authenticator app. Click “OK” to allow access to the camera if prompted.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6E4FDD-CDF1-41AC-AE29-4E1BAE3681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/>
          <a:stretch/>
        </p:blipFill>
        <p:spPr bwMode="auto">
          <a:xfrm>
            <a:off x="4499645" y="2089609"/>
            <a:ext cx="1985783" cy="40718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9EEFE0-C117-4453-82DD-6636BA02F333}"/>
              </a:ext>
            </a:extLst>
          </p:cNvPr>
          <p:cNvSpPr/>
          <p:nvPr/>
        </p:nvSpPr>
        <p:spPr>
          <a:xfrm>
            <a:off x="2039916" y="4258707"/>
            <a:ext cx="807693" cy="319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11FA76-9854-4BB0-9D9C-D0BFD5BF9C7E}"/>
              </a:ext>
            </a:extLst>
          </p:cNvPr>
          <p:cNvSpPr/>
          <p:nvPr/>
        </p:nvSpPr>
        <p:spPr>
          <a:xfrm>
            <a:off x="4572000" y="5312577"/>
            <a:ext cx="1841074" cy="382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8D21FA86-783D-4D6A-A80D-6AA141076EA7}"/>
              </a:ext>
            </a:extLst>
          </p:cNvPr>
          <p:cNvSpPr/>
          <p:nvPr/>
        </p:nvSpPr>
        <p:spPr>
          <a:xfrm rot="16200000" flipH="1">
            <a:off x="5988574" y="4591287"/>
            <a:ext cx="1584802" cy="446383"/>
          </a:xfrm>
          <a:prstGeom prst="bentUpArrow">
            <a:avLst>
              <a:gd name="adj1" fmla="val 2086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7368DB-A597-48B8-BDBD-6A6F59FD3A26}"/>
              </a:ext>
            </a:extLst>
          </p:cNvPr>
          <p:cNvSpPr txBox="1"/>
          <p:nvPr/>
        </p:nvSpPr>
        <p:spPr>
          <a:xfrm>
            <a:off x="6005461" y="3593557"/>
            <a:ext cx="18985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Click “Scan QR Code.”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0F32877-BF36-42FE-9508-AF44FEBD1D18}"/>
              </a:ext>
            </a:extLst>
          </p:cNvPr>
          <p:cNvSpPr/>
          <p:nvPr/>
        </p:nvSpPr>
        <p:spPr>
          <a:xfrm>
            <a:off x="557714" y="4302998"/>
            <a:ext cx="718897" cy="19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8B83C8F-3615-4B13-AB6F-869D162A7B3B}"/>
              </a:ext>
            </a:extLst>
          </p:cNvPr>
          <p:cNvSpPr/>
          <p:nvPr/>
        </p:nvSpPr>
        <p:spPr>
          <a:xfrm>
            <a:off x="3385122" y="4302998"/>
            <a:ext cx="718897" cy="19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7CFF791-FE69-43CC-AA4B-1D789891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2664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41114" y="995100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3 Continued:</a:t>
            </a:r>
            <a:r>
              <a:rPr lang="en-US" sz="2400" dirty="0">
                <a:latin typeface="Gill Sans MT" panose="020B0502020104020203" pitchFamily="34" charset="0"/>
              </a:rPr>
              <a:t>  Scan the OATH OTP Client QR code with your Microsoft Authenticator app.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52DB05-552F-456B-8867-8865B8046893}"/>
              </a:ext>
            </a:extLst>
          </p:cNvPr>
          <p:cNvGrpSpPr/>
          <p:nvPr/>
        </p:nvGrpSpPr>
        <p:grpSpPr>
          <a:xfrm>
            <a:off x="3666089" y="2500649"/>
            <a:ext cx="4466270" cy="2741014"/>
            <a:chOff x="541116" y="2182718"/>
            <a:chExt cx="6199502" cy="38047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9C9952-5371-4FE7-9068-E617FA16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16" y="2182718"/>
              <a:ext cx="6199502" cy="3804723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9B4FC-A43E-458B-9859-6FCE31E8C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63758" y="3218283"/>
              <a:ext cx="1174964" cy="1174964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5F5936-3056-45B6-A643-DB263E517E70}"/>
              </a:ext>
            </a:extLst>
          </p:cNvPr>
          <p:cNvSpPr/>
          <p:nvPr/>
        </p:nvSpPr>
        <p:spPr>
          <a:xfrm>
            <a:off x="6745085" y="3196755"/>
            <a:ext cx="916749" cy="9286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4A167-10C3-40C6-9E41-60FFC70D276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16048"/>
          <a:stretch/>
        </p:blipFill>
        <p:spPr bwMode="auto">
          <a:xfrm>
            <a:off x="373404" y="2103283"/>
            <a:ext cx="2411396" cy="40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052DB-7D1E-4F6D-B41A-35C26E2F7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343" y="3551595"/>
            <a:ext cx="1147602" cy="114760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ADB0AC-39EA-4AB1-81EB-13C07B1E590D}"/>
              </a:ext>
            </a:extLst>
          </p:cNvPr>
          <p:cNvCxnSpPr>
            <a:cxnSpLocks/>
          </p:cNvCxnSpPr>
          <p:nvPr/>
        </p:nvCxnSpPr>
        <p:spPr>
          <a:xfrm>
            <a:off x="2784800" y="2127538"/>
            <a:ext cx="3951868" cy="1069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C13601-DA84-4CEA-848B-349C5DC771FA}"/>
              </a:ext>
            </a:extLst>
          </p:cNvPr>
          <p:cNvCxnSpPr>
            <a:cxnSpLocks/>
          </p:cNvCxnSpPr>
          <p:nvPr/>
        </p:nvCxnSpPr>
        <p:spPr>
          <a:xfrm flipV="1">
            <a:off x="2793217" y="4125397"/>
            <a:ext cx="3943451" cy="20712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3F8175FE-4E55-43E1-8832-8442AC01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305916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94851" y="972206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4:</a:t>
            </a:r>
            <a:r>
              <a:rPr lang="en-US" sz="2400" dirty="0">
                <a:latin typeface="Gill Sans MT" panose="020B0502020104020203" pitchFamily="34" charset="0"/>
              </a:rPr>
              <a:t> Enter the 6 digit verification code that is generated in the Microsoft Authenticator app.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86C784-26ED-43E8-9D02-C44BBB302C6A}"/>
              </a:ext>
            </a:extLst>
          </p:cNvPr>
          <p:cNvGrpSpPr/>
          <p:nvPr/>
        </p:nvGrpSpPr>
        <p:grpSpPr>
          <a:xfrm>
            <a:off x="351790" y="2389613"/>
            <a:ext cx="4717301" cy="3068616"/>
            <a:chOff x="541116" y="2182718"/>
            <a:chExt cx="6199502" cy="38047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E8D4DF-BCB3-4183-B070-374AEFC9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16" y="2182718"/>
              <a:ext cx="6199502" cy="3804723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02D805-AE63-4C6D-AAED-3DDF140A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63758" y="3218283"/>
              <a:ext cx="1174964" cy="117496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EED11D-8895-418C-A184-8583848B5B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31" b="20564"/>
          <a:stretch/>
        </p:blipFill>
        <p:spPr>
          <a:xfrm>
            <a:off x="5409145" y="2006083"/>
            <a:ext cx="2867025" cy="389694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6A2EDE-8CFE-4F25-A70D-927FE4E4451B}"/>
              </a:ext>
            </a:extLst>
          </p:cNvPr>
          <p:cNvSpPr/>
          <p:nvPr/>
        </p:nvSpPr>
        <p:spPr>
          <a:xfrm>
            <a:off x="5408390" y="3240290"/>
            <a:ext cx="2833484" cy="92667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63C30-70A3-47F3-B2FB-D2BBF3B6D0A1}"/>
              </a:ext>
            </a:extLst>
          </p:cNvPr>
          <p:cNvSpPr/>
          <p:nvPr/>
        </p:nvSpPr>
        <p:spPr>
          <a:xfrm>
            <a:off x="5897573" y="2448628"/>
            <a:ext cx="1288752" cy="368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D988F-158F-460C-9998-A307DEE59F8F}"/>
              </a:ext>
            </a:extLst>
          </p:cNvPr>
          <p:cNvSpPr/>
          <p:nvPr/>
        </p:nvSpPr>
        <p:spPr>
          <a:xfrm>
            <a:off x="5842341" y="2816843"/>
            <a:ext cx="1442174" cy="442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0AFD6-514C-4166-BEF6-B76649EE2F70}"/>
              </a:ext>
            </a:extLst>
          </p:cNvPr>
          <p:cNvSpPr/>
          <p:nvPr/>
        </p:nvSpPr>
        <p:spPr>
          <a:xfrm>
            <a:off x="481352" y="4166964"/>
            <a:ext cx="3069925" cy="442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1822C-BB5A-4A57-B9B4-BB4EBA38648F}"/>
              </a:ext>
            </a:extLst>
          </p:cNvPr>
          <p:cNvSpPr txBox="1"/>
          <p:nvPr/>
        </p:nvSpPr>
        <p:spPr>
          <a:xfrm>
            <a:off x="4957440" y="4271872"/>
            <a:ext cx="3701461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Gill Sans MT" panose="020B0502020104020203" pitchFamily="34" charset="0"/>
              </a:rPr>
              <a:t>Important note:</a:t>
            </a:r>
            <a:r>
              <a:rPr lang="en-US" b="1" dirty="0">
                <a:latin typeface="Gill Sans MT" panose="020B0502020104020203" pitchFamily="34" charset="0"/>
              </a:rPr>
              <a:t>  </a:t>
            </a:r>
            <a:r>
              <a:rPr lang="en-US" dirty="0">
                <a:latin typeface="Gill Sans MT" panose="020B0502020104020203" pitchFamily="34" charset="0"/>
              </a:rPr>
              <a:t>The verification code in the Authenticator app changes every 30 seconds. 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It’s okay if it times out! Enter the new code that appears.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69281-0A3B-4C0E-B5D1-90D8E7A0E06A}"/>
              </a:ext>
            </a:extLst>
          </p:cNvPr>
          <p:cNvSpPr txBox="1"/>
          <p:nvPr/>
        </p:nvSpPr>
        <p:spPr>
          <a:xfrm>
            <a:off x="611915" y="4291425"/>
            <a:ext cx="1701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Enter 6 digit Code Here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D45830A-546A-4F00-A319-763105168A03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3301661" y="3038116"/>
            <a:ext cx="2540681" cy="139180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E2F027B-A89D-4A69-A173-BCDBE908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31309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41116" y="991326"/>
            <a:ext cx="795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4:</a:t>
            </a:r>
            <a:r>
              <a:rPr lang="en-US" sz="2400" dirty="0">
                <a:latin typeface="Gill Sans MT" panose="020B0502020104020203" pitchFamily="34" charset="0"/>
              </a:rPr>
              <a:t>  Select “Verify” once the code is entered.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86C784-26ED-43E8-9D02-C44BBB302C6A}"/>
              </a:ext>
            </a:extLst>
          </p:cNvPr>
          <p:cNvGrpSpPr/>
          <p:nvPr/>
        </p:nvGrpSpPr>
        <p:grpSpPr>
          <a:xfrm>
            <a:off x="541116" y="1914917"/>
            <a:ext cx="5536735" cy="3601660"/>
            <a:chOff x="541116" y="2182718"/>
            <a:chExt cx="6199502" cy="38047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E8D4DF-BCB3-4183-B070-374AEFC9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16" y="2182718"/>
              <a:ext cx="6199502" cy="3804723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02D805-AE63-4C6D-AAED-3DDF140A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63758" y="3218283"/>
              <a:ext cx="1174964" cy="117496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669281-0A3B-4C0E-B5D1-90D8E7A0E06A}"/>
              </a:ext>
            </a:extLst>
          </p:cNvPr>
          <p:cNvSpPr txBox="1"/>
          <p:nvPr/>
        </p:nvSpPr>
        <p:spPr>
          <a:xfrm>
            <a:off x="807378" y="422207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427303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5760C7-8946-4E5E-B84D-6B889602291F}"/>
              </a:ext>
            </a:extLst>
          </p:cNvPr>
          <p:cNvSpPr/>
          <p:nvPr/>
        </p:nvSpPr>
        <p:spPr>
          <a:xfrm>
            <a:off x="725417" y="4499069"/>
            <a:ext cx="810251" cy="390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700DD4D-F5C9-4435-A78B-714AD9D6400C}"/>
              </a:ext>
            </a:extLst>
          </p:cNvPr>
          <p:cNvSpPr/>
          <p:nvPr/>
        </p:nvSpPr>
        <p:spPr>
          <a:xfrm>
            <a:off x="1719969" y="4488116"/>
            <a:ext cx="1436038" cy="439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338FD-A1AE-4186-A934-73F7003CBCC2}"/>
              </a:ext>
            </a:extLst>
          </p:cNvPr>
          <p:cNvSpPr txBox="1"/>
          <p:nvPr/>
        </p:nvSpPr>
        <p:spPr>
          <a:xfrm>
            <a:off x="6403374" y="2218684"/>
            <a:ext cx="2378548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This completes your MFA setup process. You are now ready to use your VPN!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B02970-C125-47F2-A570-64A0699A3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61086" y="3759819"/>
            <a:ext cx="1475536" cy="14755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75D6A60-A06C-4585-9FCA-7FB60FCF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180335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6AA5-E9BC-4BDB-A30D-29BEDCEF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195977"/>
            <a:ext cx="8839885" cy="79262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to Remove a Phone Number in Centrify:</a:t>
            </a:r>
          </a:p>
        </p:txBody>
      </p:sp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B5CD4-5DDD-4A18-B844-899596B4AAF7}"/>
              </a:ext>
            </a:extLst>
          </p:cNvPr>
          <p:cNvSpPr txBox="1"/>
          <p:nvPr/>
        </p:nvSpPr>
        <p:spPr>
          <a:xfrm>
            <a:off x="435922" y="920367"/>
            <a:ext cx="79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ill Sans MT" panose="020B0502020104020203" pitchFamily="34" charset="0"/>
              </a:rPr>
              <a:t>Quick Tip:</a:t>
            </a:r>
            <a:r>
              <a:rPr lang="en-US" dirty="0">
                <a:latin typeface="Gill Sans MT" panose="020B0502020104020203" pitchFamily="34" charset="0"/>
              </a:rPr>
              <a:t> If you previously entered your personal cell phone number in Centrify, you can remove it by accessing your Personal Profile.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7264A-E10D-42E6-A231-BFBE2D2570B7}"/>
              </a:ext>
            </a:extLst>
          </p:cNvPr>
          <p:cNvSpPr/>
          <p:nvPr/>
        </p:nvSpPr>
        <p:spPr>
          <a:xfrm>
            <a:off x="337530" y="3050046"/>
            <a:ext cx="1141466" cy="24547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B2955E-D1E2-435F-9F59-3916BD8F2BA1}"/>
              </a:ext>
            </a:extLst>
          </p:cNvPr>
          <p:cNvGrpSpPr/>
          <p:nvPr/>
        </p:nvGrpSpPr>
        <p:grpSpPr>
          <a:xfrm>
            <a:off x="285572" y="1646203"/>
            <a:ext cx="6507800" cy="4146945"/>
            <a:chOff x="285572" y="1781217"/>
            <a:chExt cx="6507800" cy="41469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C44B06-96CF-4E3A-8AA0-DA02E3FC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72" y="1781217"/>
              <a:ext cx="6507800" cy="4146945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65F4D2-2285-499D-89A2-C88F7251C346}"/>
                </a:ext>
              </a:extLst>
            </p:cNvPr>
            <p:cNvSpPr/>
            <p:nvPr/>
          </p:nvSpPr>
          <p:spPr>
            <a:xfrm>
              <a:off x="846894" y="1833564"/>
              <a:ext cx="632102" cy="17679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383110-8AFC-4AAA-BA2D-D68FDE3322A9}"/>
                </a:ext>
              </a:extLst>
            </p:cNvPr>
            <p:cNvSpPr/>
            <p:nvPr/>
          </p:nvSpPr>
          <p:spPr>
            <a:xfrm>
              <a:off x="846894" y="2010363"/>
              <a:ext cx="434698" cy="232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44C61D-EE1D-4525-AE94-FF65DA517B2A}"/>
                </a:ext>
              </a:extLst>
            </p:cNvPr>
            <p:cNvSpPr/>
            <p:nvPr/>
          </p:nvSpPr>
          <p:spPr>
            <a:xfrm>
              <a:off x="2103938" y="3429000"/>
              <a:ext cx="399922" cy="201826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CC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99195-BD5D-4934-8FB9-51C8D3ABEA09}"/>
              </a:ext>
            </a:extLst>
          </p:cNvPr>
          <p:cNvSpPr/>
          <p:nvPr/>
        </p:nvSpPr>
        <p:spPr>
          <a:xfrm>
            <a:off x="2503860" y="3805963"/>
            <a:ext cx="570732" cy="2173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D539C8-E74F-4AEA-8380-F188E9A015C9}"/>
              </a:ext>
            </a:extLst>
          </p:cNvPr>
          <p:cNvSpPr/>
          <p:nvPr/>
        </p:nvSpPr>
        <p:spPr>
          <a:xfrm>
            <a:off x="1877896" y="4104027"/>
            <a:ext cx="3774202" cy="496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41900-AD1D-47EF-8A81-99192EF8E7F8}"/>
              </a:ext>
            </a:extLst>
          </p:cNvPr>
          <p:cNvSpPr/>
          <p:nvPr/>
        </p:nvSpPr>
        <p:spPr>
          <a:xfrm>
            <a:off x="1828800" y="5345249"/>
            <a:ext cx="729270" cy="31448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C6A22-DC01-4007-9DB6-67A4FE21C671}"/>
              </a:ext>
            </a:extLst>
          </p:cNvPr>
          <p:cNvSpPr txBox="1"/>
          <p:nvPr/>
        </p:nvSpPr>
        <p:spPr>
          <a:xfrm>
            <a:off x="6413264" y="3274645"/>
            <a:ext cx="244516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Delete the Mobile Number entered here and hit “Save” to remove your phone number.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9534E4-BD74-402B-9211-ECDF80F27E63}"/>
              </a:ext>
            </a:extLst>
          </p:cNvPr>
          <p:cNvSpPr/>
          <p:nvPr/>
        </p:nvSpPr>
        <p:spPr>
          <a:xfrm>
            <a:off x="389488" y="2900749"/>
            <a:ext cx="1141466" cy="24547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691B82F-8E57-4097-BE7C-711F218EE2CC}"/>
              </a:ext>
            </a:extLst>
          </p:cNvPr>
          <p:cNvSpPr/>
          <p:nvPr/>
        </p:nvSpPr>
        <p:spPr>
          <a:xfrm>
            <a:off x="5741082" y="4364685"/>
            <a:ext cx="509873" cy="1718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4DDBCB-98A9-48D3-AFB9-F4561D6A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36" y="5456702"/>
            <a:ext cx="268247" cy="4023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F5CE15-8B87-48E8-B9BC-4833800A462F}"/>
              </a:ext>
            </a:extLst>
          </p:cNvPr>
          <p:cNvSpPr txBox="1"/>
          <p:nvPr/>
        </p:nvSpPr>
        <p:spPr>
          <a:xfrm>
            <a:off x="471440" y="5988130"/>
            <a:ext cx="685163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Gill Sans MT" panose="020B0502020104020203" pitchFamily="34" charset="0"/>
              </a:rPr>
              <a:t>Important note</a:t>
            </a:r>
            <a:r>
              <a:rPr lang="en-US" sz="1400" dirty="0">
                <a:latin typeface="Gill Sans MT" panose="020B0502020104020203" pitchFamily="34" charset="0"/>
              </a:rPr>
              <a:t>: It will take 1 day for this change to be updated in the Global Address Book.</a:t>
            </a:r>
          </a:p>
        </p:txBody>
      </p:sp>
    </p:spTree>
    <p:extLst>
      <p:ext uri="{BB962C8B-B14F-4D97-AF65-F5344CB8AC3E}">
        <p14:creationId xmlns:p14="http://schemas.microsoft.com/office/powerpoint/2010/main" val="19312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6AA5-E9BC-4BDB-A30D-29BEDCEF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2" y="3714465"/>
            <a:ext cx="3070699" cy="2452687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What is Multi-factor Authentication?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F25BE-9BCB-47FB-B39F-C2FA774EE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23" b="1598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DC44-32F3-4EE8-AEB1-2C9B0555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491" y="3852685"/>
            <a:ext cx="5614060" cy="2452687"/>
          </a:xfrm>
        </p:spPr>
        <p:txBody>
          <a:bodyPr anchor="ctr">
            <a:noAutofit/>
          </a:bodyPr>
          <a:lstStyle/>
          <a:p>
            <a:r>
              <a:rPr lang="en-US" sz="1800" dirty="0">
                <a:latin typeface="Gill Sans MT" panose="020B0502020104020203" pitchFamily="34" charset="0"/>
              </a:rPr>
              <a:t>Multi-factor authentication refers to the pieces of information you need to provide to gain access to our employee-facing services outside the DTA network.</a:t>
            </a:r>
          </a:p>
          <a:p>
            <a:r>
              <a:rPr lang="en-US" sz="1800" dirty="0">
                <a:latin typeface="Gill Sans MT" panose="020B0502020104020203" pitchFamily="34" charset="0"/>
              </a:rPr>
              <a:t>Its an added layer of security making it harder for an account to be accessed by outside sources even if a password is compromised. </a:t>
            </a:r>
            <a:r>
              <a:rPr lang="en-US" sz="1800" u="sng" dirty="0">
                <a:latin typeface="Gill Sans MT" panose="020B0502020104020203" pitchFamily="34" charset="0"/>
              </a:rPr>
              <a:t>This is essential in ensuring the safety and security of our clients Personally Identifiable Information. 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787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6AA5-E9BC-4BDB-A30D-29BEDCEF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365126"/>
            <a:ext cx="8839885" cy="132556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Multi-Factor Authentication Set Up: General Steps</a:t>
            </a:r>
          </a:p>
        </p:txBody>
      </p:sp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25D12E-DA7A-4923-A33B-604A712D6860}"/>
              </a:ext>
            </a:extLst>
          </p:cNvPr>
          <p:cNvSpPr txBox="1"/>
          <p:nvPr/>
        </p:nvSpPr>
        <p:spPr>
          <a:xfrm>
            <a:off x="469432" y="2003710"/>
            <a:ext cx="809766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Download the Microsoft Authenticator app onto your smartphone.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Log in to the Centrify webpage.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Scan the OATH OTP Client QR code with your Microsoft Authenticator app.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Enter the 6 digit verification code that is generated in the app and select “Verify.”</a:t>
            </a:r>
          </a:p>
        </p:txBody>
      </p:sp>
    </p:spTree>
    <p:extLst>
      <p:ext uri="{BB962C8B-B14F-4D97-AF65-F5344CB8AC3E}">
        <p14:creationId xmlns:p14="http://schemas.microsoft.com/office/powerpoint/2010/main" val="136653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6AA5-E9BC-4BDB-A30D-29BEDCEF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41114" y="945160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1:</a:t>
            </a:r>
            <a:r>
              <a:rPr lang="en-US" sz="2400" dirty="0">
                <a:latin typeface="Gill Sans MT" panose="020B0502020104020203" pitchFamily="34" charset="0"/>
              </a:rPr>
              <a:t> Download the Microsoft Authenticator App onto your smartphone.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8FAF6-79C6-4F41-A7DA-E7CF6479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0"/>
          <a:stretch/>
        </p:blipFill>
        <p:spPr>
          <a:xfrm>
            <a:off x="4350772" y="2188987"/>
            <a:ext cx="3428372" cy="35694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D122CA-744C-438D-B4DE-01EB1722FF60}"/>
              </a:ext>
            </a:extLst>
          </p:cNvPr>
          <p:cNvSpPr txBox="1"/>
          <p:nvPr/>
        </p:nvSpPr>
        <p:spPr>
          <a:xfrm>
            <a:off x="4235426" y="6688076"/>
            <a:ext cx="4145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ommons.wikimedia.org/wiki/File:Smartphone_icon_-_Noun_Project_283536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FB098-BB72-4413-863C-2D5E93683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735" y="3391657"/>
            <a:ext cx="971327" cy="117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70255-7ED3-4001-8304-5007CE253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10" y="3391657"/>
            <a:ext cx="1017662" cy="111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BE64C-A8FE-460B-84C0-1E19B8439912}"/>
              </a:ext>
            </a:extLst>
          </p:cNvPr>
          <p:cNvSpPr txBox="1"/>
          <p:nvPr/>
        </p:nvSpPr>
        <p:spPr>
          <a:xfrm>
            <a:off x="383910" y="2588731"/>
            <a:ext cx="24837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Access your App store or Google Play store.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AB549-D65F-40A8-80F2-14BA988D57D2}"/>
              </a:ext>
            </a:extLst>
          </p:cNvPr>
          <p:cNvSpPr txBox="1"/>
          <p:nvPr/>
        </p:nvSpPr>
        <p:spPr>
          <a:xfrm>
            <a:off x="3780338" y="3789891"/>
            <a:ext cx="2203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Search for Microsoft Authenticator.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E8BE3BC-E7FB-4AD8-B982-ACE43DDBDC08}"/>
              </a:ext>
            </a:extLst>
          </p:cNvPr>
          <p:cNvSpPr/>
          <p:nvPr/>
        </p:nvSpPr>
        <p:spPr>
          <a:xfrm>
            <a:off x="3117552" y="2663699"/>
            <a:ext cx="889852" cy="324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694-EF8B-430A-89C2-CEC60905F3BC}"/>
              </a:ext>
            </a:extLst>
          </p:cNvPr>
          <p:cNvSpPr/>
          <p:nvPr/>
        </p:nvSpPr>
        <p:spPr>
          <a:xfrm>
            <a:off x="7045176" y="2988677"/>
            <a:ext cx="441858" cy="246385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548FF3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0582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B73A4E-29D1-4BAC-BF6A-13078E45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2182" y="1880903"/>
            <a:ext cx="4252660" cy="4252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66AA5-E9BC-4BDB-A30D-29BEDCEF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41114" y="945160"/>
            <a:ext cx="795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1:</a:t>
            </a:r>
            <a:r>
              <a:rPr lang="en-US" sz="2400" dirty="0">
                <a:latin typeface="Gill Sans MT" panose="020B0502020104020203" pitchFamily="34" charset="0"/>
              </a:rPr>
              <a:t> Download the Microsoft Authenticator App onto your smartphone. 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* Android Users may need to download the “idaptive” application if prompted*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8FAF6-79C6-4F41-A7DA-E7CF64790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0"/>
          <a:stretch/>
        </p:blipFill>
        <p:spPr>
          <a:xfrm>
            <a:off x="930492" y="2514820"/>
            <a:ext cx="3428372" cy="35694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9979F3-3F7A-40C2-8108-725C08F92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7" t="7431" r="72126" b="80960"/>
          <a:stretch/>
        </p:blipFill>
        <p:spPr>
          <a:xfrm>
            <a:off x="5954161" y="2824890"/>
            <a:ext cx="707923" cy="732687"/>
          </a:xfrm>
          <a:prstGeom prst="rect">
            <a:avLst/>
          </a:prstGeom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D122CA-744C-438D-B4DE-01EB1722FF60}"/>
              </a:ext>
            </a:extLst>
          </p:cNvPr>
          <p:cNvSpPr txBox="1"/>
          <p:nvPr/>
        </p:nvSpPr>
        <p:spPr>
          <a:xfrm>
            <a:off x="4235426" y="6688076"/>
            <a:ext cx="4145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Smartphone_icon_-_Noun_Project_283536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038814-A9BD-476E-BF43-DEEC5D0E9249}"/>
              </a:ext>
            </a:extLst>
          </p:cNvPr>
          <p:cNvSpPr/>
          <p:nvPr/>
        </p:nvSpPr>
        <p:spPr>
          <a:xfrm>
            <a:off x="5855838" y="2719586"/>
            <a:ext cx="908755" cy="901536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54952B-C99D-4664-B46C-8BA616B95B39}"/>
              </a:ext>
            </a:extLst>
          </p:cNvPr>
          <p:cNvCxnSpPr>
            <a:cxnSpLocks/>
          </p:cNvCxnSpPr>
          <p:nvPr/>
        </p:nvCxnSpPr>
        <p:spPr>
          <a:xfrm flipV="1">
            <a:off x="4388858" y="2747081"/>
            <a:ext cx="1462794" cy="1951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7C0622-A3D1-4263-B569-E977FA2CB77B}"/>
              </a:ext>
            </a:extLst>
          </p:cNvPr>
          <p:cNvCxnSpPr>
            <a:cxnSpLocks/>
          </p:cNvCxnSpPr>
          <p:nvPr/>
        </p:nvCxnSpPr>
        <p:spPr>
          <a:xfrm flipV="1">
            <a:off x="4355184" y="3621123"/>
            <a:ext cx="1496468" cy="23931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17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41114" y="1172458"/>
            <a:ext cx="795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2:</a:t>
            </a:r>
            <a:r>
              <a:rPr lang="en-US" sz="2400" dirty="0">
                <a:latin typeface="Gill Sans MT" panose="020B0502020104020203" pitchFamily="34" charset="0"/>
              </a:rPr>
              <a:t> Log In to Centrify using your UPN and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01AC8-2568-482C-8EAA-15764203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2" y="2145864"/>
            <a:ext cx="6199005" cy="3483306"/>
          </a:xfrm>
          <a:prstGeom prst="rect">
            <a:avLst/>
          </a:prstGeom>
          <a:ln>
            <a:solidFill>
              <a:srgbClr val="CCC9BA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AAE1B-A0CE-4539-8100-7480F32E75D0}"/>
              </a:ext>
            </a:extLst>
          </p:cNvPr>
          <p:cNvSpPr/>
          <p:nvPr/>
        </p:nvSpPr>
        <p:spPr>
          <a:xfrm>
            <a:off x="3044283" y="3796990"/>
            <a:ext cx="752707" cy="150542"/>
          </a:xfrm>
          <a:prstGeom prst="rect">
            <a:avLst/>
          </a:prstGeom>
          <a:solidFill>
            <a:srgbClr val="51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60778-BF09-4844-A5E6-4FCACB3623B0}"/>
              </a:ext>
            </a:extLst>
          </p:cNvPr>
          <p:cNvSpPr txBox="1"/>
          <p:nvPr/>
        </p:nvSpPr>
        <p:spPr>
          <a:xfrm>
            <a:off x="3111574" y="372753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Yourname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B8408-C960-4250-9EF7-A023B0091F12}"/>
              </a:ext>
            </a:extLst>
          </p:cNvPr>
          <p:cNvSpPr txBox="1"/>
          <p:nvPr/>
        </p:nvSpPr>
        <p:spPr>
          <a:xfrm>
            <a:off x="6950520" y="2827872"/>
            <a:ext cx="167798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Gill Sans MT" panose="020B0502020104020203" pitchFamily="34" charset="0"/>
              </a:rPr>
              <a:t>Quick Tip:</a:t>
            </a:r>
            <a:r>
              <a:rPr lang="en-US" sz="1400" dirty="0">
                <a:latin typeface="Gill Sans MT" panose="020B0502020104020203" pitchFamily="34" charset="0"/>
              </a:rPr>
              <a:t> Your password is the same password you use to log in to your 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work computer.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8AC33-DF7F-4109-8EE9-94C970F7BE79}"/>
              </a:ext>
            </a:extLst>
          </p:cNvPr>
          <p:cNvSpPr/>
          <p:nvPr/>
        </p:nvSpPr>
        <p:spPr>
          <a:xfrm>
            <a:off x="3535" y="6106580"/>
            <a:ext cx="78971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ill Sans MT" panose="020B0502020104020203" pitchFamily="34" charset="0"/>
              </a:rPr>
              <a:t>*For further assistance logging in to Centrify, refer to the “Finding your User Principal Name (UPN) and Logging into Centrify” guide.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67B59-F091-49FE-9902-842DB26A9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3" y="2426181"/>
            <a:ext cx="1189826" cy="688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279841-AC00-44C6-BF24-4974680F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32159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522705" y="1123894"/>
            <a:ext cx="719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2 Continued:</a:t>
            </a:r>
            <a:r>
              <a:rPr lang="en-US" sz="2400" dirty="0">
                <a:latin typeface="Gill Sans MT" panose="020B0502020104020203" pitchFamily="34" charset="0"/>
              </a:rPr>
              <a:t> Select Account.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DEA34-193B-429D-9F26-E24E81F4EB20}"/>
              </a:ext>
            </a:extLst>
          </p:cNvPr>
          <p:cNvGrpSpPr/>
          <p:nvPr/>
        </p:nvGrpSpPr>
        <p:grpSpPr>
          <a:xfrm>
            <a:off x="698566" y="2120499"/>
            <a:ext cx="6842247" cy="3503003"/>
            <a:chOff x="346600" y="2053098"/>
            <a:chExt cx="7594626" cy="3888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FB3940-D654-4B42-9528-298B61F0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00" y="2053098"/>
              <a:ext cx="7594626" cy="3888196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9F31EC-E37F-4DA1-BE53-C26FF8BBD38A}"/>
                </a:ext>
              </a:extLst>
            </p:cNvPr>
            <p:cNvSpPr/>
            <p:nvPr/>
          </p:nvSpPr>
          <p:spPr>
            <a:xfrm>
              <a:off x="5695055" y="2181037"/>
              <a:ext cx="908263" cy="3743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5691B87-8F65-428A-9B7E-4B54B806333B}"/>
              </a:ext>
            </a:extLst>
          </p:cNvPr>
          <p:cNvSpPr/>
          <p:nvPr/>
        </p:nvSpPr>
        <p:spPr>
          <a:xfrm>
            <a:off x="5185878" y="2647331"/>
            <a:ext cx="1564913" cy="599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047DAE0-D7D0-4000-B93D-E972A462A2AD}"/>
              </a:ext>
            </a:extLst>
          </p:cNvPr>
          <p:cNvSpPr/>
          <p:nvPr/>
        </p:nvSpPr>
        <p:spPr>
          <a:xfrm>
            <a:off x="6879480" y="2815074"/>
            <a:ext cx="1215108" cy="2638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CF4953-5AF6-4AE8-BFA7-F83BD640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58792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441200" y="1008070"/>
            <a:ext cx="795429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u="sng" dirty="0">
                <a:latin typeface="Gill Sans MT" panose="020B0502020104020203" pitchFamily="34" charset="0"/>
              </a:rPr>
              <a:t>Step 3: </a:t>
            </a:r>
            <a:r>
              <a:rPr lang="en-US" sz="2200" dirty="0">
                <a:latin typeface="Gill Sans MT" panose="020B0502020104020203" pitchFamily="34" charset="0"/>
              </a:rPr>
              <a:t> For this step, you will need the Centrify webpage open on your computer and you will need your smartphone readily available.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37AACA-7D79-4540-8ACD-A630C1EFE8C7}"/>
              </a:ext>
            </a:extLst>
          </p:cNvPr>
          <p:cNvGrpSpPr/>
          <p:nvPr/>
        </p:nvGrpSpPr>
        <p:grpSpPr>
          <a:xfrm>
            <a:off x="938161" y="2317737"/>
            <a:ext cx="4628217" cy="3361744"/>
            <a:chOff x="422460" y="1975778"/>
            <a:chExt cx="6364965" cy="41868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AAE211-AC22-4FE0-A9F6-670529BF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55" b="8625"/>
            <a:stretch/>
          </p:blipFill>
          <p:spPr>
            <a:xfrm>
              <a:off x="422460" y="1975778"/>
              <a:ext cx="6364965" cy="4186841"/>
            </a:xfrm>
            <a:prstGeom prst="rect">
              <a:avLst/>
            </a:prstGeom>
            <a:ln>
              <a:solidFill>
                <a:srgbClr val="CCC9BA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0DF2AF0-289A-4A04-AA93-A2FB0B3E1EDE}"/>
                </a:ext>
              </a:extLst>
            </p:cNvPr>
            <p:cNvSpPr/>
            <p:nvPr/>
          </p:nvSpPr>
          <p:spPr>
            <a:xfrm>
              <a:off x="1006454" y="2774715"/>
              <a:ext cx="601417" cy="2141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1FEF30-2E5C-473D-9FE4-3AF213867AF1}"/>
                </a:ext>
              </a:extLst>
            </p:cNvPr>
            <p:cNvSpPr/>
            <p:nvPr/>
          </p:nvSpPr>
          <p:spPr>
            <a:xfrm>
              <a:off x="1006454" y="3015055"/>
              <a:ext cx="355941" cy="17717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C56AD8-89FC-4052-B7AE-6EEB98D438B5}"/>
              </a:ext>
            </a:extLst>
          </p:cNvPr>
          <p:cNvGrpSpPr/>
          <p:nvPr/>
        </p:nvGrpSpPr>
        <p:grpSpPr>
          <a:xfrm>
            <a:off x="5194134" y="2402052"/>
            <a:ext cx="3088592" cy="3088592"/>
            <a:chOff x="5110009" y="2340965"/>
            <a:chExt cx="3088592" cy="308859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48BF675-7CDA-44F9-BE4A-5CB6154E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110009" y="2340965"/>
              <a:ext cx="3088592" cy="30885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D970138-53B1-4231-A554-583476978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87" t="7431" r="72126" b="80960"/>
            <a:stretch/>
          </p:blipFill>
          <p:spPr>
            <a:xfrm>
              <a:off x="6053397" y="3074726"/>
              <a:ext cx="514145" cy="53213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EFC7CE4-1B28-473D-904B-A5FB01FD509F}"/>
              </a:ext>
            </a:extLst>
          </p:cNvPr>
          <p:cNvSpPr/>
          <p:nvPr/>
        </p:nvSpPr>
        <p:spPr>
          <a:xfrm>
            <a:off x="349804" y="2091041"/>
            <a:ext cx="7560677" cy="38740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D5CA100-2924-464E-8863-A010DE53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27507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ining Together">
            <a:extLst>
              <a:ext uri="{FF2B5EF4-FFF2-40B4-BE49-F238E27FC236}">
                <a16:creationId xmlns:a16="http://schemas.microsoft.com/office/drawing/2014/main" id="{FA14A902-2933-4774-AC53-FB03DB5B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2959"/>
            <a:ext cx="9148878" cy="458585"/>
          </a:xfrm>
          <a:prstGeom prst="rect">
            <a:avLst/>
          </a:prstGeom>
          <a:solidFill>
            <a:srgbClr val="7601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altLang="en-US" sz="1800" dirty="0">
                <a:solidFill>
                  <a:prstClr val="white"/>
                </a:solidFill>
                <a:cs typeface="Arial" charset="0"/>
              </a:rPr>
              <a:t>Training Together</a:t>
            </a:r>
          </a:p>
        </p:txBody>
      </p:sp>
      <p:pic>
        <p:nvPicPr>
          <p:cNvPr id="5" name="Screen Shot 2019-03-25 at 9.00.12 AM.png" descr="Screen Shot 2019-03-25 at 9.00.12 AM.png">
            <a:extLst>
              <a:ext uri="{FF2B5EF4-FFF2-40B4-BE49-F238E27FC236}">
                <a16:creationId xmlns:a16="http://schemas.microsoft.com/office/drawing/2014/main" id="{C5648904-C809-47B9-A07A-6240DF49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7" t="4432" r="7626" b="7239"/>
          <a:stretch>
            <a:fillRect/>
          </a:stretch>
        </p:blipFill>
        <p:spPr bwMode="auto">
          <a:xfrm>
            <a:off x="7852787" y="5794744"/>
            <a:ext cx="1085421" cy="102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8" h="21518" extrusionOk="0">
                <a:moveTo>
                  <a:pt x="8139" y="15"/>
                </a:moveTo>
                <a:cubicBezTo>
                  <a:pt x="7097" y="88"/>
                  <a:pt x="6140" y="406"/>
                  <a:pt x="5064" y="982"/>
                </a:cubicBezTo>
                <a:cubicBezTo>
                  <a:pt x="-1076" y="4271"/>
                  <a:pt x="-1796" y="14692"/>
                  <a:pt x="3803" y="19181"/>
                </a:cubicBezTo>
                <a:cubicBezTo>
                  <a:pt x="4603" y="19822"/>
                  <a:pt x="6029" y="20511"/>
                  <a:pt x="7469" y="20949"/>
                </a:cubicBezTo>
                <a:cubicBezTo>
                  <a:pt x="8804" y="21354"/>
                  <a:pt x="10059" y="21543"/>
                  <a:pt x="11226" y="21515"/>
                </a:cubicBezTo>
                <a:cubicBezTo>
                  <a:pt x="14728" y="21431"/>
                  <a:pt x="17428" y="19415"/>
                  <a:pt x="19045" y="15608"/>
                </a:cubicBezTo>
                <a:cubicBezTo>
                  <a:pt x="19699" y="14069"/>
                  <a:pt x="19804" y="13446"/>
                  <a:pt x="19786" y="11098"/>
                </a:cubicBezTo>
                <a:cubicBezTo>
                  <a:pt x="19761" y="7849"/>
                  <a:pt x="19185" y="6099"/>
                  <a:pt x="17407" y="3868"/>
                </a:cubicBezTo>
                <a:cubicBezTo>
                  <a:pt x="15932" y="2017"/>
                  <a:pt x="14863" y="1393"/>
                  <a:pt x="11746" y="522"/>
                </a:cubicBezTo>
                <a:cubicBezTo>
                  <a:pt x="10309" y="120"/>
                  <a:pt x="9180" y="-57"/>
                  <a:pt x="8139" y="1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AAE211-AC22-4FE0-A9F6-670529BFD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55" b="8625"/>
          <a:stretch/>
        </p:blipFill>
        <p:spPr>
          <a:xfrm>
            <a:off x="422460" y="1975778"/>
            <a:ext cx="6364965" cy="4186841"/>
          </a:xfrm>
          <a:prstGeom prst="rect">
            <a:avLst/>
          </a:prstGeom>
          <a:ln>
            <a:solidFill>
              <a:srgbClr val="CCC9BA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85588-4332-43B9-A1BD-03A8B19E236A}"/>
              </a:ext>
            </a:extLst>
          </p:cNvPr>
          <p:cNvSpPr txBox="1"/>
          <p:nvPr/>
        </p:nvSpPr>
        <p:spPr>
          <a:xfrm>
            <a:off x="422460" y="913100"/>
            <a:ext cx="795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MT" panose="020B0502020104020203" pitchFamily="34" charset="0"/>
              </a:rPr>
              <a:t>Step 3: </a:t>
            </a:r>
            <a:r>
              <a:rPr lang="en-US" sz="2400" dirty="0">
                <a:latin typeface="Gill Sans MT" panose="020B0502020104020203" pitchFamily="34" charset="0"/>
              </a:rPr>
              <a:t> Select Authentication Factors and click “Show QR Code” under OATH OTP Client.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012E5-0B57-4ADA-AD08-316C7A450E6A}"/>
              </a:ext>
            </a:extLst>
          </p:cNvPr>
          <p:cNvSpPr/>
          <p:nvPr/>
        </p:nvSpPr>
        <p:spPr>
          <a:xfrm>
            <a:off x="541115" y="3583957"/>
            <a:ext cx="1017660" cy="25161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116A5-0309-4B50-8B14-3ED1627AFC4B}"/>
              </a:ext>
            </a:extLst>
          </p:cNvPr>
          <p:cNvSpPr/>
          <p:nvPr/>
        </p:nvSpPr>
        <p:spPr>
          <a:xfrm>
            <a:off x="1875885" y="5499660"/>
            <a:ext cx="4850170" cy="5901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11A614F-39E1-4F13-BB9C-AC142FA0E49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558775" y="3709764"/>
            <a:ext cx="317110" cy="2084980"/>
          </a:xfrm>
          <a:prstGeom prst="bentConnector3">
            <a:avLst>
              <a:gd name="adj1" fmla="val 364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D8542CEC-F958-4B9F-A807-0136FB5ABF84}"/>
              </a:ext>
            </a:extLst>
          </p:cNvPr>
          <p:cNvSpPr/>
          <p:nvPr/>
        </p:nvSpPr>
        <p:spPr>
          <a:xfrm rot="16200000" flipH="1">
            <a:off x="6279082" y="4799941"/>
            <a:ext cx="1584802" cy="446383"/>
          </a:xfrm>
          <a:prstGeom prst="bentUpArrow">
            <a:avLst>
              <a:gd name="adj1" fmla="val 2086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D76AD-B320-446A-90C5-0CC7CE0B4F1B}"/>
              </a:ext>
            </a:extLst>
          </p:cNvPr>
          <p:cNvSpPr txBox="1"/>
          <p:nvPr/>
        </p:nvSpPr>
        <p:spPr>
          <a:xfrm>
            <a:off x="6461383" y="3512405"/>
            <a:ext cx="17007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Click “Show QR Code”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57C743-D1F9-486E-B05A-2B93718A5328}"/>
              </a:ext>
            </a:extLst>
          </p:cNvPr>
          <p:cNvSpPr/>
          <p:nvPr/>
        </p:nvSpPr>
        <p:spPr>
          <a:xfrm>
            <a:off x="5547768" y="5568241"/>
            <a:ext cx="969633" cy="3246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F3D1E6-371A-4F09-9B5C-13E64A54B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51403" y="5794743"/>
            <a:ext cx="270225" cy="40483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0DF2AF0-289A-4A04-AA93-A2FB0B3E1EDE}"/>
              </a:ext>
            </a:extLst>
          </p:cNvPr>
          <p:cNvSpPr/>
          <p:nvPr/>
        </p:nvSpPr>
        <p:spPr>
          <a:xfrm>
            <a:off x="1006454" y="2774715"/>
            <a:ext cx="601417" cy="21413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1FEF30-2E5C-473D-9FE4-3AF213867AF1}"/>
              </a:ext>
            </a:extLst>
          </p:cNvPr>
          <p:cNvSpPr/>
          <p:nvPr/>
        </p:nvSpPr>
        <p:spPr>
          <a:xfrm>
            <a:off x="1006454" y="3015055"/>
            <a:ext cx="355941" cy="17717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E2175EA-4310-48BE-8787-280BD47D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1" y="57618"/>
            <a:ext cx="8839885" cy="88754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760123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Do I Set Up MFA?</a:t>
            </a:r>
          </a:p>
        </p:txBody>
      </p:sp>
    </p:spTree>
    <p:extLst>
      <p:ext uri="{BB962C8B-B14F-4D97-AF65-F5344CB8AC3E}">
        <p14:creationId xmlns:p14="http://schemas.microsoft.com/office/powerpoint/2010/main" val="178444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4410</TotalTime>
  <Words>676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Office Theme</vt:lpstr>
      <vt:lpstr>Setting Up Multi-factor Authentication (MFA) Application</vt:lpstr>
      <vt:lpstr>What is Multi-factor Authentication?</vt:lpstr>
      <vt:lpstr>Multi-Factor Authentication Set Up: General Steps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Do I Set Up MFA?</vt:lpstr>
      <vt:lpstr>How to Remove a Phone Number in Centrify: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Multifactor Authentication (MFA)</dc:title>
  <dc:creator>Castillo, Ariana (DTA)</dc:creator>
  <cp:lastModifiedBy>Doyle-Smith, Noah (DTA)</cp:lastModifiedBy>
  <cp:revision>96</cp:revision>
  <dcterms:created xsi:type="dcterms:W3CDTF">2020-04-10T17:42:12Z</dcterms:created>
  <dcterms:modified xsi:type="dcterms:W3CDTF">2020-05-06T18:08:05Z</dcterms:modified>
</cp:coreProperties>
</file>