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43" r:id="rId3"/>
    <p:sldId id="344" r:id="rId4"/>
    <p:sldId id="345" r:id="rId5"/>
    <p:sldId id="346" r:id="rId6"/>
    <p:sldId id="347" r:id="rId7"/>
    <p:sldId id="366" r:id="rId8"/>
    <p:sldId id="349" r:id="rId9"/>
    <p:sldId id="350" r:id="rId10"/>
    <p:sldId id="351" r:id="rId11"/>
    <p:sldId id="352" r:id="rId12"/>
    <p:sldId id="367" r:id="rId13"/>
    <p:sldId id="354" r:id="rId14"/>
    <p:sldId id="355" r:id="rId15"/>
    <p:sldId id="356" r:id="rId16"/>
    <p:sldId id="357" r:id="rId17"/>
    <p:sldId id="369" r:id="rId18"/>
    <p:sldId id="358" r:id="rId19"/>
    <p:sldId id="370" r:id="rId20"/>
    <p:sldId id="359" r:id="rId21"/>
    <p:sldId id="371" r:id="rId22"/>
    <p:sldId id="360" r:id="rId23"/>
    <p:sldId id="361" r:id="rId24"/>
    <p:sldId id="362" r:id="rId25"/>
    <p:sldId id="363" r:id="rId26"/>
    <p:sldId id="364" r:id="rId27"/>
    <p:sldId id="365" r:id="rId2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a Eam" initials="S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82" autoAdjust="0"/>
  </p:normalViewPr>
  <p:slideViewPr>
    <p:cSldViewPr>
      <p:cViewPr>
        <p:scale>
          <a:sx n="67" d="100"/>
          <a:sy n="67" d="100"/>
        </p:scale>
        <p:origin x="-1476" y="168"/>
      </p:cViewPr>
      <p:guideLst>
        <p:guide orient="horz" pos="2880"/>
        <p:guide pos="2160"/>
      </p:guideLst>
    </p:cSldViewPr>
  </p:slideViewPr>
  <p:notesTextViewPr>
    <p:cViewPr>
      <p:scale>
        <a:sx n="100" d="100"/>
        <a:sy n="100" d="100"/>
      </p:scale>
      <p:origin x="0" y="0"/>
    </p:cViewPr>
  </p:notesTextViewPr>
  <p:notesViewPr>
    <p:cSldViewPr>
      <p:cViewPr varScale="1">
        <p:scale>
          <a:sx n="100" d="100"/>
          <a:sy n="100" d="100"/>
        </p:scale>
        <p:origin x="1632"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5266347" y="0"/>
            <a:ext cx="4028440" cy="352143"/>
          </a:xfrm>
          <a:prstGeom prst="rect">
            <a:avLst/>
          </a:prstGeom>
        </p:spPr>
        <p:txBody>
          <a:bodyPr vert="horz" lIns="93172" tIns="46587" rIns="93172" bIns="46587" rtlCol="0"/>
          <a:lstStyle>
            <a:lvl1pPr algn="r">
              <a:defRPr sz="1200"/>
            </a:lvl1pPr>
          </a:lstStyle>
          <a:p>
            <a:fld id="{33563224-BB00-4693-BD88-020F6E312F87}" type="datetimeFigureOut">
              <a:rPr lang="en-US" smtClean="0"/>
              <a:t>11/6/2018</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2142"/>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2" tIns="46587" rIns="93172" bIns="46587" rtlCol="0" anchor="b"/>
          <a:lstStyle>
            <a:lvl1pPr algn="r">
              <a:defRPr sz="1200"/>
            </a:lvl1pPr>
          </a:lstStyle>
          <a:p>
            <a:fld id="{E9485621-5B87-4B0E-8433-DE584012820D}" type="slidenum">
              <a:rPr lang="en-US" smtClean="0"/>
              <a:t>‹#›</a:t>
            </a:fld>
            <a:endParaRPr lang="en-US"/>
          </a:p>
        </p:txBody>
      </p:sp>
    </p:spTree>
    <p:extLst>
      <p:ext uri="{BB962C8B-B14F-4D97-AF65-F5344CB8AC3E}">
        <p14:creationId xmlns:p14="http://schemas.microsoft.com/office/powerpoint/2010/main" val="257231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85621-5B87-4B0E-8433-DE584012820D}" type="slidenum">
              <a:rPr lang="en-US" smtClean="0"/>
              <a:t>1</a:t>
            </a:fld>
            <a:endParaRPr lang="en-US"/>
          </a:p>
        </p:txBody>
      </p:sp>
    </p:spTree>
    <p:extLst>
      <p:ext uri="{BB962C8B-B14F-4D97-AF65-F5344CB8AC3E}">
        <p14:creationId xmlns:p14="http://schemas.microsoft.com/office/powerpoint/2010/main" val="391783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85621-5B87-4B0E-8433-DE584012820D}" type="slidenum">
              <a:rPr lang="en-US" smtClean="0"/>
              <a:t>10</a:t>
            </a:fld>
            <a:endParaRPr lang="en-US"/>
          </a:p>
        </p:txBody>
      </p:sp>
    </p:spTree>
    <p:extLst>
      <p:ext uri="{BB962C8B-B14F-4D97-AF65-F5344CB8AC3E}">
        <p14:creationId xmlns:p14="http://schemas.microsoft.com/office/powerpoint/2010/main" val="318917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85621-5B87-4B0E-8433-DE584012820D}" type="slidenum">
              <a:rPr lang="en-US" smtClean="0"/>
              <a:t>11</a:t>
            </a:fld>
            <a:endParaRPr lang="en-US"/>
          </a:p>
        </p:txBody>
      </p:sp>
    </p:spTree>
    <p:extLst>
      <p:ext uri="{BB962C8B-B14F-4D97-AF65-F5344CB8AC3E}">
        <p14:creationId xmlns:p14="http://schemas.microsoft.com/office/powerpoint/2010/main" val="459153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12</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1732560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582613"/>
            <a:ext cx="5454650" cy="4090987"/>
          </a:xfrm>
        </p:spPr>
      </p:sp>
      <p:sp>
        <p:nvSpPr>
          <p:cNvPr id="3" name="Notes Placeholder 2"/>
          <p:cNvSpPr>
            <a:spLocks noGrp="1"/>
          </p:cNvSpPr>
          <p:nvPr>
            <p:ph type="body" idx="1"/>
          </p:nvPr>
        </p:nvSpPr>
        <p:spPr>
          <a:xfrm>
            <a:off x="486838" y="4995330"/>
            <a:ext cx="6043334" cy="246221"/>
          </a:xfrm>
        </p:spPr>
        <p:txBody>
          <a:bodyPr/>
          <a:lstStyle/>
          <a:p>
            <a:endParaRPr lang="en-US" dirty="0"/>
          </a:p>
        </p:txBody>
      </p:sp>
      <p:sp>
        <p:nvSpPr>
          <p:cNvPr id="4" name="Footer Placeholder 3"/>
          <p:cNvSpPr>
            <a:spLocks noGrp="1"/>
          </p:cNvSpPr>
          <p:nvPr>
            <p:ph type="ftr" sz="quarter" idx="10"/>
          </p:nvPr>
        </p:nvSpPr>
        <p:spPr/>
        <p:txBody>
          <a:bodyPr/>
          <a:lstStyle/>
          <a:p>
            <a:pPr>
              <a:defRPr/>
            </a:pPr>
            <a:r>
              <a:rPr lang="de-DE"/>
              <a:t>CP 101 Draft Webinar Deck </a:t>
            </a:r>
            <a:endParaRPr lang="en-US" dirty="0"/>
          </a:p>
        </p:txBody>
      </p:sp>
      <p:sp>
        <p:nvSpPr>
          <p:cNvPr id="5" name="Date Placeholder 4"/>
          <p:cNvSpPr>
            <a:spLocks noGrp="1"/>
          </p:cNvSpPr>
          <p:nvPr>
            <p:ph type="dt" idx="11"/>
          </p:nvPr>
        </p:nvSpPr>
        <p:spPr/>
        <p:txBody>
          <a:bodyPr/>
          <a:lstStyle/>
          <a:p>
            <a:r>
              <a:rPr lang="en-US"/>
              <a:t>Updated 8-13-18 @ 5:05 PM</a:t>
            </a:r>
            <a:endParaRPr lang="en-US" dirty="0"/>
          </a:p>
        </p:txBody>
      </p:sp>
    </p:spTree>
    <p:extLst>
      <p:ext uri="{BB962C8B-B14F-4D97-AF65-F5344CB8AC3E}">
        <p14:creationId xmlns:p14="http://schemas.microsoft.com/office/powerpoint/2010/main" val="24214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486838" y="4995330"/>
            <a:ext cx="6043334" cy="246221"/>
          </a:xfrm>
        </p:spPr>
        <p:txBody>
          <a:bodyPr/>
          <a:lstStyle/>
          <a:p>
            <a:pPr marL="0" marR="0">
              <a:lnSpc>
                <a:spcPct val="115000"/>
              </a:lnSpc>
              <a:spcBef>
                <a:spcPts val="0"/>
              </a:spcBef>
              <a:spcAft>
                <a:spcPts val="1000"/>
              </a:spcAft>
            </a:pPr>
            <a:endParaRPr lang="en-US" sz="1200" dirty="0">
              <a:effectLst/>
              <a:latin typeface="+mn-lt"/>
              <a:ea typeface="Calibri"/>
              <a:cs typeface="Times New Roman"/>
            </a:endParaRPr>
          </a:p>
        </p:txBody>
      </p:sp>
      <p:sp>
        <p:nvSpPr>
          <p:cNvPr id="4" name="Date Placeholder 3"/>
          <p:cNvSpPr>
            <a:spLocks noGrp="1"/>
          </p:cNvSpPr>
          <p:nvPr>
            <p:ph type="dt" idx="10"/>
          </p:nvPr>
        </p:nvSpPr>
        <p:spPr/>
        <p:txBody>
          <a:bodyPr/>
          <a:lstStyle/>
          <a:p>
            <a:r>
              <a:rPr lang="en-US"/>
              <a:t>Updated 8-13-18 @ 5:05 PM</a:t>
            </a:r>
            <a:endParaRPr lang="en-US" dirty="0"/>
          </a:p>
        </p:txBody>
      </p:sp>
      <p:sp>
        <p:nvSpPr>
          <p:cNvPr id="5" name="Footer Placeholder 4"/>
          <p:cNvSpPr>
            <a:spLocks noGrp="1"/>
          </p:cNvSpPr>
          <p:nvPr>
            <p:ph type="ftr" sz="quarter" idx="11"/>
          </p:nvPr>
        </p:nvSpPr>
        <p:spPr/>
        <p:txBody>
          <a:bodyPr/>
          <a:lstStyle/>
          <a:p>
            <a:r>
              <a:rPr lang="de-DE"/>
              <a:t>CP 101 Draft Webinar Deck </a:t>
            </a:r>
            <a:endParaRPr lang="en-US" dirty="0"/>
          </a:p>
        </p:txBody>
      </p:sp>
    </p:spTree>
    <p:extLst>
      <p:ext uri="{BB962C8B-B14F-4D97-AF65-F5344CB8AC3E}">
        <p14:creationId xmlns:p14="http://schemas.microsoft.com/office/powerpoint/2010/main" val="717277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85621-5B87-4B0E-8433-DE584012820D}" type="slidenum">
              <a:rPr lang="en-US" smtClean="0"/>
              <a:t>15</a:t>
            </a:fld>
            <a:endParaRPr lang="en-US"/>
          </a:p>
        </p:txBody>
      </p:sp>
    </p:spTree>
    <p:extLst>
      <p:ext uri="{BB962C8B-B14F-4D97-AF65-F5344CB8AC3E}">
        <p14:creationId xmlns:p14="http://schemas.microsoft.com/office/powerpoint/2010/main" val="3541486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485621-5B87-4B0E-8433-DE584012820D}" type="slidenum">
              <a:rPr lang="en-US" smtClean="0"/>
              <a:t>16</a:t>
            </a:fld>
            <a:endParaRPr lang="en-US"/>
          </a:p>
        </p:txBody>
      </p:sp>
    </p:spTree>
    <p:extLst>
      <p:ext uri="{BB962C8B-B14F-4D97-AF65-F5344CB8AC3E}">
        <p14:creationId xmlns:p14="http://schemas.microsoft.com/office/powerpoint/2010/main" val="3720009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17</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959174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A46C2-1F7A-484A-A066-2122866EB2D4}" type="slidenum">
              <a:rPr lang="en-US" smtClean="0"/>
              <a:pPr/>
              <a:t>18</a:t>
            </a:fld>
            <a:endParaRPr lang="en-US"/>
          </a:p>
        </p:txBody>
      </p:sp>
      <p:sp>
        <p:nvSpPr>
          <p:cNvPr id="5" name="Date Placeholder 4"/>
          <p:cNvSpPr>
            <a:spLocks noGrp="1"/>
          </p:cNvSpPr>
          <p:nvPr>
            <p:ph type="dt" idx="11"/>
          </p:nvPr>
        </p:nvSpPr>
        <p:spPr/>
        <p:txBody>
          <a:bodyPr/>
          <a:lstStyle/>
          <a:p>
            <a:r>
              <a:rPr lang="en-US"/>
              <a:t>Updated 8-13-18 @ 5:05 PM</a:t>
            </a:r>
            <a:endParaRPr lang="en-US" dirty="0"/>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159427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19</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1522401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2</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4254624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A46C2-1F7A-484A-A066-2122866EB2D4}" type="slidenum">
              <a:rPr lang="en-US" smtClean="0"/>
              <a:pPr/>
              <a:t>20</a:t>
            </a:fld>
            <a:endParaRPr lang="en-US"/>
          </a:p>
        </p:txBody>
      </p:sp>
      <p:sp>
        <p:nvSpPr>
          <p:cNvPr id="5" name="Date Placeholder 4"/>
          <p:cNvSpPr>
            <a:spLocks noGrp="1"/>
          </p:cNvSpPr>
          <p:nvPr>
            <p:ph type="dt" idx="11"/>
          </p:nvPr>
        </p:nvSpPr>
        <p:spPr/>
        <p:txBody>
          <a:bodyPr/>
          <a:lstStyle/>
          <a:p>
            <a:r>
              <a:rPr lang="en-US"/>
              <a:t>Updated 8-13-18 @ 5:05 PM</a:t>
            </a:r>
            <a:endParaRPr lang="en-US" dirty="0"/>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481255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21</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2651160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10"/>
          </p:nvPr>
        </p:nvSpPr>
        <p:spPr/>
        <p:txBody>
          <a:bodyPr/>
          <a:lstStyle/>
          <a:p>
            <a:fld id="{EB1631D1-6DE2-4181-A881-62408966771B}" type="slidenum">
              <a:rPr lang="en-US" smtClean="0"/>
              <a:t>22</a:t>
            </a:fld>
            <a:endParaRPr lang="en-US" dirty="0"/>
          </a:p>
        </p:txBody>
      </p:sp>
      <p:sp>
        <p:nvSpPr>
          <p:cNvPr id="5" name="Date Placeholder 4"/>
          <p:cNvSpPr>
            <a:spLocks noGrp="1"/>
          </p:cNvSpPr>
          <p:nvPr>
            <p:ph type="dt" idx="11"/>
          </p:nvPr>
        </p:nvSpPr>
        <p:spPr/>
        <p:txBody>
          <a:bodyPr/>
          <a:lstStyle/>
          <a:p>
            <a:r>
              <a:rPr lang="en-US"/>
              <a:t>Updated 8-13-18 @ 5:05 PM</a:t>
            </a:r>
            <a:endParaRPr lang="en-US" dirty="0"/>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3342311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1631D1-6DE2-4181-A881-62408966771B}" type="slidenum">
              <a:rPr lang="en-US" smtClean="0"/>
              <a:t>27</a:t>
            </a:fld>
            <a:endParaRPr lang="en-US" dirty="0"/>
          </a:p>
        </p:txBody>
      </p:sp>
      <p:sp>
        <p:nvSpPr>
          <p:cNvPr id="5" name="Date Placeholder 4"/>
          <p:cNvSpPr>
            <a:spLocks noGrp="1"/>
          </p:cNvSpPr>
          <p:nvPr>
            <p:ph type="dt" idx="11"/>
          </p:nvPr>
        </p:nvSpPr>
        <p:spPr/>
        <p:txBody>
          <a:bodyPr/>
          <a:lstStyle/>
          <a:p>
            <a:r>
              <a:rPr lang="en-US"/>
              <a:t>Updated 8-13-18 @ 5:05 PM</a:t>
            </a:r>
            <a:endParaRPr lang="en-US" dirty="0"/>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602339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3</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218932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6530104" y="8928488"/>
            <a:ext cx="65" cy="184666"/>
          </a:xfrm>
        </p:spPr>
        <p:txBody>
          <a:bodyPr/>
          <a:lstStyle/>
          <a:p>
            <a:pPr>
              <a:defRPr/>
            </a:pPr>
            <a:endParaRPr lang="en-US" dirty="0">
              <a:solidFill>
                <a:prstClr val="black"/>
              </a:solidFill>
            </a:endParaRPr>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67510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nSpc>
                <a:spcPct val="115000"/>
              </a:lnSpc>
              <a:spcBef>
                <a:spcPts val="0"/>
              </a:spcBef>
              <a:spcAft>
                <a:spcPts val="1000"/>
              </a:spcAft>
              <a:buFont typeface="Arial" charset="0"/>
              <a:buNone/>
            </a:pPr>
            <a:endParaRPr lang="en-US"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5</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31280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1" indent="0" algn="l" defTabSz="913529"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C3A632B-FBDE-46D4-BF6F-6D14421E6342}" type="slidenum">
              <a:rPr lang="en-US" smtClean="0"/>
              <a:pPr>
                <a:defRPr/>
              </a:pPr>
              <a:t>6</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2359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EB1631D1-6DE2-4181-A881-62408966771B}" type="slidenum">
              <a:rPr lang="en-US" smtClean="0"/>
              <a:t>7</a:t>
            </a:fld>
            <a:endParaRPr lang="en-US" dirty="0"/>
          </a:p>
        </p:txBody>
      </p:sp>
      <p:sp>
        <p:nvSpPr>
          <p:cNvPr id="5" name="Date Placeholder 4"/>
          <p:cNvSpPr>
            <a:spLocks noGrp="1"/>
          </p:cNvSpPr>
          <p:nvPr>
            <p:ph type="dt" idx="11"/>
          </p:nvPr>
        </p:nvSpPr>
        <p:spPr/>
        <p:txBody>
          <a:bodyPr/>
          <a:lstStyle/>
          <a:p>
            <a:r>
              <a:rPr lang="en-US" dirty="0"/>
              <a:t>Updated 8-13-18 @ 5:05 PM</a:t>
            </a:r>
          </a:p>
        </p:txBody>
      </p:sp>
      <p:sp>
        <p:nvSpPr>
          <p:cNvPr id="6" name="Footer Placeholder 5"/>
          <p:cNvSpPr>
            <a:spLocks noGrp="1"/>
          </p:cNvSpPr>
          <p:nvPr>
            <p:ph type="ftr" sz="quarter" idx="12"/>
          </p:nvPr>
        </p:nvSpPr>
        <p:spPr/>
        <p:txBody>
          <a:bodyPr/>
          <a:lstStyle/>
          <a:p>
            <a:r>
              <a:rPr lang="de-DE"/>
              <a:t>CP 101 Draft Webinar Deck </a:t>
            </a:r>
            <a:endParaRPr lang="en-US" dirty="0"/>
          </a:p>
        </p:txBody>
      </p:sp>
    </p:spTree>
    <p:extLst>
      <p:ext uri="{BB962C8B-B14F-4D97-AF65-F5344CB8AC3E}">
        <p14:creationId xmlns:p14="http://schemas.microsoft.com/office/powerpoint/2010/main" val="1666343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582613"/>
            <a:ext cx="5454650" cy="4090987"/>
          </a:xfrm>
        </p:spPr>
      </p:sp>
      <p:sp>
        <p:nvSpPr>
          <p:cNvPr id="3" name="Notes Placeholder 2"/>
          <p:cNvSpPr>
            <a:spLocks noGrp="1"/>
          </p:cNvSpPr>
          <p:nvPr>
            <p:ph type="body" idx="1"/>
          </p:nvPr>
        </p:nvSpPr>
        <p:spPr>
          <a:xfrm>
            <a:off x="486838" y="4995330"/>
            <a:ext cx="6043334" cy="246221"/>
          </a:xfrm>
        </p:spPr>
        <p:txBody>
          <a:bodyPr/>
          <a:lstStyle/>
          <a:p>
            <a:pPr marL="0" marR="0">
              <a:lnSpc>
                <a:spcPct val="115000"/>
              </a:lnSpc>
              <a:spcBef>
                <a:spcPts val="0"/>
              </a:spcBef>
              <a:spcAft>
                <a:spcPts val="1000"/>
              </a:spcAft>
            </a:pPr>
            <a:endParaRPr lang="en-US" sz="1200" u="none" dirty="0">
              <a:effectLst/>
              <a:latin typeface="+mn-lt"/>
              <a:ea typeface="Calibri"/>
              <a:cs typeface="Times New Roman"/>
            </a:endParaRPr>
          </a:p>
        </p:txBody>
      </p:sp>
      <p:sp>
        <p:nvSpPr>
          <p:cNvPr id="4" name="Footer Placeholder 3"/>
          <p:cNvSpPr>
            <a:spLocks noGrp="1"/>
          </p:cNvSpPr>
          <p:nvPr>
            <p:ph type="ftr" sz="quarter" idx="10"/>
          </p:nvPr>
        </p:nvSpPr>
        <p:spPr/>
        <p:txBody>
          <a:bodyPr/>
          <a:lstStyle/>
          <a:p>
            <a:pPr>
              <a:defRPr/>
            </a:pPr>
            <a:r>
              <a:rPr lang="de-DE"/>
              <a:t>CP 101 Draft Webinar Deck </a:t>
            </a:r>
            <a:endParaRPr lang="en-US" dirty="0"/>
          </a:p>
        </p:txBody>
      </p:sp>
      <p:sp>
        <p:nvSpPr>
          <p:cNvPr id="5" name="Date Placeholder 4"/>
          <p:cNvSpPr>
            <a:spLocks noGrp="1"/>
          </p:cNvSpPr>
          <p:nvPr>
            <p:ph type="dt" idx="11"/>
          </p:nvPr>
        </p:nvSpPr>
        <p:spPr/>
        <p:txBody>
          <a:bodyPr/>
          <a:lstStyle/>
          <a:p>
            <a:r>
              <a:rPr lang="en-US" dirty="0"/>
              <a:t>Updated 8-13-18 @ 5:05 PM</a:t>
            </a:r>
          </a:p>
        </p:txBody>
      </p:sp>
    </p:spTree>
    <p:extLst>
      <p:ext uri="{BB962C8B-B14F-4D97-AF65-F5344CB8AC3E}">
        <p14:creationId xmlns:p14="http://schemas.microsoft.com/office/powerpoint/2010/main" val="1308174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486838" y="4995330"/>
            <a:ext cx="6043334" cy="246221"/>
          </a:xfrm>
        </p:spPr>
        <p:txBody>
          <a:bodyPr/>
          <a:lstStyle/>
          <a:p>
            <a:endParaRPr lang="en-US" baseline="0" dirty="0"/>
          </a:p>
        </p:txBody>
      </p:sp>
      <p:sp>
        <p:nvSpPr>
          <p:cNvPr id="4" name="Date Placeholder 3"/>
          <p:cNvSpPr>
            <a:spLocks noGrp="1"/>
          </p:cNvSpPr>
          <p:nvPr>
            <p:ph type="dt" idx="10"/>
          </p:nvPr>
        </p:nvSpPr>
        <p:spPr/>
        <p:txBody>
          <a:bodyPr/>
          <a:lstStyle/>
          <a:p>
            <a:r>
              <a:rPr lang="en-US" dirty="0"/>
              <a:t>Updated 8-13-18 @ 5:05 PM</a:t>
            </a:r>
          </a:p>
        </p:txBody>
      </p:sp>
      <p:sp>
        <p:nvSpPr>
          <p:cNvPr id="5" name="Footer Placeholder 4"/>
          <p:cNvSpPr>
            <a:spLocks noGrp="1"/>
          </p:cNvSpPr>
          <p:nvPr>
            <p:ph type="ftr" sz="quarter" idx="11"/>
          </p:nvPr>
        </p:nvSpPr>
        <p:spPr/>
        <p:txBody>
          <a:bodyPr/>
          <a:lstStyle/>
          <a:p>
            <a:r>
              <a:rPr lang="de-DE"/>
              <a:t>CP 101 Draft Webinar Deck </a:t>
            </a:r>
            <a:endParaRPr lang="en-US" dirty="0"/>
          </a:p>
        </p:txBody>
      </p:sp>
    </p:spTree>
    <p:extLst>
      <p:ext uri="{BB962C8B-B14F-4D97-AF65-F5344CB8AC3E}">
        <p14:creationId xmlns:p14="http://schemas.microsoft.com/office/powerpoint/2010/main" val="247291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6" name="Holder 6"/>
          <p:cNvSpPr>
            <a:spLocks noGrp="1"/>
          </p:cNvSpPr>
          <p:nvPr>
            <p:ph type="sldNum" sz="quarter" idx="7"/>
          </p:nvPr>
        </p:nvSpPr>
        <p:spPr/>
        <p:txBody>
          <a:bodyPr lIns="0" tIns="0" rIns="0" bIns="0"/>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395CA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1" i="0">
                <a:solidFill>
                  <a:srgbClr val="585858"/>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6" name="Holder 6"/>
          <p:cNvSpPr>
            <a:spLocks noGrp="1"/>
          </p:cNvSpPr>
          <p:nvPr>
            <p:ph type="sldNum" sz="quarter" idx="7"/>
          </p:nvPr>
        </p:nvSpPr>
        <p:spPr/>
        <p:txBody>
          <a:bodyPr lIns="0" tIns="0" rIns="0" bIns="0"/>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395CAC"/>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7" name="Holder 7"/>
          <p:cNvSpPr>
            <a:spLocks noGrp="1"/>
          </p:cNvSpPr>
          <p:nvPr>
            <p:ph type="sldNum" sz="quarter" idx="7"/>
          </p:nvPr>
        </p:nvSpPr>
        <p:spPr/>
        <p:txBody>
          <a:bodyPr lIns="0" tIns="0" rIns="0" bIns="0"/>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395CA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5" name="Holder 5"/>
          <p:cNvSpPr>
            <a:spLocks noGrp="1"/>
          </p:cNvSpPr>
          <p:nvPr>
            <p:ph type="sldNum" sz="quarter" idx="7"/>
          </p:nvPr>
        </p:nvSpPr>
        <p:spPr/>
        <p:txBody>
          <a:bodyPr lIns="0" tIns="0" rIns="0" bIns="0"/>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4" name="Holder 4"/>
          <p:cNvSpPr>
            <a:spLocks noGrp="1"/>
          </p:cNvSpPr>
          <p:nvPr>
            <p:ph type="sldNum" sz="quarter" idx="7"/>
          </p:nvPr>
        </p:nvSpPr>
        <p:spPr/>
        <p:txBody>
          <a:bodyPr lIns="0" tIns="0" rIns="0" bIns="0"/>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275319" y="71627"/>
            <a:ext cx="812292" cy="812292"/>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8339963" y="135864"/>
            <a:ext cx="629094" cy="629056"/>
          </a:xfrm>
          <a:prstGeom prst="rect">
            <a:avLst/>
          </a:prstGeom>
          <a:blipFill>
            <a:blip r:embed="rId8" cstate="print"/>
            <a:stretch>
              <a:fillRect/>
            </a:stretch>
          </a:blipFill>
        </p:spPr>
        <p:txBody>
          <a:bodyPr wrap="square" lIns="0" tIns="0" rIns="0" bIns="0" rtlCol="0"/>
          <a:lstStyle/>
          <a:p>
            <a:endParaRPr/>
          </a:p>
        </p:txBody>
      </p:sp>
      <p:sp>
        <p:nvSpPr>
          <p:cNvPr id="18" name="bk object 18"/>
          <p:cNvSpPr/>
          <p:nvPr/>
        </p:nvSpPr>
        <p:spPr>
          <a:xfrm>
            <a:off x="0" y="6598370"/>
            <a:ext cx="9144000" cy="246379"/>
          </a:xfrm>
          <a:custGeom>
            <a:avLst/>
            <a:gdLst/>
            <a:ahLst/>
            <a:cxnLst/>
            <a:rect l="l" t="t" r="r" b="b"/>
            <a:pathLst>
              <a:path w="9144000" h="246379">
                <a:moveTo>
                  <a:pt x="0" y="246214"/>
                </a:moveTo>
                <a:lnTo>
                  <a:pt x="9144000" y="246214"/>
                </a:lnTo>
                <a:lnTo>
                  <a:pt x="9144000" y="0"/>
                </a:lnTo>
                <a:lnTo>
                  <a:pt x="0" y="0"/>
                </a:lnTo>
                <a:lnTo>
                  <a:pt x="0" y="246214"/>
                </a:lnTo>
                <a:close/>
              </a:path>
            </a:pathLst>
          </a:custGeom>
          <a:solidFill>
            <a:srgbClr val="9B9B9B"/>
          </a:solidFill>
        </p:spPr>
        <p:txBody>
          <a:bodyPr wrap="square" lIns="0" tIns="0" rIns="0" bIns="0" rtlCol="0"/>
          <a:lstStyle/>
          <a:p>
            <a:endParaRPr/>
          </a:p>
        </p:txBody>
      </p:sp>
      <p:sp>
        <p:nvSpPr>
          <p:cNvPr id="19" name="bk object 19"/>
          <p:cNvSpPr/>
          <p:nvPr/>
        </p:nvSpPr>
        <p:spPr>
          <a:xfrm>
            <a:off x="0" y="6598370"/>
            <a:ext cx="9144000" cy="246379"/>
          </a:xfrm>
          <a:custGeom>
            <a:avLst/>
            <a:gdLst/>
            <a:ahLst/>
            <a:cxnLst/>
            <a:rect l="l" t="t" r="r" b="b"/>
            <a:pathLst>
              <a:path w="9144000" h="246379">
                <a:moveTo>
                  <a:pt x="0" y="246214"/>
                </a:moveTo>
                <a:lnTo>
                  <a:pt x="9144000" y="246214"/>
                </a:lnTo>
                <a:lnTo>
                  <a:pt x="9144000" y="0"/>
                </a:lnTo>
                <a:lnTo>
                  <a:pt x="0" y="0"/>
                </a:lnTo>
                <a:lnTo>
                  <a:pt x="0" y="246214"/>
                </a:lnTo>
                <a:close/>
              </a:path>
            </a:pathLst>
          </a:custGeom>
          <a:ln w="9524">
            <a:solidFill>
              <a:srgbClr val="9B9B9B"/>
            </a:solidFill>
          </a:ln>
        </p:spPr>
        <p:txBody>
          <a:bodyPr wrap="square" lIns="0" tIns="0" rIns="0" bIns="0" rtlCol="0"/>
          <a:lstStyle/>
          <a:p>
            <a:endParaRPr/>
          </a:p>
        </p:txBody>
      </p:sp>
      <p:sp>
        <p:nvSpPr>
          <p:cNvPr id="2" name="Holder 2"/>
          <p:cNvSpPr>
            <a:spLocks noGrp="1"/>
          </p:cNvSpPr>
          <p:nvPr>
            <p:ph type="title"/>
          </p:nvPr>
        </p:nvSpPr>
        <p:spPr>
          <a:xfrm>
            <a:off x="596900" y="754634"/>
            <a:ext cx="7950200" cy="382269"/>
          </a:xfrm>
          <a:prstGeom prst="rect">
            <a:avLst/>
          </a:prstGeom>
        </p:spPr>
        <p:txBody>
          <a:bodyPr wrap="square" lIns="0" tIns="0" rIns="0" bIns="0">
            <a:spAutoFit/>
          </a:bodyPr>
          <a:lstStyle>
            <a:lvl1pPr>
              <a:defRPr sz="2400" b="1" i="0">
                <a:solidFill>
                  <a:srgbClr val="395CAC"/>
                </a:solidFill>
                <a:latin typeface="Arial"/>
                <a:cs typeface="Arial"/>
              </a:defRPr>
            </a:lvl1pPr>
          </a:lstStyle>
          <a:p>
            <a:endParaRPr/>
          </a:p>
        </p:txBody>
      </p:sp>
      <p:sp>
        <p:nvSpPr>
          <p:cNvPr id="3" name="Holder 3"/>
          <p:cNvSpPr>
            <a:spLocks noGrp="1"/>
          </p:cNvSpPr>
          <p:nvPr>
            <p:ph type="body" idx="1"/>
          </p:nvPr>
        </p:nvSpPr>
        <p:spPr>
          <a:xfrm>
            <a:off x="240664" y="1182878"/>
            <a:ext cx="8662670" cy="3901440"/>
          </a:xfrm>
          <a:prstGeom prst="rect">
            <a:avLst/>
          </a:prstGeom>
        </p:spPr>
        <p:txBody>
          <a:bodyPr wrap="square" lIns="0" tIns="0" rIns="0" bIns="0">
            <a:spAutoFit/>
          </a:bodyPr>
          <a:lstStyle>
            <a:lvl1pPr>
              <a:defRPr sz="1800" b="1" i="0">
                <a:solidFill>
                  <a:srgbClr val="585858"/>
                </a:solidFill>
                <a:latin typeface="Arial"/>
                <a:cs typeface="Arial"/>
              </a:defRPr>
            </a:lvl1pPr>
          </a:lstStyle>
          <a:p>
            <a:endParaRPr/>
          </a:p>
        </p:txBody>
      </p:sp>
      <p:sp>
        <p:nvSpPr>
          <p:cNvPr id="4" name="Holder 4"/>
          <p:cNvSpPr>
            <a:spLocks noGrp="1"/>
          </p:cNvSpPr>
          <p:nvPr>
            <p:ph type="ftr" sz="quarter" idx="5"/>
          </p:nvPr>
        </p:nvSpPr>
        <p:spPr>
          <a:xfrm>
            <a:off x="78739" y="6642093"/>
            <a:ext cx="1464310" cy="167004"/>
          </a:xfrm>
          <a:prstGeom prst="rect">
            <a:avLst/>
          </a:prstGeom>
        </p:spPr>
        <p:txBody>
          <a:bodyPr wrap="square" lIns="0" tIns="0" rIns="0" bIns="0">
            <a:spAutoFit/>
          </a:bodyPr>
          <a:lstStyle>
            <a:lvl1pPr>
              <a:defRPr sz="1000" b="0" i="0">
                <a:solidFill>
                  <a:srgbClr val="DEDEDE"/>
                </a:solidFill>
                <a:latin typeface="Arial"/>
                <a:cs typeface="Arial"/>
              </a:defRPr>
            </a:lvl1pPr>
          </a:lstStyle>
          <a:p>
            <a:pPr marL="12700">
              <a:lnSpc>
                <a:spcPct val="100000"/>
              </a:lnSpc>
            </a:pPr>
            <a:r>
              <a:rPr spc="-5" dirty="0"/>
              <a:t>Proprietary &amp;</a:t>
            </a:r>
            <a:r>
              <a:rPr spc="-95" dirty="0"/>
              <a:t> </a:t>
            </a:r>
            <a:r>
              <a:rPr spc="-5" dirty="0"/>
              <a:t>Confidential</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11/6/2018</a:t>
            </a:fld>
            <a:endParaRPr lang="en-US"/>
          </a:p>
        </p:txBody>
      </p:sp>
      <p:sp>
        <p:nvSpPr>
          <p:cNvPr id="6" name="Holder 6"/>
          <p:cNvSpPr>
            <a:spLocks noGrp="1"/>
          </p:cNvSpPr>
          <p:nvPr>
            <p:ph type="sldNum" sz="quarter" idx="7"/>
          </p:nvPr>
        </p:nvSpPr>
        <p:spPr>
          <a:xfrm>
            <a:off x="8677909" y="6595795"/>
            <a:ext cx="248920" cy="224790"/>
          </a:xfrm>
          <a:prstGeom prst="rect">
            <a:avLst/>
          </a:prstGeom>
        </p:spPr>
        <p:txBody>
          <a:bodyPr wrap="square" lIns="0" tIns="0" rIns="0" bIns="0">
            <a:spAutoFit/>
          </a:bodyPr>
          <a:lstStyle>
            <a:lvl1pPr>
              <a:defRPr sz="1400" b="0" i="0">
                <a:solidFill>
                  <a:srgbClr val="2C4581"/>
                </a:solidFill>
                <a:latin typeface="Arial"/>
                <a:cs typeface="Arial"/>
              </a:defRPr>
            </a:lvl1pPr>
          </a:lstStyle>
          <a:p>
            <a:pPr marL="25400">
              <a:lnSpc>
                <a:spcPts val="165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4.xml"/><Relationship Id="rId7" Type="http://schemas.openxmlformats.org/officeDocument/2006/relationships/image" Target="../media/image10.png"/><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notesSlide" Target="../notesSlides/notesSlide11.xm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8.png"/><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9.emf"/><Relationship Id="rId5" Type="http://schemas.openxmlformats.org/officeDocument/2006/relationships/oleObject" Target="../embeddings/oleObject7.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4.xml"/><Relationship Id="rId7" Type="http://schemas.openxmlformats.org/officeDocument/2006/relationships/image" Target="../media/image10.png"/><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notesSlide" Target="../notesSlides/notesSlide16.xml"/><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mass.gov/guides/masshealth-community-partners-cp-program"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mailto:Community.Partners@MassMail.State.MA.US" TargetMode="External"/><Relationship Id="rId5" Type="http://schemas.openxmlformats.org/officeDocument/2006/relationships/hyperlink" Target="https://www.mass.gov/how-to/enroll-in-webinar-or-in-person-session-for-pcdi" TargetMode="External"/><Relationship Id="rId4" Type="http://schemas.openxmlformats.org/officeDocument/2006/relationships/hyperlink" Target="https://www.mass.gov/lists/provider-pcdi-resour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8.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245904"/>
            <a:ext cx="9144000" cy="436880"/>
          </a:xfrm>
          <a:custGeom>
            <a:avLst/>
            <a:gdLst/>
            <a:ahLst/>
            <a:cxnLst/>
            <a:rect l="l" t="t" r="r" b="b"/>
            <a:pathLst>
              <a:path w="9144000" h="436879">
                <a:moveTo>
                  <a:pt x="0" y="436460"/>
                </a:moveTo>
                <a:lnTo>
                  <a:pt x="9144000" y="436460"/>
                </a:lnTo>
                <a:lnTo>
                  <a:pt x="9144000" y="0"/>
                </a:lnTo>
                <a:lnTo>
                  <a:pt x="0" y="0"/>
                </a:lnTo>
                <a:lnTo>
                  <a:pt x="0" y="436460"/>
                </a:lnTo>
                <a:close/>
              </a:path>
            </a:pathLst>
          </a:custGeom>
          <a:solidFill>
            <a:srgbClr val="395CAC">
              <a:alpha val="76861"/>
            </a:srgbClr>
          </a:solidFill>
        </p:spPr>
        <p:txBody>
          <a:bodyPr wrap="square" lIns="0" tIns="0" rIns="0" bIns="0" rtlCol="0"/>
          <a:lstStyle/>
          <a:p>
            <a:endParaRPr/>
          </a:p>
        </p:txBody>
      </p:sp>
      <p:sp>
        <p:nvSpPr>
          <p:cNvPr id="3" name="object 3"/>
          <p:cNvSpPr/>
          <p:nvPr/>
        </p:nvSpPr>
        <p:spPr>
          <a:xfrm>
            <a:off x="377952" y="1975104"/>
            <a:ext cx="2257044" cy="225856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1896" y="2039620"/>
            <a:ext cx="2075306" cy="207517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6594681"/>
            <a:ext cx="9144000" cy="246379"/>
          </a:xfrm>
          <a:custGeom>
            <a:avLst/>
            <a:gdLst/>
            <a:ahLst/>
            <a:cxnLst/>
            <a:rect l="l" t="t" r="r" b="b"/>
            <a:pathLst>
              <a:path w="9144000" h="246379">
                <a:moveTo>
                  <a:pt x="0" y="246214"/>
                </a:moveTo>
                <a:lnTo>
                  <a:pt x="9144000" y="246214"/>
                </a:lnTo>
                <a:lnTo>
                  <a:pt x="9144000" y="0"/>
                </a:lnTo>
                <a:lnTo>
                  <a:pt x="0" y="0"/>
                </a:lnTo>
                <a:lnTo>
                  <a:pt x="0" y="246214"/>
                </a:lnTo>
                <a:close/>
              </a:path>
            </a:pathLst>
          </a:custGeom>
          <a:solidFill>
            <a:srgbClr val="9B9B9B"/>
          </a:solidFill>
        </p:spPr>
        <p:txBody>
          <a:bodyPr wrap="square" lIns="0" tIns="0" rIns="0" bIns="0" rtlCol="0"/>
          <a:lstStyle/>
          <a:p>
            <a:endParaRPr/>
          </a:p>
        </p:txBody>
      </p:sp>
      <p:sp>
        <p:nvSpPr>
          <p:cNvPr id="6" name="object 6"/>
          <p:cNvSpPr/>
          <p:nvPr/>
        </p:nvSpPr>
        <p:spPr>
          <a:xfrm>
            <a:off x="0" y="6594681"/>
            <a:ext cx="9144000" cy="246379"/>
          </a:xfrm>
          <a:custGeom>
            <a:avLst/>
            <a:gdLst/>
            <a:ahLst/>
            <a:cxnLst/>
            <a:rect l="l" t="t" r="r" b="b"/>
            <a:pathLst>
              <a:path w="9144000" h="246379">
                <a:moveTo>
                  <a:pt x="0" y="246214"/>
                </a:moveTo>
                <a:lnTo>
                  <a:pt x="9144000" y="246214"/>
                </a:lnTo>
                <a:lnTo>
                  <a:pt x="9144000" y="0"/>
                </a:lnTo>
                <a:lnTo>
                  <a:pt x="0" y="0"/>
                </a:lnTo>
                <a:lnTo>
                  <a:pt x="0" y="246214"/>
                </a:lnTo>
                <a:close/>
              </a:path>
            </a:pathLst>
          </a:custGeom>
          <a:ln w="9524">
            <a:solidFill>
              <a:srgbClr val="9B9B9B"/>
            </a:solidFill>
          </a:ln>
        </p:spPr>
        <p:txBody>
          <a:bodyPr wrap="square" lIns="0" tIns="0" rIns="0" bIns="0" rtlCol="0"/>
          <a:lstStyle/>
          <a:p>
            <a:endParaRPr/>
          </a:p>
        </p:txBody>
      </p:sp>
      <p:sp>
        <p:nvSpPr>
          <p:cNvPr id="7" name="object 7"/>
          <p:cNvSpPr txBox="1"/>
          <p:nvPr/>
        </p:nvSpPr>
        <p:spPr>
          <a:xfrm>
            <a:off x="1500886" y="5106289"/>
            <a:ext cx="6139180" cy="382270"/>
          </a:xfrm>
          <a:prstGeom prst="rect">
            <a:avLst/>
          </a:prstGeom>
        </p:spPr>
        <p:txBody>
          <a:bodyPr vert="horz" wrap="square" lIns="0" tIns="0" rIns="0" bIns="0" rtlCol="0">
            <a:spAutoFit/>
          </a:bodyPr>
          <a:lstStyle/>
          <a:p>
            <a:pPr marL="12700">
              <a:lnSpc>
                <a:spcPct val="100000"/>
              </a:lnSpc>
            </a:pPr>
            <a:r>
              <a:rPr sz="2400" spc="-5" dirty="0">
                <a:solidFill>
                  <a:srgbClr val="585858"/>
                </a:solidFill>
                <a:latin typeface="Arial"/>
                <a:cs typeface="Arial"/>
              </a:rPr>
              <a:t>Executive </a:t>
            </a:r>
            <a:r>
              <a:rPr sz="2400" dirty="0">
                <a:solidFill>
                  <a:srgbClr val="585858"/>
                </a:solidFill>
                <a:latin typeface="Arial"/>
                <a:cs typeface="Arial"/>
              </a:rPr>
              <a:t>Office of </a:t>
            </a:r>
            <a:r>
              <a:rPr sz="2400" spc="-5" dirty="0">
                <a:solidFill>
                  <a:srgbClr val="585858"/>
                </a:solidFill>
                <a:latin typeface="Arial"/>
                <a:cs typeface="Arial"/>
              </a:rPr>
              <a:t>Health </a:t>
            </a:r>
            <a:r>
              <a:rPr sz="2400" dirty="0">
                <a:solidFill>
                  <a:srgbClr val="585858"/>
                </a:solidFill>
                <a:latin typeface="Arial"/>
                <a:cs typeface="Arial"/>
              </a:rPr>
              <a:t>&amp; </a:t>
            </a:r>
            <a:r>
              <a:rPr sz="2400" spc="-5" dirty="0">
                <a:solidFill>
                  <a:srgbClr val="585858"/>
                </a:solidFill>
                <a:latin typeface="Arial"/>
                <a:cs typeface="Arial"/>
              </a:rPr>
              <a:t>Human</a:t>
            </a:r>
            <a:r>
              <a:rPr sz="2400" dirty="0">
                <a:solidFill>
                  <a:srgbClr val="585858"/>
                </a:solidFill>
                <a:latin typeface="Arial"/>
                <a:cs typeface="Arial"/>
              </a:rPr>
              <a:t> </a:t>
            </a:r>
            <a:r>
              <a:rPr sz="2400" spc="-5" dirty="0">
                <a:solidFill>
                  <a:srgbClr val="585858"/>
                </a:solidFill>
                <a:latin typeface="Arial"/>
                <a:cs typeface="Arial"/>
              </a:rPr>
              <a:t>Services</a:t>
            </a:r>
            <a:endParaRPr sz="2400">
              <a:latin typeface="Arial"/>
              <a:cs typeface="Arial"/>
            </a:endParaRPr>
          </a:p>
        </p:txBody>
      </p:sp>
      <p:sp>
        <p:nvSpPr>
          <p:cNvPr id="8" name="object 8"/>
          <p:cNvSpPr txBox="1"/>
          <p:nvPr/>
        </p:nvSpPr>
        <p:spPr>
          <a:xfrm>
            <a:off x="384149" y="571753"/>
            <a:ext cx="8912251" cy="1202893"/>
          </a:xfrm>
          <a:prstGeom prst="rect">
            <a:avLst/>
          </a:prstGeom>
        </p:spPr>
        <p:txBody>
          <a:bodyPr vert="horz" wrap="square" lIns="0" tIns="0" rIns="0" bIns="0" rtlCol="0">
            <a:spAutoFit/>
          </a:bodyPr>
          <a:lstStyle/>
          <a:p>
            <a:pPr algn="ctr">
              <a:lnSpc>
                <a:spcPct val="100000"/>
              </a:lnSpc>
            </a:pPr>
            <a:r>
              <a:rPr sz="2400" b="1" spc="-5" dirty="0">
                <a:solidFill>
                  <a:srgbClr val="585858"/>
                </a:solidFill>
                <a:latin typeface="Arial"/>
                <a:cs typeface="Arial"/>
              </a:rPr>
              <a:t>MassHealth </a:t>
            </a:r>
            <a:r>
              <a:rPr sz="2400" b="1" spc="-10" dirty="0">
                <a:solidFill>
                  <a:srgbClr val="585858"/>
                </a:solidFill>
                <a:latin typeface="Arial"/>
                <a:cs typeface="Arial"/>
              </a:rPr>
              <a:t>Payment </a:t>
            </a:r>
            <a:r>
              <a:rPr sz="2400" b="1" spc="-5" dirty="0">
                <a:solidFill>
                  <a:srgbClr val="585858"/>
                </a:solidFill>
                <a:latin typeface="Arial"/>
                <a:cs typeface="Arial"/>
              </a:rPr>
              <a:t>and Care Delivery Innovation</a:t>
            </a:r>
            <a:r>
              <a:rPr sz="2400" b="1" spc="150" dirty="0">
                <a:solidFill>
                  <a:srgbClr val="585858"/>
                </a:solidFill>
                <a:latin typeface="Arial"/>
                <a:cs typeface="Arial"/>
              </a:rPr>
              <a:t> </a:t>
            </a:r>
            <a:r>
              <a:rPr sz="2400" b="1" spc="-5" dirty="0">
                <a:solidFill>
                  <a:srgbClr val="585858"/>
                </a:solidFill>
                <a:latin typeface="Arial"/>
                <a:cs typeface="Arial"/>
              </a:rPr>
              <a:t>(PCDI)</a:t>
            </a:r>
            <a:endParaRPr sz="2400" dirty="0">
              <a:latin typeface="Arial"/>
              <a:cs typeface="Arial"/>
            </a:endParaRPr>
          </a:p>
          <a:p>
            <a:pPr marL="1285240" marR="1275715" algn="ctr">
              <a:lnSpc>
                <a:spcPts val="5760"/>
              </a:lnSpc>
              <a:spcBef>
                <a:spcPts val="670"/>
              </a:spcBef>
            </a:pPr>
            <a:r>
              <a:rPr sz="2400" b="1" spc="-5" dirty="0">
                <a:solidFill>
                  <a:srgbClr val="395CAC"/>
                </a:solidFill>
                <a:latin typeface="Arial"/>
                <a:cs typeface="Arial"/>
              </a:rPr>
              <a:t>Provider Education and </a:t>
            </a:r>
            <a:r>
              <a:rPr sz="2400" b="1" spc="-5" dirty="0" smtClean="0">
                <a:solidFill>
                  <a:srgbClr val="395CAC"/>
                </a:solidFill>
                <a:latin typeface="Arial"/>
                <a:cs typeface="Arial"/>
              </a:rPr>
              <a:t>Communication</a:t>
            </a:r>
            <a:endParaRPr sz="2400" dirty="0">
              <a:latin typeface="Arial"/>
              <a:cs typeface="Arial"/>
            </a:endParaRPr>
          </a:p>
        </p:txBody>
      </p:sp>
      <p:sp>
        <p:nvSpPr>
          <p:cNvPr id="9" name="object 9"/>
          <p:cNvSpPr/>
          <p:nvPr/>
        </p:nvSpPr>
        <p:spPr>
          <a:xfrm>
            <a:off x="3675634" y="4038587"/>
            <a:ext cx="1810765" cy="103468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7914385" y="2362200"/>
            <a:ext cx="783488" cy="685800"/>
          </a:xfrm>
          <a:prstGeom prst="rect">
            <a:avLst/>
          </a:prstGeom>
          <a:blipFill>
            <a:blip r:embed="rId6" cstate="print"/>
            <a:stretch>
              <a:fillRect/>
            </a:stretch>
          </a:blipFill>
        </p:spPr>
        <p:txBody>
          <a:bodyPr wrap="square" lIns="0" tIns="0" rIns="0" bIns="0" rtlCol="0"/>
          <a:lstStyle/>
          <a:p>
            <a:endParaRPr/>
          </a:p>
        </p:txBody>
      </p:sp>
      <p:sp>
        <p:nvSpPr>
          <p:cNvPr id="11" name="object 11"/>
          <p:cNvSpPr txBox="1"/>
          <p:nvPr/>
        </p:nvSpPr>
        <p:spPr>
          <a:xfrm>
            <a:off x="8677909" y="6595795"/>
            <a:ext cx="150495" cy="224790"/>
          </a:xfrm>
          <a:prstGeom prst="rect">
            <a:avLst/>
          </a:prstGeom>
        </p:spPr>
        <p:txBody>
          <a:bodyPr vert="horz" wrap="square" lIns="0" tIns="0" rIns="0" bIns="0" rtlCol="0">
            <a:spAutoFit/>
          </a:bodyPr>
          <a:lstStyle/>
          <a:p>
            <a:pPr marL="25400">
              <a:lnSpc>
                <a:spcPts val="1650"/>
              </a:lnSpc>
            </a:pPr>
            <a:fld id="{81D60167-4931-47E6-BA6A-407CBD079E47}" type="slidenum">
              <a:rPr sz="1400" dirty="0">
                <a:solidFill>
                  <a:srgbClr val="2C4581"/>
                </a:solidFill>
                <a:latin typeface="Arial"/>
                <a:cs typeface="Arial"/>
              </a:rPr>
              <a:t>1</a:t>
            </a:fld>
            <a:endParaRPr sz="1400">
              <a:latin typeface="Arial"/>
              <a:cs typeface="Arial"/>
            </a:endParaRPr>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Proprietary &amp;</a:t>
            </a:r>
            <a:r>
              <a:rPr spc="-95" dirty="0"/>
              <a:t> </a:t>
            </a:r>
            <a:r>
              <a:rPr spc="-5" dirty="0"/>
              <a:t>Confidential</a:t>
            </a:r>
          </a:p>
        </p:txBody>
      </p:sp>
      <p:sp>
        <p:nvSpPr>
          <p:cNvPr id="13" name="TextBox 12"/>
          <p:cNvSpPr txBox="1"/>
          <p:nvPr/>
        </p:nvSpPr>
        <p:spPr>
          <a:xfrm>
            <a:off x="866177" y="1585062"/>
            <a:ext cx="7886979" cy="1452385"/>
          </a:xfrm>
          <a:prstGeom prst="rect">
            <a:avLst/>
          </a:prstGeom>
          <a:noFill/>
        </p:spPr>
        <p:txBody>
          <a:bodyPr wrap="square" rtlCol="0">
            <a:spAutoFit/>
          </a:bodyPr>
          <a:lstStyle/>
          <a:p>
            <a:pPr marL="1285240" marR="1275715" algn="ctr">
              <a:lnSpc>
                <a:spcPts val="5760"/>
              </a:lnSpc>
              <a:spcBef>
                <a:spcPts val="670"/>
              </a:spcBef>
            </a:pPr>
            <a:r>
              <a:rPr lang="en-US" sz="2000" b="1" spc="-5" dirty="0">
                <a:solidFill>
                  <a:srgbClr val="585858"/>
                </a:solidFill>
                <a:latin typeface="Arial"/>
                <a:cs typeface="Arial"/>
              </a:rPr>
              <a:t>Phase </a:t>
            </a:r>
            <a:r>
              <a:rPr lang="en-US" sz="2000" b="1" dirty="0">
                <a:solidFill>
                  <a:srgbClr val="585858"/>
                </a:solidFill>
                <a:latin typeface="Arial"/>
                <a:cs typeface="Arial"/>
              </a:rPr>
              <a:t>III:</a:t>
            </a:r>
            <a:r>
              <a:rPr lang="en-US" sz="2000" b="1" spc="-95" dirty="0">
                <a:solidFill>
                  <a:srgbClr val="585858"/>
                </a:solidFill>
                <a:latin typeface="Arial"/>
                <a:cs typeface="Arial"/>
              </a:rPr>
              <a:t> </a:t>
            </a:r>
            <a:r>
              <a:rPr lang="en-US" sz="2000" b="1" dirty="0">
                <a:solidFill>
                  <a:srgbClr val="585858"/>
                </a:solidFill>
                <a:latin typeface="Arial"/>
                <a:cs typeface="Arial"/>
              </a:rPr>
              <a:t>Introduction to the </a:t>
            </a:r>
            <a:r>
              <a:rPr lang="en-US" sz="2000" b="1" dirty="0" err="1">
                <a:solidFill>
                  <a:srgbClr val="585858"/>
                </a:solidFill>
                <a:latin typeface="Arial"/>
                <a:cs typeface="Arial"/>
              </a:rPr>
              <a:t>MassHealth</a:t>
            </a:r>
            <a:r>
              <a:rPr lang="en-US" sz="2000" b="1" dirty="0">
                <a:solidFill>
                  <a:srgbClr val="585858"/>
                </a:solidFill>
                <a:latin typeface="Arial"/>
                <a:cs typeface="Arial"/>
              </a:rPr>
              <a:t> Community Partners (CP) Program</a:t>
            </a:r>
            <a:endParaRPr lang="en-US" sz="2000"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nvPr>
        </p:nvGraphicFramePr>
        <p:xfrm>
          <a:off x="1621" y="491247"/>
          <a:ext cx="1619" cy="1388"/>
        </p:xfrm>
        <a:graphic>
          <a:graphicData uri="http://schemas.openxmlformats.org/presentationml/2006/ole">
            <mc:AlternateContent xmlns:mc="http://schemas.openxmlformats.org/markup-compatibility/2006">
              <mc:Choice xmlns:v="urn:schemas-microsoft-com:vml" Requires="v">
                <p:oleObj spid="_x0000_s411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491247"/>
                        <a:ext cx="1619" cy="1388"/>
                      </a:xfrm>
                      <a:prstGeom prst="rect">
                        <a:avLst/>
                      </a:prstGeom>
                    </p:spPr>
                  </p:pic>
                </p:oleObj>
              </mc:Fallback>
            </mc:AlternateContent>
          </a:graphicData>
        </a:graphic>
      </p:graphicFrame>
      <p:sp>
        <p:nvSpPr>
          <p:cNvPr id="32" name="Rectangle 31">
            <a:extLst>
              <a:ext uri="{FF2B5EF4-FFF2-40B4-BE49-F238E27FC236}">
                <a16:creationId xmlns="" xmlns:a16="http://schemas.microsoft.com/office/drawing/2014/main" id="{725BB241-12B3-4B8D-B699-C158FBCC7E53}"/>
              </a:ext>
            </a:extLst>
          </p:cNvPr>
          <p:cNvSpPr/>
          <p:nvPr/>
        </p:nvSpPr>
        <p:spPr>
          <a:xfrm>
            <a:off x="155576" y="1497261"/>
            <a:ext cx="8856939" cy="4091926"/>
          </a:xfrm>
          <a:prstGeom prst="rect">
            <a:avLst/>
          </a:prstGeom>
          <a:solidFill>
            <a:schemeClr val="bg1"/>
          </a:solidFill>
          <a:ln w="952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577" tIns="43789" rIns="87577" bIns="43789" rtlCol="0" anchor="ctr"/>
          <a:lstStyle/>
          <a:p>
            <a:pPr algn="ctr"/>
            <a:endParaRPr lang="en-US" sz="1286" dirty="0">
              <a:solidFill>
                <a:schemeClr val="tx1"/>
              </a:solidFill>
            </a:endParaRPr>
          </a:p>
        </p:txBody>
      </p:sp>
      <p:sp>
        <p:nvSpPr>
          <p:cNvPr id="3" name="TextBox 10"/>
          <p:cNvSpPr txBox="1">
            <a:spLocks noChangeArrowheads="1"/>
          </p:cNvSpPr>
          <p:nvPr/>
        </p:nvSpPr>
        <p:spPr bwMode="auto">
          <a:xfrm>
            <a:off x="155576" y="655334"/>
            <a:ext cx="8389759" cy="658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857" b="1" dirty="0">
                <a:solidFill>
                  <a:schemeClr val="tx1">
                    <a:lumMod val="65000"/>
                    <a:lumOff val="35000"/>
                  </a:schemeClr>
                </a:solidFill>
                <a:latin typeface="Arial" panose="020B0604020202020204" pitchFamily="34" charset="0"/>
                <a:ea typeface="+mj-ea"/>
                <a:cs typeface="Arial" panose="020B0604020202020204" pitchFamily="34" charset="0"/>
              </a:rPr>
              <a:t>BH CPs conduct comprehensive assessments and develop person-centered treatment plans that drive member care</a:t>
            </a:r>
            <a:endParaRPr lang="en-US" altLang="en-US" sz="1857" b="1" strike="sngStrike"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45" name="TextBox 12"/>
          <p:cNvSpPr txBox="1">
            <a:spLocks noChangeArrowheads="1"/>
          </p:cNvSpPr>
          <p:nvPr/>
        </p:nvSpPr>
        <p:spPr bwMode="auto">
          <a:xfrm>
            <a:off x="3265714" y="2503714"/>
            <a:ext cx="5715000" cy="71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BH CP conducts a comprehensive assessment</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using an approved tool.</a:t>
            </a:r>
            <a:r>
              <a:rPr lang="en-US" altLang="en-US" sz="1357" baseline="30000" dirty="0">
                <a:solidFill>
                  <a:schemeClr val="tx1">
                    <a:lumMod val="65000"/>
                    <a:lumOff val="35000"/>
                  </a:schemeClr>
                </a:solidFill>
                <a:latin typeface="Arial" panose="020B0604020202020204" pitchFamily="34" charset="0"/>
                <a:cs typeface="Arial" panose="020B0604020202020204" pitchFamily="34" charset="0"/>
              </a:rPr>
              <a:t>1</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Assessments may incorporate additional information</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received from providers that is confirmed with the member</a:t>
            </a:r>
          </a:p>
        </p:txBody>
      </p:sp>
      <p:sp>
        <p:nvSpPr>
          <p:cNvPr id="49" name="TextBox 27"/>
          <p:cNvSpPr txBox="1">
            <a:spLocks noChangeArrowheads="1"/>
          </p:cNvSpPr>
          <p:nvPr/>
        </p:nvSpPr>
        <p:spPr bwMode="auto">
          <a:xfrm>
            <a:off x="3271279" y="3592286"/>
            <a:ext cx="5741236" cy="92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BH CP completes a person-centered treatment plan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with the member that is based on assessment results; reflects the preferences, goals, and needs of the member; and is approved and signed by the member and the member’s PCP or PCP designee</a:t>
            </a:r>
          </a:p>
        </p:txBody>
      </p:sp>
      <p:sp>
        <p:nvSpPr>
          <p:cNvPr id="52" name="TextBox 27"/>
          <p:cNvSpPr txBox="1">
            <a:spLocks noChangeArrowheads="1"/>
          </p:cNvSpPr>
          <p:nvPr/>
        </p:nvSpPr>
        <p:spPr bwMode="auto">
          <a:xfrm>
            <a:off x="3265715" y="4626428"/>
            <a:ext cx="5474342" cy="92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BH CP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forms a care team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for the member,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facilitates communication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across providers,</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 assists the member in accessing services</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and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implements the person-centered treatment plan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with the member</a:t>
            </a:r>
            <a:r>
              <a:rPr lang="en-US" altLang="en-US" sz="1357" baseline="30000" dirty="0">
                <a:solidFill>
                  <a:schemeClr val="tx1">
                    <a:lumMod val="65000"/>
                    <a:lumOff val="35000"/>
                  </a:schemeClr>
                </a:solidFill>
                <a:latin typeface="Arial" panose="020B0604020202020204" pitchFamily="34" charset="0"/>
                <a:cs typeface="Arial" panose="020B0604020202020204" pitchFamily="34" charset="0"/>
              </a:rPr>
              <a:t>2</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4" name="AutoShape 2" descr="Image result for stethoscope clipart"/>
          <p:cNvSpPr>
            <a:spLocks noChangeAspect="1" noChangeArrowheads="1"/>
          </p:cNvSpPr>
          <p:nvPr/>
        </p:nvSpPr>
        <p:spPr bwMode="auto">
          <a:xfrm>
            <a:off x="155576" y="36603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5" name="AutoShape 4" descr="Image result for stethoscope clipart"/>
          <p:cNvSpPr>
            <a:spLocks noChangeAspect="1" noChangeArrowheads="1"/>
          </p:cNvSpPr>
          <p:nvPr/>
        </p:nvSpPr>
        <p:spPr bwMode="auto">
          <a:xfrm>
            <a:off x="307975" y="49666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6" name="AutoShape 6" descr="Image result for stethoscope clipart"/>
          <p:cNvSpPr>
            <a:spLocks noChangeAspect="1" noChangeArrowheads="1"/>
          </p:cNvSpPr>
          <p:nvPr/>
        </p:nvSpPr>
        <p:spPr bwMode="auto">
          <a:xfrm>
            <a:off x="460375" y="627290"/>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8" name="TextBox 34"/>
          <p:cNvSpPr txBox="1">
            <a:spLocks noChangeArrowheads="1"/>
          </p:cNvSpPr>
          <p:nvPr/>
        </p:nvSpPr>
        <p:spPr bwMode="auto">
          <a:xfrm>
            <a:off x="3271280" y="1638285"/>
            <a:ext cx="5393256" cy="50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A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member is enrolled in a BH CP</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either through identification by </a:t>
            </a:r>
            <a:r>
              <a:rPr lang="en-US" altLang="en-US" sz="1357" dirty="0" err="1">
                <a:solidFill>
                  <a:schemeClr val="tx1">
                    <a:lumMod val="65000"/>
                    <a:lumOff val="35000"/>
                  </a:schemeClr>
                </a:solidFill>
                <a:latin typeface="Arial" panose="020B0604020202020204" pitchFamily="34" charset="0"/>
                <a:cs typeface="Arial" panose="020B0604020202020204" pitchFamily="34" charset="0"/>
              </a:rPr>
              <a:t>MassHealth</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or by an ACO or MCO</a:t>
            </a:r>
          </a:p>
        </p:txBody>
      </p:sp>
      <p:cxnSp>
        <p:nvCxnSpPr>
          <p:cNvPr id="20" name="Straight Connector 19"/>
          <p:cNvCxnSpPr/>
          <p:nvPr/>
        </p:nvCxnSpPr>
        <p:spPr>
          <a:xfrm>
            <a:off x="337277" y="2394857"/>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a:off x="1595780" y="2309280"/>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cxnSp>
        <p:nvCxnSpPr>
          <p:cNvPr id="59" name="Straight Connector 58"/>
          <p:cNvCxnSpPr/>
          <p:nvPr/>
        </p:nvCxnSpPr>
        <p:spPr>
          <a:xfrm>
            <a:off x="326572" y="3483429"/>
            <a:ext cx="859971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90104" y="4590515"/>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1" name="Down Arrow 60"/>
          <p:cNvSpPr/>
          <p:nvPr/>
        </p:nvSpPr>
        <p:spPr>
          <a:xfrm>
            <a:off x="1595780" y="3351368"/>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62" name="Down Arrow 61"/>
          <p:cNvSpPr/>
          <p:nvPr/>
        </p:nvSpPr>
        <p:spPr>
          <a:xfrm>
            <a:off x="1595780" y="4443077"/>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31" name="TextBox 30"/>
          <p:cNvSpPr txBox="1"/>
          <p:nvPr/>
        </p:nvSpPr>
        <p:spPr>
          <a:xfrm>
            <a:off x="-124521" y="5701549"/>
            <a:ext cx="9009987" cy="394451"/>
          </a:xfrm>
          <a:prstGeom prst="rect">
            <a:avLst/>
          </a:prstGeom>
          <a:noFill/>
        </p:spPr>
        <p:txBody>
          <a:bodyPr wrap="square" lIns="85834" tIns="42918" rIns="85834" bIns="42918" rtlCol="0">
            <a:spAutoFit/>
          </a:bodyPr>
          <a:lstStyle/>
          <a:p>
            <a:pPr marL="212901" lvl="4"/>
            <a:r>
              <a:rPr lang="en-US" sz="1000" baseline="30000" dirty="0">
                <a:solidFill>
                  <a:schemeClr val="tx1">
                    <a:lumMod val="65000"/>
                    <a:lumOff val="35000"/>
                  </a:schemeClr>
                </a:solidFill>
                <a:latin typeface="Arial" panose="020B0604020202020204" pitchFamily="34" charset="0"/>
                <a:cs typeface="Arial" panose="020B0604020202020204" pitchFamily="34" charset="0"/>
              </a:rPr>
              <a:t>1 </a:t>
            </a:r>
            <a:r>
              <a:rPr lang="en-US" sz="1000" dirty="0" smtClean="0">
                <a:solidFill>
                  <a:schemeClr val="tx1">
                    <a:lumMod val="65000"/>
                    <a:lumOff val="35000"/>
                  </a:schemeClr>
                </a:solidFill>
                <a:latin typeface="Arial" panose="020B0604020202020204" pitchFamily="34" charset="0"/>
                <a:cs typeface="Arial" panose="020B0604020202020204" pitchFamily="34" charset="0"/>
              </a:rPr>
              <a:t>BH </a:t>
            </a:r>
            <a:r>
              <a:rPr lang="en-US" sz="1000" dirty="0">
                <a:solidFill>
                  <a:schemeClr val="tx1">
                    <a:lumMod val="65000"/>
                    <a:lumOff val="35000"/>
                  </a:schemeClr>
                </a:solidFill>
                <a:latin typeface="Arial" panose="020B0604020202020204" pitchFamily="34" charset="0"/>
                <a:cs typeface="Arial" panose="020B0604020202020204" pitchFamily="34" charset="0"/>
              </a:rPr>
              <a:t>CPs utilize the </a:t>
            </a:r>
            <a:r>
              <a:rPr lang="en-US" sz="1000" dirty="0" err="1">
                <a:solidFill>
                  <a:schemeClr val="tx1">
                    <a:lumMod val="65000"/>
                    <a:lumOff val="35000"/>
                  </a:schemeClr>
                </a:solidFill>
                <a:latin typeface="Arial" panose="020B0604020202020204" pitchFamily="34" charset="0"/>
                <a:cs typeface="Arial" panose="020B0604020202020204" pitchFamily="34" charset="0"/>
              </a:rPr>
              <a:t>interRAI</a:t>
            </a:r>
            <a:r>
              <a:rPr lang="en-US" sz="1000" dirty="0">
                <a:solidFill>
                  <a:schemeClr val="tx1">
                    <a:lumMod val="65000"/>
                    <a:lumOff val="35000"/>
                  </a:schemeClr>
                </a:solidFill>
                <a:latin typeface="Arial" panose="020B0604020202020204" pitchFamily="34" charset="0"/>
                <a:cs typeface="Arial" panose="020B0604020202020204" pitchFamily="34" charset="0"/>
              </a:rPr>
              <a:t> Community Health Assessment instrument and additional supplemental questions approved by EOHHS</a:t>
            </a:r>
          </a:p>
          <a:p>
            <a:pPr marL="212901" lvl="4"/>
            <a:r>
              <a:rPr lang="en-US" sz="1000" baseline="30000" dirty="0" smtClean="0">
                <a:solidFill>
                  <a:schemeClr val="tx1">
                    <a:lumMod val="65000"/>
                    <a:lumOff val="35000"/>
                  </a:schemeClr>
                </a:solidFill>
                <a:latin typeface="Arial" panose="020B0604020202020204" pitchFamily="34" charset="0"/>
                <a:cs typeface="Arial" panose="020B0604020202020204" pitchFamily="34" charset="0"/>
              </a:rPr>
              <a:t>2 </a:t>
            </a:r>
            <a:r>
              <a:rPr lang="en-US" sz="1000" dirty="0" smtClean="0">
                <a:solidFill>
                  <a:schemeClr val="tx1">
                    <a:lumMod val="65000"/>
                    <a:lumOff val="35000"/>
                  </a:schemeClr>
                </a:solidFill>
                <a:latin typeface="Arial" panose="020B0604020202020204" pitchFamily="34" charset="0"/>
                <a:cs typeface="Arial" panose="020B0604020202020204" pitchFamily="34" charset="0"/>
              </a:rPr>
              <a:t>Services </a:t>
            </a:r>
            <a:r>
              <a:rPr lang="en-US" sz="1000" dirty="0">
                <a:solidFill>
                  <a:schemeClr val="tx1">
                    <a:lumMod val="65000"/>
                    <a:lumOff val="35000"/>
                  </a:schemeClr>
                </a:solidFill>
                <a:latin typeface="Arial" panose="020B0604020202020204" pitchFamily="34" charset="0"/>
                <a:cs typeface="Arial" panose="020B0604020202020204" pitchFamily="34" charset="0"/>
              </a:rPr>
              <a:t>may need authorization from </a:t>
            </a:r>
            <a:r>
              <a:rPr lang="en-US" sz="1000" dirty="0" err="1">
                <a:solidFill>
                  <a:schemeClr val="tx1">
                    <a:lumMod val="65000"/>
                    <a:lumOff val="35000"/>
                  </a:schemeClr>
                </a:solidFill>
                <a:latin typeface="Arial" panose="020B0604020202020204" pitchFamily="34" charset="0"/>
                <a:cs typeface="Arial" panose="020B0604020202020204" pitchFamily="34" charset="0"/>
              </a:rPr>
              <a:t>MassHealth</a:t>
            </a:r>
            <a:r>
              <a:rPr lang="en-US" sz="1000" dirty="0">
                <a:solidFill>
                  <a:schemeClr val="tx1">
                    <a:lumMod val="65000"/>
                    <a:lumOff val="35000"/>
                  </a:schemeClr>
                </a:solidFill>
                <a:latin typeface="Arial" panose="020B0604020202020204" pitchFamily="34" charset="0"/>
                <a:cs typeface="Arial" panose="020B0604020202020204" pitchFamily="34" charset="0"/>
              </a:rPr>
              <a:t>, the Accountable Care Partnership Plan or MCO, where applicable</a:t>
            </a:r>
          </a:p>
        </p:txBody>
      </p:sp>
      <p:sp>
        <p:nvSpPr>
          <p:cNvPr id="2" name="Rounded Rectangle 1"/>
          <p:cNvSpPr/>
          <p:nvPr/>
        </p:nvSpPr>
        <p:spPr>
          <a:xfrm>
            <a:off x="598714" y="1632857"/>
            <a:ext cx="2286000" cy="653143"/>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86" dirty="0">
                <a:solidFill>
                  <a:schemeClr val="bg1"/>
                </a:solidFill>
                <a:latin typeface="Arial" panose="020B0604020202020204" pitchFamily="34" charset="0"/>
                <a:cs typeface="Arial" panose="020B0604020202020204" pitchFamily="34" charset="0"/>
              </a:rPr>
              <a:t>Member is enrolled in a BH CP</a:t>
            </a:r>
          </a:p>
        </p:txBody>
      </p:sp>
      <p:sp>
        <p:nvSpPr>
          <p:cNvPr id="36" name="Rounded Rectangle 35"/>
          <p:cNvSpPr/>
          <p:nvPr/>
        </p:nvSpPr>
        <p:spPr>
          <a:xfrm>
            <a:off x="598714" y="2667000"/>
            <a:ext cx="2286000" cy="653143"/>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86" dirty="0">
                <a:solidFill>
                  <a:schemeClr val="bg1"/>
                </a:solidFill>
                <a:latin typeface="Arial" panose="020B0604020202020204" pitchFamily="34" charset="0"/>
                <a:cs typeface="Arial" panose="020B0604020202020204" pitchFamily="34" charset="0"/>
              </a:rPr>
              <a:t>BH CP conducts a comprehensive assessment</a:t>
            </a:r>
          </a:p>
        </p:txBody>
      </p:sp>
      <p:sp>
        <p:nvSpPr>
          <p:cNvPr id="37" name="Rounded Rectangle 36"/>
          <p:cNvSpPr/>
          <p:nvPr/>
        </p:nvSpPr>
        <p:spPr>
          <a:xfrm>
            <a:off x="598714" y="3755571"/>
            <a:ext cx="2286000" cy="653143"/>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86" dirty="0">
                <a:solidFill>
                  <a:schemeClr val="bg1"/>
                </a:solidFill>
                <a:latin typeface="Arial" panose="020B0604020202020204" pitchFamily="34" charset="0"/>
                <a:cs typeface="Arial" panose="020B0604020202020204" pitchFamily="34" charset="0"/>
              </a:rPr>
              <a:t>BH CP completes a  person-centered treatment plan</a:t>
            </a:r>
          </a:p>
        </p:txBody>
      </p:sp>
      <p:sp>
        <p:nvSpPr>
          <p:cNvPr id="38" name="Rounded Rectangle 37"/>
          <p:cNvSpPr/>
          <p:nvPr/>
        </p:nvSpPr>
        <p:spPr>
          <a:xfrm>
            <a:off x="598714" y="4844143"/>
            <a:ext cx="2286000" cy="653143"/>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86" dirty="0">
                <a:solidFill>
                  <a:schemeClr val="bg1"/>
                </a:solidFill>
                <a:latin typeface="Arial" panose="020B0604020202020204" pitchFamily="34" charset="0"/>
                <a:cs typeface="Arial" panose="020B0604020202020204" pitchFamily="34" charset="0"/>
              </a:rPr>
              <a:t>BH CP performs care coordination and care management</a:t>
            </a:r>
          </a:p>
        </p:txBody>
      </p:sp>
      <p:sp>
        <p:nvSpPr>
          <p:cNvPr id="25" name="Title 1"/>
          <p:cNvSpPr txBox="1">
            <a:spLocks/>
          </p:cNvSpPr>
          <p:nvPr/>
        </p:nvSpPr>
        <p:spPr>
          <a:xfrm>
            <a:off x="228600" y="228600"/>
            <a:ext cx="8053676" cy="738664"/>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BH </a:t>
            </a:r>
            <a:r>
              <a:rPr lang="en-US" dirty="0" smtClean="0">
                <a:solidFill>
                  <a:srgbClr val="004080"/>
                </a:solidFill>
              </a:rPr>
              <a:t>CPs (</a:t>
            </a:r>
            <a:r>
              <a:rPr lang="en-US" dirty="0">
                <a:solidFill>
                  <a:srgbClr val="004080"/>
                </a:solidFill>
              </a:rPr>
              <a:t>cont.)</a:t>
            </a:r>
            <a:endParaRPr lang="en-US" kern="0" dirty="0">
              <a:solidFill>
                <a:srgbClr val="004080"/>
              </a:solidFill>
            </a:endParaRPr>
          </a:p>
          <a:p>
            <a:endParaRPr lang="en-US" kern="0" dirty="0">
              <a:solidFill>
                <a:srgbClr val="004080"/>
              </a:solidFill>
            </a:endParaRPr>
          </a:p>
        </p:txBody>
      </p:sp>
    </p:spTree>
    <p:extLst>
      <p:ext uri="{BB962C8B-B14F-4D97-AF65-F5344CB8AC3E}">
        <p14:creationId xmlns:p14="http://schemas.microsoft.com/office/powerpoint/2010/main" val="955733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nvPr>
        </p:nvGraphicFramePr>
        <p:xfrm>
          <a:off x="1621" y="491247"/>
          <a:ext cx="1619" cy="1388"/>
        </p:xfrm>
        <a:graphic>
          <a:graphicData uri="http://schemas.openxmlformats.org/presentationml/2006/ole">
            <mc:AlternateContent xmlns:mc="http://schemas.openxmlformats.org/markup-compatibility/2006">
              <mc:Choice xmlns:v="urn:schemas-microsoft-com:vml" Requires="v">
                <p:oleObj spid="_x0000_s513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491247"/>
                        <a:ext cx="1619" cy="1388"/>
                      </a:xfrm>
                      <a:prstGeom prst="rect">
                        <a:avLst/>
                      </a:prstGeom>
                    </p:spPr>
                  </p:pic>
                </p:oleObj>
              </mc:Fallback>
            </mc:AlternateContent>
          </a:graphicData>
        </a:graphic>
      </p:graphicFrame>
      <p:sp>
        <p:nvSpPr>
          <p:cNvPr id="32" name="Rectangle 31">
            <a:extLst>
              <a:ext uri="{FF2B5EF4-FFF2-40B4-BE49-F238E27FC236}">
                <a16:creationId xmlns="" xmlns:a16="http://schemas.microsoft.com/office/drawing/2014/main" id="{725BB241-12B3-4B8D-B699-C158FBCC7E53}"/>
              </a:ext>
            </a:extLst>
          </p:cNvPr>
          <p:cNvSpPr/>
          <p:nvPr/>
        </p:nvSpPr>
        <p:spPr>
          <a:xfrm>
            <a:off x="163286" y="1360715"/>
            <a:ext cx="8856939" cy="3755571"/>
          </a:xfrm>
          <a:prstGeom prst="rect">
            <a:avLst/>
          </a:prstGeom>
          <a:solidFill>
            <a:schemeClr val="bg1"/>
          </a:solidFill>
          <a:ln w="952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577" tIns="43789" rIns="87577" bIns="43789" rtlCol="0" anchor="ctr"/>
          <a:lstStyle/>
          <a:p>
            <a:pPr algn="ctr"/>
            <a:endParaRPr lang="en-US" sz="1286" dirty="0">
              <a:solidFill>
                <a:schemeClr val="tx1"/>
              </a:solidFill>
            </a:endParaRPr>
          </a:p>
        </p:txBody>
      </p:sp>
      <p:sp>
        <p:nvSpPr>
          <p:cNvPr id="3" name="TextBox 10"/>
          <p:cNvSpPr txBox="1">
            <a:spLocks noChangeArrowheads="1"/>
          </p:cNvSpPr>
          <p:nvPr/>
        </p:nvSpPr>
        <p:spPr bwMode="auto">
          <a:xfrm>
            <a:off x="163286" y="691193"/>
            <a:ext cx="8389759" cy="37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857" b="1" dirty="0">
                <a:solidFill>
                  <a:schemeClr val="tx1">
                    <a:lumMod val="65000"/>
                    <a:lumOff val="35000"/>
                  </a:schemeClr>
                </a:solidFill>
                <a:latin typeface="Arial" panose="020B0604020202020204" pitchFamily="34" charset="0"/>
                <a:ea typeface="+mj-ea"/>
                <a:cs typeface="Arial" panose="020B0604020202020204" pitchFamily="34" charset="0"/>
              </a:rPr>
              <a:t>BH CPs may engage members at the point of care</a:t>
            </a:r>
            <a:endParaRPr lang="en-US" altLang="en-US" sz="1857" b="1" strike="sngStrike"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45" name="TextBox 12"/>
          <p:cNvSpPr txBox="1">
            <a:spLocks noChangeArrowheads="1"/>
          </p:cNvSpPr>
          <p:nvPr/>
        </p:nvSpPr>
        <p:spPr bwMode="auto">
          <a:xfrm>
            <a:off x="4299857" y="2558143"/>
            <a:ext cx="3918857" cy="92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BH CP will work with the member’s current providers to meet the member’s immediate needs, including care transitions</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9" name="TextBox 27"/>
          <p:cNvSpPr txBox="1">
            <a:spLocks noChangeArrowheads="1"/>
          </p:cNvSpPr>
          <p:nvPr/>
        </p:nvSpPr>
        <p:spPr bwMode="auto">
          <a:xfrm>
            <a:off x="4299857" y="3918858"/>
            <a:ext cx="3351944" cy="92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When the member is able, the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BH CP completes a comprehensive assessment and person-centered treatment plan with the member</a:t>
            </a:r>
            <a:r>
              <a:rPr lang="en-US" altLang="en-US" sz="1357" b="1" baseline="30000" dirty="0">
                <a:solidFill>
                  <a:schemeClr val="tx1">
                    <a:lumMod val="65000"/>
                    <a:lumOff val="35000"/>
                  </a:schemeClr>
                </a:solidFill>
                <a:latin typeface="Arial" panose="020B0604020202020204" pitchFamily="34" charset="0"/>
                <a:cs typeface="Arial" panose="020B0604020202020204" pitchFamily="34" charset="0"/>
              </a:rPr>
              <a:t>1</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4" name="AutoShape 2" descr="Image result for stethoscope clipart"/>
          <p:cNvSpPr>
            <a:spLocks noChangeAspect="1" noChangeArrowheads="1"/>
          </p:cNvSpPr>
          <p:nvPr/>
        </p:nvSpPr>
        <p:spPr bwMode="auto">
          <a:xfrm>
            <a:off x="155576" y="36603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5" name="AutoShape 4" descr="Image result for stethoscope clipart"/>
          <p:cNvSpPr>
            <a:spLocks noChangeAspect="1" noChangeArrowheads="1"/>
          </p:cNvSpPr>
          <p:nvPr/>
        </p:nvSpPr>
        <p:spPr bwMode="auto">
          <a:xfrm>
            <a:off x="307975" y="49666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6" name="AutoShape 6" descr="Image result for stethoscope clipart"/>
          <p:cNvSpPr>
            <a:spLocks noChangeAspect="1" noChangeArrowheads="1"/>
          </p:cNvSpPr>
          <p:nvPr/>
        </p:nvSpPr>
        <p:spPr bwMode="auto">
          <a:xfrm>
            <a:off x="460375" y="627290"/>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8" name="TextBox 34"/>
          <p:cNvSpPr txBox="1">
            <a:spLocks noChangeArrowheads="1"/>
          </p:cNvSpPr>
          <p:nvPr/>
        </p:nvSpPr>
        <p:spPr bwMode="auto">
          <a:xfrm>
            <a:off x="4343893" y="1463941"/>
            <a:ext cx="4255821" cy="71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BH CPs perform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outreach and engagement</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This may occur during an acute episode at the point of care or during a care transition</a:t>
            </a:r>
          </a:p>
        </p:txBody>
      </p:sp>
      <p:cxnSp>
        <p:nvCxnSpPr>
          <p:cNvPr id="20" name="Straight Connector 19"/>
          <p:cNvCxnSpPr/>
          <p:nvPr/>
        </p:nvCxnSpPr>
        <p:spPr>
          <a:xfrm>
            <a:off x="337277" y="2449286"/>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rot="16200000">
            <a:off x="1595780" y="2309280"/>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cxnSp>
        <p:nvCxnSpPr>
          <p:cNvPr id="59" name="Straight Connector 58"/>
          <p:cNvCxnSpPr/>
          <p:nvPr/>
        </p:nvCxnSpPr>
        <p:spPr>
          <a:xfrm>
            <a:off x="252412" y="3810000"/>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1" name="Down Arrow 60"/>
          <p:cNvSpPr/>
          <p:nvPr/>
        </p:nvSpPr>
        <p:spPr>
          <a:xfrm rot="16200000">
            <a:off x="2569475" y="3635382"/>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2" name="Rounded Rectangle 1"/>
          <p:cNvSpPr/>
          <p:nvPr/>
        </p:nvSpPr>
        <p:spPr>
          <a:xfrm>
            <a:off x="762000" y="1524000"/>
            <a:ext cx="816429" cy="707571"/>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6" dirty="0">
              <a:solidFill>
                <a:schemeClr val="bg1"/>
              </a:solidFill>
            </a:endParaRPr>
          </a:p>
        </p:txBody>
      </p:sp>
      <p:pic>
        <p:nvPicPr>
          <p:cNvPr id="4" name="Picture 3" descr="noun_Hospital_1912849_000000.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0857" y="1578429"/>
            <a:ext cx="598714" cy="598714"/>
          </a:xfrm>
          <a:prstGeom prst="rect">
            <a:avLst/>
          </a:prstGeom>
        </p:spPr>
      </p:pic>
      <p:sp>
        <p:nvSpPr>
          <p:cNvPr id="26" name="Rounded Rectangle 25"/>
          <p:cNvSpPr/>
          <p:nvPr/>
        </p:nvSpPr>
        <p:spPr>
          <a:xfrm>
            <a:off x="1796143" y="2721429"/>
            <a:ext cx="816429" cy="707571"/>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6" dirty="0">
              <a:solidFill>
                <a:schemeClr val="bg1"/>
              </a:solidFill>
            </a:endParaRPr>
          </a:p>
        </p:txBody>
      </p:sp>
      <p:sp>
        <p:nvSpPr>
          <p:cNvPr id="27" name="Rounded Rectangle 26"/>
          <p:cNvSpPr/>
          <p:nvPr/>
        </p:nvSpPr>
        <p:spPr>
          <a:xfrm>
            <a:off x="2667000" y="4136572"/>
            <a:ext cx="816429" cy="707571"/>
          </a:xfrm>
          <a:prstGeom prst="round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6" dirty="0">
              <a:solidFill>
                <a:schemeClr val="bg1"/>
              </a:solidFill>
            </a:endParaRPr>
          </a:p>
        </p:txBody>
      </p:sp>
      <p:pic>
        <p:nvPicPr>
          <p:cNvPr id="6" name="Picture 5" descr="noun_validation_1876340_000000.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75857" y="4136571"/>
            <a:ext cx="653143" cy="653143"/>
          </a:xfrm>
          <a:prstGeom prst="rect">
            <a:avLst/>
          </a:prstGeom>
        </p:spPr>
      </p:pic>
      <p:pic>
        <p:nvPicPr>
          <p:cNvPr id="5" name="Picture 4" descr="noun_Health Team_158898_000000.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50572" y="2721429"/>
            <a:ext cx="707571" cy="707571"/>
          </a:xfrm>
          <a:prstGeom prst="rect">
            <a:avLst/>
          </a:prstGeom>
        </p:spPr>
      </p:pic>
      <p:sp>
        <p:nvSpPr>
          <p:cNvPr id="22" name="TextBox 21"/>
          <p:cNvSpPr txBox="1"/>
          <p:nvPr/>
        </p:nvSpPr>
        <p:spPr>
          <a:xfrm>
            <a:off x="15769" y="5823857"/>
            <a:ext cx="9009987" cy="262556"/>
          </a:xfrm>
          <a:prstGeom prst="rect">
            <a:avLst/>
          </a:prstGeom>
          <a:noFill/>
        </p:spPr>
        <p:txBody>
          <a:bodyPr wrap="square" lIns="85834" tIns="42918" rIns="85834" bIns="42918" rtlCol="0">
            <a:spAutoFit/>
          </a:bodyPr>
          <a:lstStyle/>
          <a:p>
            <a:pPr marL="212901" lvl="4"/>
            <a:r>
              <a:rPr lang="en-US" sz="1143" baseline="30000" dirty="0">
                <a:solidFill>
                  <a:schemeClr val="tx1">
                    <a:lumMod val="65000"/>
                    <a:lumOff val="35000"/>
                  </a:schemeClr>
                </a:solidFill>
                <a:latin typeface="Arial" panose="020B0604020202020204" pitchFamily="34" charset="0"/>
                <a:cs typeface="Arial" panose="020B0604020202020204" pitchFamily="34" charset="0"/>
              </a:rPr>
              <a:t>1 </a:t>
            </a:r>
            <a:r>
              <a:rPr lang="en-US" sz="1143" dirty="0" smtClean="0">
                <a:solidFill>
                  <a:schemeClr val="tx1">
                    <a:lumMod val="65000"/>
                    <a:lumOff val="35000"/>
                  </a:schemeClr>
                </a:solidFill>
                <a:latin typeface="Arial" panose="020B0604020202020204" pitchFamily="34" charset="0"/>
                <a:cs typeface="Arial" panose="020B0604020202020204" pitchFamily="34" charset="0"/>
              </a:rPr>
              <a:t>The </a:t>
            </a:r>
            <a:r>
              <a:rPr lang="en-US" sz="1143" dirty="0">
                <a:solidFill>
                  <a:schemeClr val="tx1">
                    <a:lumMod val="65000"/>
                    <a:lumOff val="35000"/>
                  </a:schemeClr>
                </a:solidFill>
                <a:latin typeface="Arial" panose="020B0604020202020204" pitchFamily="34" charset="0"/>
                <a:cs typeface="Arial" panose="020B0604020202020204" pitchFamily="34" charset="0"/>
              </a:rPr>
              <a:t>person-centered treatment plan is approved and signed by the member and the member’s PCP or PCP Designee</a:t>
            </a:r>
          </a:p>
        </p:txBody>
      </p:sp>
      <p:sp>
        <p:nvSpPr>
          <p:cNvPr id="23"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BH CPs</a:t>
            </a:r>
            <a:endParaRPr lang="en-US" kern="0" dirty="0">
              <a:solidFill>
                <a:srgbClr val="004080"/>
              </a:solidFill>
            </a:endParaRPr>
          </a:p>
        </p:txBody>
      </p:sp>
    </p:spTree>
    <p:extLst>
      <p:ext uri="{BB962C8B-B14F-4D97-AF65-F5344CB8AC3E}">
        <p14:creationId xmlns:p14="http://schemas.microsoft.com/office/powerpoint/2010/main" val="1055853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p>
          <a:p>
            <a:pPr marL="286873" indent="-286873">
              <a:spcAft>
                <a:spcPts val="669"/>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List </a:t>
            </a:r>
            <a:r>
              <a:rPr lang="en-US" dirty="0">
                <a:solidFill>
                  <a:schemeClr val="tx1">
                    <a:lumMod val="65000"/>
                    <a:lumOff val="35000"/>
                  </a:schemeClr>
                </a:solidFill>
                <a:latin typeface="Arial" panose="020B0604020202020204" pitchFamily="34" charset="0"/>
                <a:cs typeface="Arial" panose="020B0604020202020204" pitchFamily="34" charset="0"/>
              </a:rPr>
              <a:t>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3276600"/>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630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891" y="1003037"/>
            <a:ext cx="8253501" cy="597163"/>
          </a:xfrm>
          <a:prstGeom prst="rect">
            <a:avLst/>
          </a:prstGeom>
          <a:solidFill>
            <a:srgbClr val="C0504D"/>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8009" tIns="39004" rIns="78009" bIns="39004" rtlCol="0" anchor="ctr"/>
          <a:lstStyle/>
          <a:p>
            <a:pPr algn="ctr"/>
            <a:endParaRPr lang="en-US" sz="1286" dirty="0">
              <a:solidFill>
                <a:schemeClr val="accent1">
                  <a:lumMod val="40000"/>
                  <a:lumOff val="60000"/>
                </a:schemeClr>
              </a:solidFill>
            </a:endParaRPr>
          </a:p>
        </p:txBody>
      </p:sp>
      <p:graphicFrame>
        <p:nvGraphicFramePr>
          <p:cNvPr id="8" name="Object 7" hidden="1"/>
          <p:cNvGraphicFramePr>
            <a:graphicFrameLocks noChangeAspect="1"/>
          </p:cNvGraphicFramePr>
          <p:nvPr>
            <p:custDataLst>
              <p:tags r:id="rId2"/>
            </p:custDataLst>
            <p:extLst/>
          </p:nvPr>
        </p:nvGraphicFramePr>
        <p:xfrm>
          <a:off x="1634" y="491257"/>
          <a:ext cx="1619" cy="1388"/>
        </p:xfrm>
        <a:graphic>
          <a:graphicData uri="http://schemas.openxmlformats.org/presentationml/2006/ole">
            <mc:AlternateContent xmlns:mc="http://schemas.openxmlformats.org/markup-compatibility/2006">
              <mc:Choice xmlns:v="urn:schemas-microsoft-com:vml" Requires="v">
                <p:oleObj spid="_x0000_s6161" name="think-cell Slide" r:id="rId5" imgW="6350000" imgH="6350000" progId="">
                  <p:embed/>
                </p:oleObj>
              </mc:Choice>
              <mc:Fallback>
                <p:oleObj name="think-cell Slide" r:id="rId5" imgW="6350000" imgH="635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4" y="491257"/>
                        <a:ext cx="1619" cy="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8"/>
          <p:cNvSpPr txBox="1"/>
          <p:nvPr/>
        </p:nvSpPr>
        <p:spPr>
          <a:xfrm>
            <a:off x="531509" y="1004272"/>
            <a:ext cx="8002894" cy="5936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286" dirty="0">
                <a:solidFill>
                  <a:schemeClr val="bg1"/>
                </a:solidFill>
                <a:latin typeface="Arial" panose="020B0604020202020204" pitchFamily="34" charset="0"/>
                <a:cs typeface="Arial" panose="020B0604020202020204" pitchFamily="34" charset="0"/>
              </a:rPr>
              <a:t>~20,000 – 24,000 MassHealth members with physical disabilities, intellectual and developmental disabilities, brain injury, children age 3 and up with LTSS needs and older adults eligible for managed care (up to age 64) will have access to LTSS care coordination through LTSS CPs</a:t>
            </a:r>
          </a:p>
        </p:txBody>
      </p:sp>
      <p:sp>
        <p:nvSpPr>
          <p:cNvPr id="6" name="Rectangle 8"/>
          <p:cNvSpPr txBox="1"/>
          <p:nvPr/>
        </p:nvSpPr>
        <p:spPr>
          <a:xfrm>
            <a:off x="365836" y="1687286"/>
            <a:ext cx="8334242" cy="470680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Aft>
                <a:spcPts val="857"/>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 are </a:t>
            </a:r>
            <a:r>
              <a:rPr lang="en-US" sz="1286" b="1" dirty="0">
                <a:solidFill>
                  <a:schemeClr val="tx1">
                    <a:lumMod val="65000"/>
                    <a:lumOff val="35000"/>
                  </a:schemeClr>
                </a:solidFill>
                <a:latin typeface="Arial" panose="020B0604020202020204" pitchFamily="34" charset="0"/>
                <a:cs typeface="Arial" panose="020B0604020202020204" pitchFamily="34" charset="0"/>
              </a:rPr>
              <a:t>community-based organizations with experience </a:t>
            </a:r>
            <a:r>
              <a:rPr lang="en-US" sz="1286" dirty="0">
                <a:solidFill>
                  <a:schemeClr val="tx1">
                    <a:lumMod val="65000"/>
                    <a:lumOff val="35000"/>
                  </a:schemeClr>
                </a:solidFill>
                <a:latin typeface="Arial" panose="020B0604020202020204" pitchFamily="34" charset="0"/>
                <a:cs typeface="Arial" panose="020B0604020202020204" pitchFamily="34" charset="0"/>
              </a:rPr>
              <a:t>providing services and supports to MassHealth </a:t>
            </a:r>
            <a:r>
              <a:rPr lang="en-US" sz="1286" b="1" dirty="0">
                <a:solidFill>
                  <a:schemeClr val="tx1">
                    <a:lumMod val="65000"/>
                    <a:lumOff val="35000"/>
                  </a:schemeClr>
                </a:solidFill>
                <a:latin typeface="Arial" panose="020B0604020202020204" pitchFamily="34" charset="0"/>
                <a:cs typeface="Arial" panose="020B0604020202020204" pitchFamily="34" charset="0"/>
              </a:rPr>
              <a:t>members with </a:t>
            </a:r>
            <a:r>
              <a:rPr lang="en-US" sz="1286" dirty="0">
                <a:solidFill>
                  <a:schemeClr val="tx1">
                    <a:lumMod val="65000"/>
                    <a:lumOff val="35000"/>
                  </a:schemeClr>
                </a:solidFill>
                <a:latin typeface="Arial" panose="020B0604020202020204" pitchFamily="34" charset="0"/>
                <a:cs typeface="Arial" panose="020B0604020202020204" pitchFamily="34" charset="0"/>
              </a:rPr>
              <a:t>physical disabilities, intellectual and developmental disabilities, brain injury, children with LTSS needs and frail elders </a:t>
            </a:r>
            <a:endParaRPr lang="en-US" sz="1286" b="1" dirty="0">
              <a:solidFill>
                <a:schemeClr val="tx1">
                  <a:lumMod val="65000"/>
                  <a:lumOff val="35000"/>
                </a:schemeClr>
              </a:solidFill>
              <a:latin typeface="Arial" panose="020B0604020202020204" pitchFamily="34" charset="0"/>
              <a:cs typeface="Arial" panose="020B0604020202020204" pitchFamily="34" charset="0"/>
            </a:endParaRPr>
          </a:p>
          <a:p>
            <a:pPr lvl="1" fontAlgn="base">
              <a:spcBef>
                <a:spcPct val="0"/>
              </a:spcBef>
              <a:spcAft>
                <a:spcPts val="502"/>
              </a:spcAft>
              <a:buClrTx/>
              <a:buFont typeface="Arial" panose="020B0604020202020204" pitchFamily="34" charset="0"/>
              <a:buChar char="•"/>
            </a:pPr>
            <a:r>
              <a:rPr lang="en-US" sz="1286" b="1" dirty="0">
                <a:solidFill>
                  <a:schemeClr val="tx1">
                    <a:lumMod val="65000"/>
                    <a:lumOff val="35000"/>
                  </a:schemeClr>
                </a:solidFill>
                <a:latin typeface="Arial" panose="020B0604020202020204" pitchFamily="34" charset="0"/>
                <a:cs typeface="Arial" panose="020B0604020202020204" pitchFamily="34" charset="0"/>
              </a:rPr>
              <a:t>ACOs/MCOs work with LTSS CPs to support  members with complex LTSS needs</a:t>
            </a:r>
          </a:p>
          <a:p>
            <a:pPr lvl="2" fontAlgn="base">
              <a:spcBef>
                <a:spcPct val="0"/>
              </a:spcBef>
              <a:spcAft>
                <a:spcPts val="857"/>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ACOs/MCOs conduct comprehensive assessments including physical health, behavioral health, functional and social needs</a:t>
            </a:r>
          </a:p>
          <a:p>
            <a:pPr lvl="1"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LTSS CPs:</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Conduct active outreach and engage eligible members in their care</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Work with the member to develop and maintain a LTSS care plan to address needs identified in the member’s comprehensive assessment</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Coordinate care (together with the member’s ACO or MCO), navigate the complex health and LTSS systems </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Connect members to and coordinate with social services and to other state agencies and their programs such as Department of Developmental Services (DDS) and the Massachusetts Rehabilitation Commission (MRC) </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Support the member transitioning between care settings </a:t>
            </a:r>
          </a:p>
          <a:p>
            <a:pPr lvl="2"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Provide health and wellness coaching</a:t>
            </a:r>
          </a:p>
          <a:p>
            <a:pPr lvl="2" fontAlgn="base">
              <a:spcBef>
                <a:spcPct val="0"/>
              </a:spcBef>
              <a:spcAft>
                <a:spcPts val="171"/>
              </a:spcAft>
              <a:buClrTx/>
              <a:buFont typeface="Arial" panose="020B0604020202020204" pitchFamily="34" charset="0"/>
              <a:buChar char="•"/>
            </a:pP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lvl="1" fontAlgn="base">
              <a:spcBef>
                <a:spcPct val="0"/>
              </a:spcBef>
              <a:spcAft>
                <a:spcPts val="171"/>
              </a:spcAft>
              <a:buClrTx/>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LTSS CPs do not perform service authorization activities for MassHealth, ACOs or MCOs</a:t>
            </a:r>
            <a:r>
              <a:rPr lang="en-US" sz="1286" baseline="30000" dirty="0">
                <a:solidFill>
                  <a:schemeClr val="tx1">
                    <a:lumMod val="65000"/>
                    <a:lumOff val="35000"/>
                  </a:schemeClr>
                </a:solidFill>
                <a:latin typeface="Arial" panose="020B0604020202020204" pitchFamily="34" charset="0"/>
                <a:cs typeface="Arial" panose="020B0604020202020204" pitchFamily="34" charset="0"/>
              </a:rPr>
              <a:t>1</a:t>
            </a:r>
            <a:r>
              <a:rPr lang="en-US" sz="1286" dirty="0">
                <a:solidFill>
                  <a:schemeClr val="tx1">
                    <a:lumMod val="65000"/>
                    <a:lumOff val="35000"/>
                  </a:schemeClr>
                </a:solidFill>
                <a:latin typeface="Arial" panose="020B0604020202020204" pitchFamily="34" charset="0"/>
                <a:cs typeface="Arial" panose="020B0604020202020204" pitchFamily="34" charset="0"/>
              </a:rPr>
              <a:t> or duplicate functions performed by providers (see slide </a:t>
            </a:r>
            <a:r>
              <a:rPr lang="en-US" sz="1286" dirty="0" smtClean="0">
                <a:solidFill>
                  <a:schemeClr val="tx1">
                    <a:lumMod val="65000"/>
                    <a:lumOff val="35000"/>
                  </a:schemeClr>
                </a:solidFill>
                <a:latin typeface="Arial" panose="020B0604020202020204" pitchFamily="34" charset="0"/>
                <a:cs typeface="Arial" panose="020B0604020202020204" pitchFamily="34" charset="0"/>
              </a:rPr>
              <a:t>20)</a:t>
            </a: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lvl="2" fontAlgn="base">
              <a:spcBef>
                <a:spcPct val="0"/>
              </a:spcBef>
              <a:spcAft>
                <a:spcPts val="171"/>
              </a:spcAft>
              <a:buClrTx/>
              <a:buFont typeface="Arial" panose="020B0604020202020204" pitchFamily="34" charset="0"/>
              <a:buChar char="•"/>
            </a:pP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lvl="2" fontAlgn="base">
              <a:spcBef>
                <a:spcPct val="0"/>
              </a:spcBef>
              <a:spcAft>
                <a:spcPts val="171"/>
              </a:spcAft>
              <a:buClr>
                <a:srgbClr val="002960"/>
              </a:buClr>
            </a:pPr>
            <a:endParaRPr lang="en-US" sz="1286" dirty="0"/>
          </a:p>
        </p:txBody>
      </p:sp>
      <p:sp>
        <p:nvSpPr>
          <p:cNvPr id="4" name="TextBox 3"/>
          <p:cNvSpPr txBox="1"/>
          <p:nvPr/>
        </p:nvSpPr>
        <p:spPr>
          <a:xfrm>
            <a:off x="76200" y="5942263"/>
            <a:ext cx="9144000" cy="538910"/>
          </a:xfrm>
          <a:prstGeom prst="rect">
            <a:avLst/>
          </a:prstGeom>
          <a:noFill/>
        </p:spPr>
        <p:txBody>
          <a:bodyPr wrap="square" lIns="76498" tIns="38249" rIns="76498" bIns="38249" rtlCol="0">
            <a:spAutoFit/>
          </a:bodyPr>
          <a:lstStyle/>
          <a:p>
            <a:r>
              <a:rPr lang="en-US" sz="1000" baseline="30000" dirty="0" smtClean="0">
                <a:solidFill>
                  <a:schemeClr val="tx1">
                    <a:lumMod val="65000"/>
                    <a:lumOff val="35000"/>
                  </a:schemeClr>
                </a:solidFill>
                <a:latin typeface="Arial" panose="020B0604020202020204" pitchFamily="34" charset="0"/>
                <a:cs typeface="Arial" panose="020B0604020202020204" pitchFamily="34" charset="0"/>
              </a:rPr>
              <a:t>1 </a:t>
            </a:r>
            <a:r>
              <a:rPr lang="en-US" sz="1000" dirty="0" smtClean="0">
                <a:solidFill>
                  <a:schemeClr val="tx1">
                    <a:lumMod val="65000"/>
                    <a:lumOff val="35000"/>
                  </a:schemeClr>
                </a:solidFill>
                <a:latin typeface="Arial" panose="020B0604020202020204" pitchFamily="34" charset="0"/>
                <a:cs typeface="Arial" panose="020B0604020202020204" pitchFamily="34" charset="0"/>
              </a:rPr>
              <a:t>CPs </a:t>
            </a:r>
            <a:r>
              <a:rPr lang="en-US" sz="1000" dirty="0">
                <a:solidFill>
                  <a:schemeClr val="tx1">
                    <a:lumMod val="65000"/>
                    <a:lumOff val="35000"/>
                  </a:schemeClr>
                </a:solidFill>
                <a:latin typeface="Arial" panose="020B0604020202020204" pitchFamily="34" charset="0"/>
                <a:cs typeface="Arial" panose="020B0604020202020204" pitchFamily="34" charset="0"/>
              </a:rPr>
              <a:t>are not responsible for authorizing services for members.  All LTSS care plans must be approved and signed by the PCP or PCP Designee.  Providers of services that require prior authorization should continue to submit authorization requests to Accountable Care Partnership Plans, MCOs and MassHealth, as applicable.</a:t>
            </a:r>
          </a:p>
        </p:txBody>
      </p:sp>
      <p:sp>
        <p:nvSpPr>
          <p:cNvPr id="11"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smtClean="0">
                <a:solidFill>
                  <a:srgbClr val="004080"/>
                </a:solidFill>
              </a:rPr>
              <a:t>LTSS </a:t>
            </a:r>
            <a:r>
              <a:rPr lang="en-US" dirty="0">
                <a:solidFill>
                  <a:srgbClr val="004080"/>
                </a:solidFill>
              </a:rPr>
              <a:t>CPs</a:t>
            </a:r>
            <a:endParaRPr lang="en-US" kern="0" dirty="0">
              <a:solidFill>
                <a:srgbClr val="004080"/>
              </a:solidFill>
            </a:endParaRPr>
          </a:p>
        </p:txBody>
      </p:sp>
    </p:spTree>
    <p:extLst>
      <p:ext uri="{BB962C8B-B14F-4D97-AF65-F5344CB8AC3E}">
        <p14:creationId xmlns:p14="http://schemas.microsoft.com/office/powerpoint/2010/main" val="3078270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p:cNvCxnSpPr/>
          <p:nvPr/>
        </p:nvCxnSpPr>
        <p:spPr>
          <a:xfrm flipH="1">
            <a:off x="3429000" y="2216886"/>
            <a:ext cx="2370012" cy="1048829"/>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bject 7" hidden="1"/>
          <p:cNvGraphicFramePr>
            <a:graphicFrameLocks noChangeAspect="1"/>
          </p:cNvGraphicFramePr>
          <p:nvPr>
            <p:custDataLst>
              <p:tags r:id="rId2"/>
            </p:custDataLst>
            <p:extLst/>
          </p:nvPr>
        </p:nvGraphicFramePr>
        <p:xfrm>
          <a:off x="1638" y="491262"/>
          <a:ext cx="1619" cy="1388"/>
        </p:xfrm>
        <a:graphic>
          <a:graphicData uri="http://schemas.openxmlformats.org/presentationml/2006/ole">
            <mc:AlternateContent xmlns:mc="http://schemas.openxmlformats.org/markup-compatibility/2006">
              <mc:Choice xmlns:v="urn:schemas-microsoft-com:vml" Requires="v">
                <p:oleObj spid="_x0000_s7184" name="think-cell Slide" r:id="rId5" imgW="6350000" imgH="6350000" progId="">
                  <p:embed/>
                </p:oleObj>
              </mc:Choice>
              <mc:Fallback>
                <p:oleObj name="think-cell Slide" r:id="rId5" imgW="6350000" imgH="635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8" y="491262"/>
                        <a:ext cx="1619" cy="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itle 8"/>
          <p:cNvSpPr>
            <a:spLocks noGrp="1"/>
          </p:cNvSpPr>
          <p:nvPr>
            <p:ph type="title"/>
          </p:nvPr>
        </p:nvSpPr>
        <p:spPr>
          <a:xfrm>
            <a:off x="241371" y="639502"/>
            <a:ext cx="8053676" cy="571567"/>
          </a:xfrm>
        </p:spPr>
        <p:txBody>
          <a:bodyPr/>
          <a:lstStyle/>
          <a:p>
            <a:r>
              <a:rPr lang="en-US" sz="1857" dirty="0">
                <a:solidFill>
                  <a:schemeClr val="tx1">
                    <a:lumMod val="65000"/>
                    <a:lumOff val="35000"/>
                  </a:schemeClr>
                </a:solidFill>
              </a:rPr>
              <a:t>LTSS CPs help ACOs and MCOs to integrate LTSS and social services with physical and BH care</a:t>
            </a:r>
            <a:endParaRPr lang="en-US" sz="1857" kern="1200" dirty="0">
              <a:solidFill>
                <a:schemeClr val="tx1">
                  <a:lumMod val="65000"/>
                  <a:lumOff val="35000"/>
                </a:schemeClr>
              </a:solidFill>
            </a:endParaRPr>
          </a:p>
        </p:txBody>
      </p:sp>
      <p:cxnSp>
        <p:nvCxnSpPr>
          <p:cNvPr id="40" name="Straight Arrow Connector 39"/>
          <p:cNvCxnSpPr>
            <a:stCxn id="12" idx="3"/>
          </p:cNvCxnSpPr>
          <p:nvPr/>
        </p:nvCxnSpPr>
        <p:spPr>
          <a:xfrm flipH="1">
            <a:off x="4408714" y="2924334"/>
            <a:ext cx="1314744" cy="559094"/>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2" idx="5"/>
          </p:cNvCxnSpPr>
          <p:nvPr/>
        </p:nvCxnSpPr>
        <p:spPr>
          <a:xfrm>
            <a:off x="7078323" y="2924334"/>
            <a:ext cx="1028926" cy="573903"/>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5562600" y="3494317"/>
            <a:ext cx="1666903" cy="2207481"/>
            <a:chOff x="4566978" y="3429000"/>
            <a:chExt cx="2002123" cy="2575394"/>
          </a:xfrm>
        </p:grpSpPr>
        <p:sp>
          <p:nvSpPr>
            <p:cNvPr id="64" name="Rounded Rectangle 63"/>
            <p:cNvSpPr/>
            <p:nvPr/>
          </p:nvSpPr>
          <p:spPr>
            <a:xfrm>
              <a:off x="4850932" y="4909511"/>
              <a:ext cx="1619790" cy="71388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lIns="66561" tIns="33281" rIns="66561" bIns="33281" rtlCol="0" anchor="ctr"/>
            <a:lstStyle/>
            <a:p>
              <a:pPr algn="ctr"/>
              <a:endParaRPr lang="en-US" sz="857" dirty="0">
                <a:solidFill>
                  <a:schemeClr val="tx1"/>
                </a:solidFill>
              </a:endParaRPr>
            </a:p>
          </p:txBody>
        </p:sp>
        <p:sp>
          <p:nvSpPr>
            <p:cNvPr id="63" name="Rounded Rectangle 62"/>
            <p:cNvSpPr/>
            <p:nvPr/>
          </p:nvSpPr>
          <p:spPr>
            <a:xfrm>
              <a:off x="4850932" y="4833311"/>
              <a:ext cx="1619790" cy="71388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lIns="66561" tIns="33281" rIns="66561" bIns="33281" rtlCol="0" anchor="ctr"/>
            <a:lstStyle/>
            <a:p>
              <a:pPr algn="ctr"/>
              <a:endParaRPr lang="en-US" sz="857" dirty="0">
                <a:solidFill>
                  <a:schemeClr val="tx1"/>
                </a:solidFill>
              </a:endParaRPr>
            </a:p>
          </p:txBody>
        </p:sp>
        <p:sp>
          <p:nvSpPr>
            <p:cNvPr id="31" name="Rectangle 8"/>
            <p:cNvSpPr txBox="1"/>
            <p:nvPr/>
          </p:nvSpPr>
          <p:spPr>
            <a:xfrm>
              <a:off x="4795574" y="3572526"/>
              <a:ext cx="1768643" cy="3590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a:latin typeface="Arial" panose="020B0604020202020204" pitchFamily="34" charset="0"/>
                  <a:cs typeface="Arial" panose="020B0604020202020204" pitchFamily="34" charset="0"/>
                </a:rPr>
                <a:t>Social services/ other supports </a:t>
              </a:r>
              <a:r>
                <a:rPr lang="en-US" sz="1000" dirty="0">
                  <a:latin typeface="Arial" panose="020B0604020202020204" pitchFamily="34" charset="0"/>
                  <a:cs typeface="Arial" panose="020B0604020202020204" pitchFamily="34" charset="0"/>
                </a:rPr>
                <a:t>(as applicable)</a:t>
              </a:r>
            </a:p>
          </p:txBody>
        </p:sp>
        <p:sp>
          <p:nvSpPr>
            <p:cNvPr id="32" name="Rectangle 31"/>
            <p:cNvSpPr/>
            <p:nvPr/>
          </p:nvSpPr>
          <p:spPr>
            <a:xfrm>
              <a:off x="4566978" y="3429000"/>
              <a:ext cx="2002123" cy="2575394"/>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561" tIns="33281" rIns="66561" bIns="33281" rtlCol="0" anchor="ctr"/>
            <a:lstStyle/>
            <a:p>
              <a:pPr algn="ctr"/>
              <a:endParaRPr lang="en-US" sz="1000" dirty="0">
                <a:solidFill>
                  <a:schemeClr val="tx1"/>
                </a:solidFill>
              </a:endParaRPr>
            </a:p>
          </p:txBody>
        </p:sp>
        <p:sp>
          <p:nvSpPr>
            <p:cNvPr id="15" name="Rounded Rectangle 14"/>
            <p:cNvSpPr/>
            <p:nvPr/>
          </p:nvSpPr>
          <p:spPr>
            <a:xfrm>
              <a:off x="4725940" y="4558048"/>
              <a:ext cx="1746029" cy="91294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lIns="66561" tIns="33281" rIns="66561" bIns="33281" rtlCol="0" anchor="ctr"/>
            <a:lstStyle/>
            <a:p>
              <a:pPr algn="ctr"/>
              <a:r>
                <a:rPr lang="en-US" sz="857" b="1" dirty="0">
                  <a:solidFill>
                    <a:schemeClr val="tx1"/>
                  </a:solidFill>
                  <a:latin typeface="Arial" panose="020B0604020202020204" pitchFamily="34" charset="0"/>
                  <a:cs typeface="Arial" panose="020B0604020202020204" pitchFamily="34" charset="0"/>
                </a:rPr>
                <a:t>Social service agencies </a:t>
              </a:r>
              <a:r>
                <a:rPr lang="en-US" sz="857" dirty="0">
                  <a:solidFill>
                    <a:schemeClr val="tx1"/>
                  </a:solidFill>
                  <a:latin typeface="Arial" panose="020B0604020202020204" pitchFamily="34" charset="0"/>
                  <a:cs typeface="Arial" panose="020B0604020202020204" pitchFamily="34" charset="0"/>
                </a:rPr>
                <a:t>(food/ housing/tenancy supports, social supports)</a:t>
              </a:r>
            </a:p>
          </p:txBody>
        </p:sp>
      </p:grpSp>
      <p:grpSp>
        <p:nvGrpSpPr>
          <p:cNvPr id="7" name="Group 6"/>
          <p:cNvGrpSpPr/>
          <p:nvPr/>
        </p:nvGrpSpPr>
        <p:grpSpPr>
          <a:xfrm>
            <a:off x="3484278" y="3494317"/>
            <a:ext cx="2002123" cy="2207481"/>
            <a:chOff x="2433370" y="3429000"/>
            <a:chExt cx="2002123" cy="2575394"/>
          </a:xfrm>
        </p:grpSpPr>
        <p:sp>
          <p:nvSpPr>
            <p:cNvPr id="36" name="Rectangle 35"/>
            <p:cNvSpPr/>
            <p:nvPr/>
          </p:nvSpPr>
          <p:spPr>
            <a:xfrm>
              <a:off x="2433370" y="3429000"/>
              <a:ext cx="2002123" cy="2575394"/>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561" tIns="33281" rIns="66561" bIns="33281" rtlCol="0" anchor="ctr"/>
            <a:lstStyle/>
            <a:p>
              <a:pPr algn="ctr"/>
              <a:endParaRPr lang="en-US" sz="1000" dirty="0">
                <a:solidFill>
                  <a:schemeClr val="tx1"/>
                </a:solidFill>
              </a:endParaRPr>
            </a:p>
          </p:txBody>
        </p:sp>
        <p:sp>
          <p:nvSpPr>
            <p:cNvPr id="37" name="Rectangle 8"/>
            <p:cNvSpPr txBox="1"/>
            <p:nvPr/>
          </p:nvSpPr>
          <p:spPr>
            <a:xfrm>
              <a:off x="2585775" y="3572524"/>
              <a:ext cx="1768643" cy="3590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a:latin typeface="Arial" panose="020B0604020202020204" pitchFamily="34" charset="0"/>
                  <a:cs typeface="Arial" panose="020B0604020202020204" pitchFamily="34" charset="0"/>
                </a:rPr>
                <a:t>MassHealth LTSS </a:t>
              </a:r>
              <a:r>
                <a:rPr lang="en-US" sz="1000" dirty="0">
                  <a:latin typeface="Arial" panose="020B0604020202020204" pitchFamily="34" charset="0"/>
                  <a:cs typeface="Arial" panose="020B0604020202020204" pitchFamily="34" charset="0"/>
                </a:rPr>
                <a:t>(as applicable)</a:t>
              </a:r>
            </a:p>
          </p:txBody>
        </p:sp>
        <p:sp>
          <p:nvSpPr>
            <p:cNvPr id="41" name="Rounded Rectangle 40"/>
            <p:cNvSpPr/>
            <p:nvPr/>
          </p:nvSpPr>
          <p:spPr>
            <a:xfrm>
              <a:off x="2661970" y="4182126"/>
              <a:ext cx="1524000" cy="4572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Non-ACO/MCO Covered </a:t>
              </a:r>
            </a:p>
            <a:p>
              <a:pPr algn="ctr"/>
              <a:r>
                <a:rPr lang="en-US" sz="857" b="1" dirty="0">
                  <a:solidFill>
                    <a:schemeClr val="tx1"/>
                  </a:solidFill>
                  <a:latin typeface="Arial" panose="020B0604020202020204" pitchFamily="34" charset="0"/>
                  <a:cs typeface="Arial" panose="020B0604020202020204" pitchFamily="34" charset="0"/>
                </a:rPr>
                <a:t>State Plan LTSS </a:t>
              </a:r>
            </a:p>
          </p:txBody>
        </p:sp>
        <p:sp>
          <p:nvSpPr>
            <p:cNvPr id="42" name="Rounded Rectangle 41"/>
            <p:cNvSpPr/>
            <p:nvPr/>
          </p:nvSpPr>
          <p:spPr>
            <a:xfrm>
              <a:off x="2661970" y="4715534"/>
              <a:ext cx="1524000" cy="54227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Other ACO/MCO </a:t>
              </a:r>
            </a:p>
            <a:p>
              <a:pPr algn="ctr"/>
              <a:r>
                <a:rPr lang="en-US" sz="857" b="1" dirty="0">
                  <a:solidFill>
                    <a:schemeClr val="tx1"/>
                  </a:solidFill>
                  <a:latin typeface="Arial" panose="020B0604020202020204" pitchFamily="34" charset="0"/>
                  <a:cs typeface="Arial" panose="020B0604020202020204" pitchFamily="34" charset="0"/>
                </a:rPr>
                <a:t>Covered Services (e.g. </a:t>
              </a:r>
            </a:p>
            <a:p>
              <a:pPr algn="ctr"/>
              <a:r>
                <a:rPr lang="en-US" sz="857" b="1" dirty="0">
                  <a:solidFill>
                    <a:schemeClr val="tx1"/>
                  </a:solidFill>
                  <a:latin typeface="Arial" panose="020B0604020202020204" pitchFamily="34" charset="0"/>
                  <a:cs typeface="Arial" panose="020B0604020202020204" pitchFamily="34" charset="0"/>
                </a:rPr>
                <a:t>DME, Home Health) </a:t>
              </a:r>
            </a:p>
          </p:txBody>
        </p:sp>
        <p:sp>
          <p:nvSpPr>
            <p:cNvPr id="44" name="Rounded Rectangle 43"/>
            <p:cNvSpPr/>
            <p:nvPr/>
          </p:nvSpPr>
          <p:spPr>
            <a:xfrm>
              <a:off x="2661970" y="5334000"/>
              <a:ext cx="1524000" cy="4572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HCBS Waiver </a:t>
              </a:r>
            </a:p>
            <a:p>
              <a:pPr algn="ctr"/>
              <a:r>
                <a:rPr lang="en-US" sz="857" b="1" dirty="0">
                  <a:solidFill>
                    <a:schemeClr val="tx1"/>
                  </a:solidFill>
                  <a:latin typeface="Arial" panose="020B0604020202020204" pitchFamily="34" charset="0"/>
                  <a:cs typeface="Arial" panose="020B0604020202020204" pitchFamily="34" charset="0"/>
                </a:rPr>
                <a:t>Services</a:t>
              </a:r>
              <a:r>
                <a:rPr lang="en-US" sz="857" b="1" baseline="30000" dirty="0">
                  <a:solidFill>
                    <a:schemeClr val="tx1"/>
                  </a:solidFill>
                  <a:latin typeface="Arial" panose="020B0604020202020204" pitchFamily="34" charset="0"/>
                  <a:cs typeface="Arial" panose="020B0604020202020204" pitchFamily="34" charset="0"/>
                </a:rPr>
                <a:t>1</a:t>
              </a:r>
            </a:p>
          </p:txBody>
        </p:sp>
      </p:grpSp>
      <p:cxnSp>
        <p:nvCxnSpPr>
          <p:cNvPr id="51" name="Straight Arrow Connector 50"/>
          <p:cNvCxnSpPr>
            <a:stCxn id="12" idx="4"/>
            <a:endCxn id="32" idx="0"/>
          </p:cNvCxnSpPr>
          <p:nvPr/>
        </p:nvCxnSpPr>
        <p:spPr>
          <a:xfrm flipH="1">
            <a:off x="6396052" y="3211286"/>
            <a:ext cx="4839" cy="283031"/>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54428" y="1306286"/>
            <a:ext cx="3333906" cy="4395511"/>
            <a:chOff x="239602" y="3387007"/>
            <a:chExt cx="3596046" cy="2567681"/>
          </a:xfrm>
          <a:effectLst/>
        </p:grpSpPr>
        <p:sp>
          <p:nvSpPr>
            <p:cNvPr id="57" name="Rectangle 56"/>
            <p:cNvSpPr/>
            <p:nvPr/>
          </p:nvSpPr>
          <p:spPr>
            <a:xfrm>
              <a:off x="239602" y="3387007"/>
              <a:ext cx="3596046" cy="2567681"/>
            </a:xfrm>
            <a:prstGeom prst="rect">
              <a:avLst/>
            </a:prstGeom>
            <a:noFill/>
            <a:ln w="28575">
              <a:solidFill>
                <a:schemeClr val="bg1">
                  <a:lumMod val="50000"/>
                </a:schemeClr>
              </a:solidFill>
              <a:prstDash val="dash"/>
            </a:ln>
            <a:effectLst/>
          </p:spPr>
          <p:style>
            <a:lnRef idx="1">
              <a:schemeClr val="accent4"/>
            </a:lnRef>
            <a:fillRef idx="2">
              <a:schemeClr val="accent4"/>
            </a:fillRef>
            <a:effectRef idx="1">
              <a:schemeClr val="accent4"/>
            </a:effectRef>
            <a:fontRef idx="minor">
              <a:schemeClr val="dk1"/>
            </a:fontRef>
          </p:style>
          <p:txBody>
            <a:bodyPr lIns="66619" tIns="33309" rIns="66619" bIns="33309" rtlCol="0" anchor="ctr"/>
            <a:lstStyle/>
            <a:p>
              <a:pPr algn="ctr"/>
              <a:endParaRPr lang="en-US" sz="1000" dirty="0">
                <a:solidFill>
                  <a:schemeClr val="tx1"/>
                </a:solidFill>
              </a:endParaRPr>
            </a:p>
          </p:txBody>
        </p:sp>
        <p:sp>
          <p:nvSpPr>
            <p:cNvPr id="59" name="Rounded Rectangle 58"/>
            <p:cNvSpPr/>
            <p:nvPr/>
          </p:nvSpPr>
          <p:spPr>
            <a:xfrm>
              <a:off x="2019285" y="5288965"/>
              <a:ext cx="1638315" cy="494266"/>
            </a:xfrm>
            <a:prstGeom prst="roundRect">
              <a:avLst/>
            </a:prstGeom>
            <a:ln/>
          </p:spPr>
          <p:style>
            <a:lnRef idx="3">
              <a:schemeClr val="lt1"/>
            </a:lnRef>
            <a:fillRef idx="1">
              <a:schemeClr val="accent4"/>
            </a:fillRef>
            <a:effectRef idx="1">
              <a:schemeClr val="accent4"/>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Other providers &amp;</a:t>
              </a:r>
            </a:p>
            <a:p>
              <a:pPr algn="ctr"/>
              <a:r>
                <a:rPr lang="en-US" sz="857" b="1" dirty="0">
                  <a:solidFill>
                    <a:schemeClr val="tx1"/>
                  </a:solidFill>
                  <a:latin typeface="Arial" panose="020B0604020202020204" pitchFamily="34" charset="0"/>
                  <a:cs typeface="Arial" panose="020B0604020202020204" pitchFamily="34" charset="0"/>
                </a:rPr>
                <a:t> specialists</a:t>
              </a:r>
            </a:p>
          </p:txBody>
        </p:sp>
        <p:sp>
          <p:nvSpPr>
            <p:cNvPr id="60" name="Rounded Rectangle 59"/>
            <p:cNvSpPr/>
            <p:nvPr/>
          </p:nvSpPr>
          <p:spPr>
            <a:xfrm>
              <a:off x="2000848" y="4624583"/>
              <a:ext cx="1643830" cy="575818"/>
            </a:xfrm>
            <a:prstGeom prst="roundRect">
              <a:avLst/>
            </a:prstGeom>
            <a:ln/>
          </p:spPr>
          <p:style>
            <a:lnRef idx="3">
              <a:schemeClr val="lt1"/>
            </a:lnRef>
            <a:fillRef idx="1">
              <a:schemeClr val="accent4"/>
            </a:fillRef>
            <a:effectRef idx="1">
              <a:schemeClr val="accent4"/>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Addiction treatment </a:t>
              </a:r>
            </a:p>
            <a:p>
              <a:pPr algn="ctr"/>
              <a:r>
                <a:rPr lang="en-US" sz="857" b="1" dirty="0">
                  <a:solidFill>
                    <a:schemeClr val="tx1"/>
                  </a:solidFill>
                  <a:latin typeface="Arial" panose="020B0604020202020204" pitchFamily="34" charset="0"/>
                  <a:cs typeface="Arial" panose="020B0604020202020204" pitchFamily="34" charset="0"/>
                </a:rPr>
                <a:t>providers</a:t>
              </a:r>
            </a:p>
          </p:txBody>
        </p:sp>
        <p:sp>
          <p:nvSpPr>
            <p:cNvPr id="61" name="Rounded Rectangle 60"/>
            <p:cNvSpPr/>
            <p:nvPr/>
          </p:nvSpPr>
          <p:spPr>
            <a:xfrm>
              <a:off x="415727" y="5276877"/>
              <a:ext cx="1467705" cy="514472"/>
            </a:xfrm>
            <a:prstGeom prst="roundRect">
              <a:avLst/>
            </a:prstGeom>
            <a:ln/>
          </p:spPr>
          <p:style>
            <a:lnRef idx="3">
              <a:schemeClr val="lt1"/>
            </a:lnRef>
            <a:fillRef idx="1">
              <a:schemeClr val="accent4"/>
            </a:fillRef>
            <a:effectRef idx="1">
              <a:schemeClr val="accent4"/>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Prescriptions</a:t>
              </a:r>
            </a:p>
          </p:txBody>
        </p:sp>
        <p:sp>
          <p:nvSpPr>
            <p:cNvPr id="53" name="Rounded Rectangle 52"/>
            <p:cNvSpPr/>
            <p:nvPr/>
          </p:nvSpPr>
          <p:spPr>
            <a:xfrm>
              <a:off x="474435" y="4088841"/>
              <a:ext cx="904108" cy="449598"/>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PCPs</a:t>
              </a:r>
            </a:p>
          </p:txBody>
        </p:sp>
        <p:sp>
          <p:nvSpPr>
            <p:cNvPr id="54" name="Rounded Rectangle 53"/>
            <p:cNvSpPr/>
            <p:nvPr/>
          </p:nvSpPr>
          <p:spPr>
            <a:xfrm>
              <a:off x="1472474" y="4102762"/>
              <a:ext cx="1017957" cy="449598"/>
            </a:xfrm>
            <a:prstGeom prst="roundRect">
              <a:avLst/>
            </a:prstGeom>
            <a:ln/>
          </p:spPr>
          <p:style>
            <a:lnRef idx="3">
              <a:schemeClr val="lt1"/>
            </a:lnRef>
            <a:fillRef idx="1">
              <a:schemeClr val="accent4"/>
            </a:fillRef>
            <a:effectRef idx="1">
              <a:schemeClr val="accent4"/>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Medical</a:t>
              </a:r>
            </a:p>
            <a:p>
              <a:pPr algn="ctr"/>
              <a:r>
                <a:rPr lang="en-US" sz="857" b="1" dirty="0">
                  <a:solidFill>
                    <a:schemeClr val="tx1"/>
                  </a:solidFill>
                  <a:latin typeface="Arial" panose="020B0604020202020204" pitchFamily="34" charset="0"/>
                  <a:cs typeface="Arial" panose="020B0604020202020204" pitchFamily="34" charset="0"/>
                </a:rPr>
                <a:t>Specialists</a:t>
              </a:r>
            </a:p>
          </p:txBody>
        </p:sp>
        <p:sp>
          <p:nvSpPr>
            <p:cNvPr id="58" name="Rounded Rectangle 57"/>
            <p:cNvSpPr/>
            <p:nvPr/>
          </p:nvSpPr>
          <p:spPr>
            <a:xfrm>
              <a:off x="2587931" y="4098847"/>
              <a:ext cx="1064013" cy="43959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ACO &amp; MCO </a:t>
              </a:r>
            </a:p>
            <a:p>
              <a:pPr algn="ctr"/>
              <a:r>
                <a:rPr lang="en-US" sz="857" b="1" dirty="0">
                  <a:solidFill>
                    <a:schemeClr val="tx1"/>
                  </a:solidFill>
                  <a:latin typeface="Arial" panose="020B0604020202020204" pitchFamily="34" charset="0"/>
                  <a:cs typeface="Arial" panose="020B0604020202020204" pitchFamily="34" charset="0"/>
                </a:rPr>
                <a:t>care managers</a:t>
              </a:r>
            </a:p>
          </p:txBody>
        </p:sp>
        <p:sp>
          <p:nvSpPr>
            <p:cNvPr id="55" name="Rounded Rectangle 54"/>
            <p:cNvSpPr/>
            <p:nvPr/>
          </p:nvSpPr>
          <p:spPr>
            <a:xfrm>
              <a:off x="415727" y="4624583"/>
              <a:ext cx="1467705" cy="575818"/>
            </a:xfrm>
            <a:prstGeom prst="roundRect">
              <a:avLst/>
            </a:prstGeom>
            <a:ln/>
          </p:spPr>
          <p:style>
            <a:lnRef idx="3">
              <a:schemeClr val="lt1"/>
            </a:lnRef>
            <a:fillRef idx="1">
              <a:schemeClr val="accent4"/>
            </a:fillRef>
            <a:effectRef idx="1">
              <a:schemeClr val="accent4"/>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Behavioral  health</a:t>
              </a:r>
              <a:br>
                <a:rPr lang="en-US" sz="857" b="1" dirty="0">
                  <a:solidFill>
                    <a:schemeClr val="tx1"/>
                  </a:solidFill>
                  <a:latin typeface="Arial" panose="020B0604020202020204" pitchFamily="34" charset="0"/>
                  <a:cs typeface="Arial" panose="020B0604020202020204" pitchFamily="34" charset="0"/>
                </a:rPr>
              </a:br>
              <a:r>
                <a:rPr lang="en-US" sz="857" b="1" dirty="0">
                  <a:solidFill>
                    <a:schemeClr val="tx1"/>
                  </a:solidFill>
                  <a:latin typeface="Arial" panose="020B0604020202020204" pitchFamily="34" charset="0"/>
                  <a:cs typeface="Arial" panose="020B0604020202020204" pitchFamily="34" charset="0"/>
                </a:rPr>
                <a:t>clinicians</a:t>
              </a:r>
            </a:p>
          </p:txBody>
        </p:sp>
      </p:grpSp>
      <p:grpSp>
        <p:nvGrpSpPr>
          <p:cNvPr id="22" name="Group 21"/>
          <p:cNvGrpSpPr/>
          <p:nvPr/>
        </p:nvGrpSpPr>
        <p:grpSpPr>
          <a:xfrm>
            <a:off x="5442857" y="1251857"/>
            <a:ext cx="1916067" cy="1959429"/>
            <a:chOff x="1219200" y="990600"/>
            <a:chExt cx="1916067" cy="1913874"/>
          </a:xfrm>
        </p:grpSpPr>
        <p:sp>
          <p:nvSpPr>
            <p:cNvPr id="12" name="Oval 11"/>
            <p:cNvSpPr/>
            <p:nvPr/>
          </p:nvSpPr>
          <p:spPr>
            <a:xfrm>
              <a:off x="1219200" y="990600"/>
              <a:ext cx="1916067" cy="1913874"/>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lIns="66561" tIns="33281" rIns="66561" bIns="33281" rtlCol="0" anchor="ctr"/>
            <a:lstStyle/>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r>
                <a:rPr lang="en-US" sz="857" b="1" dirty="0">
                  <a:solidFill>
                    <a:schemeClr val="tx1"/>
                  </a:solidFill>
                </a:rPr>
                <a:t>LTSS Community Partner (LTSS CP)</a:t>
              </a:r>
            </a:p>
          </p:txBody>
        </p:sp>
        <p:sp>
          <p:nvSpPr>
            <p:cNvPr id="16" name="TextBox 15"/>
            <p:cNvSpPr txBox="1"/>
            <p:nvPr/>
          </p:nvSpPr>
          <p:spPr>
            <a:xfrm>
              <a:off x="1300859" y="1564762"/>
              <a:ext cx="917761" cy="32199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lIns="65231" tIns="32616" rIns="65231" bIns="32616" rtlCol="0">
              <a:spAutoFit/>
            </a:bodyPr>
            <a:lstStyle/>
            <a:p>
              <a:pPr marL="189500"/>
              <a:r>
                <a:rPr lang="en-US" sz="857" b="1" dirty="0">
                  <a:solidFill>
                    <a:srgbClr val="000000"/>
                  </a:solidFill>
                </a:rPr>
                <a:t>Eligible member</a:t>
              </a:r>
            </a:p>
          </p:txBody>
        </p:sp>
        <p:pic>
          <p:nvPicPr>
            <p:cNvPr id="39" name="Picture 3"/>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2292" t="6499" r="32239" b="5938"/>
            <a:stretch/>
          </p:blipFill>
          <p:spPr bwMode="auto">
            <a:xfrm>
              <a:off x="2246096" y="1317298"/>
              <a:ext cx="382629" cy="878142"/>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pic>
      </p:grpSp>
      <p:grpSp>
        <p:nvGrpSpPr>
          <p:cNvPr id="62" name="Group 61"/>
          <p:cNvGrpSpPr/>
          <p:nvPr/>
        </p:nvGrpSpPr>
        <p:grpSpPr>
          <a:xfrm>
            <a:off x="7315200" y="3494315"/>
            <a:ext cx="1752600" cy="2220686"/>
            <a:chOff x="6852970" y="3429000"/>
            <a:chExt cx="2002123" cy="2590800"/>
          </a:xfrm>
        </p:grpSpPr>
        <p:sp>
          <p:nvSpPr>
            <p:cNvPr id="65" name="Rectangle 8"/>
            <p:cNvSpPr txBox="1"/>
            <p:nvPr/>
          </p:nvSpPr>
          <p:spPr>
            <a:xfrm>
              <a:off x="6929170" y="3505200"/>
              <a:ext cx="1844843" cy="67999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929" b="1" dirty="0">
                  <a:latin typeface="Arial" panose="020B0604020202020204" pitchFamily="34" charset="0"/>
                  <a:cs typeface="Arial" panose="020B0604020202020204" pitchFamily="34" charset="0"/>
                </a:rPr>
                <a:t>Coordinate and Collaborate with State Agencies Providing Services </a:t>
              </a:r>
              <a:r>
                <a:rPr lang="en-US" sz="1000" dirty="0">
                  <a:latin typeface="Arial" panose="020B0604020202020204" pitchFamily="34" charset="0"/>
                  <a:cs typeface="Arial" panose="020B0604020202020204" pitchFamily="34" charset="0"/>
                </a:rPr>
                <a:t>(</a:t>
              </a:r>
              <a:r>
                <a:rPr lang="en-US" sz="929" dirty="0">
                  <a:latin typeface="Arial" panose="020B0604020202020204" pitchFamily="34" charset="0"/>
                  <a:cs typeface="Arial" panose="020B0604020202020204" pitchFamily="34" charset="0"/>
                </a:rPr>
                <a:t>as applicable)</a:t>
              </a:r>
              <a:endParaRPr lang="en-US" sz="1000" dirty="0">
                <a:latin typeface="Arial" panose="020B0604020202020204" pitchFamily="34" charset="0"/>
                <a:cs typeface="Arial" panose="020B0604020202020204" pitchFamily="34" charset="0"/>
              </a:endParaRPr>
            </a:p>
          </p:txBody>
        </p:sp>
        <p:sp>
          <p:nvSpPr>
            <p:cNvPr id="66" name="Rectangle 65"/>
            <p:cNvSpPr/>
            <p:nvPr/>
          </p:nvSpPr>
          <p:spPr>
            <a:xfrm>
              <a:off x="6852970" y="3429000"/>
              <a:ext cx="2002123" cy="2590800"/>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561" tIns="33281" rIns="66561" bIns="33281" rtlCol="0" anchor="ctr"/>
            <a:lstStyle/>
            <a:p>
              <a:pPr algn="ctr"/>
              <a:endParaRPr lang="en-US" sz="1000" dirty="0">
                <a:solidFill>
                  <a:schemeClr val="tx1"/>
                </a:solidFill>
              </a:endParaRPr>
            </a:p>
          </p:txBody>
        </p:sp>
        <p:sp>
          <p:nvSpPr>
            <p:cNvPr id="68" name="Rounded Rectangle 67"/>
            <p:cNvSpPr/>
            <p:nvPr/>
          </p:nvSpPr>
          <p:spPr>
            <a:xfrm>
              <a:off x="7014632" y="4410726"/>
              <a:ext cx="1702078" cy="3810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lIns="66561" tIns="33281" rIns="66561" bIns="33281" rtlCol="0" anchor="ctr"/>
            <a:lstStyle/>
            <a:p>
              <a:pPr algn="ctr"/>
              <a:r>
                <a:rPr lang="en-US" sz="857" b="1" dirty="0">
                  <a:solidFill>
                    <a:schemeClr val="tx1"/>
                  </a:solidFill>
                  <a:latin typeface="Arial" panose="020B0604020202020204" pitchFamily="34" charset="0"/>
                  <a:cs typeface="Arial" panose="020B0604020202020204" pitchFamily="34" charset="0"/>
                </a:rPr>
                <a:t>EOHHS state agencies</a:t>
              </a:r>
            </a:p>
          </p:txBody>
        </p:sp>
      </p:grpSp>
      <p:sp>
        <p:nvSpPr>
          <p:cNvPr id="91" name="TextBox 90"/>
          <p:cNvSpPr txBox="1"/>
          <p:nvPr/>
        </p:nvSpPr>
        <p:spPr>
          <a:xfrm>
            <a:off x="163286" y="5769429"/>
            <a:ext cx="8871857" cy="385022"/>
          </a:xfrm>
          <a:prstGeom prst="rect">
            <a:avLst/>
          </a:prstGeom>
          <a:noFill/>
        </p:spPr>
        <p:txBody>
          <a:bodyPr wrap="square" lIns="76498" tIns="38249" rIns="76498" bIns="38249" rtlCol="0">
            <a:spAutoFit/>
          </a:bodyPr>
          <a:lstStyle/>
          <a:p>
            <a:r>
              <a:rPr lang="en-US" sz="1000" baseline="30000" dirty="0">
                <a:solidFill>
                  <a:schemeClr val="tx1">
                    <a:lumMod val="65000"/>
                    <a:lumOff val="35000"/>
                  </a:schemeClr>
                </a:solidFill>
                <a:latin typeface="Arial" panose="020B0604020202020204" pitchFamily="34" charset="0"/>
                <a:cs typeface="Arial" panose="020B0604020202020204" pitchFamily="34" charset="0"/>
              </a:rPr>
              <a:t>1</a:t>
            </a:r>
            <a:r>
              <a:rPr lang="en-US" sz="1000" dirty="0">
                <a:solidFill>
                  <a:schemeClr val="tx1">
                    <a:lumMod val="65000"/>
                    <a:lumOff val="35000"/>
                  </a:schemeClr>
                </a:solidFill>
                <a:latin typeface="Arial" panose="020B0604020202020204" pitchFamily="34" charset="0"/>
                <a:cs typeface="Arial" panose="020B0604020202020204" pitchFamily="34" charset="0"/>
              </a:rPr>
              <a:t>Additional HCBS Waiver Services may be provided to HCBS Waiver-eligible members according to HCBS Waiver plan of care approved by HCBS Waiver care manager/service coordinator. HCBS Waiver participants will not be assigned to an LTSS CP but may request assignment to a LTSS or BH CP</a:t>
            </a:r>
          </a:p>
        </p:txBody>
      </p:sp>
      <p:sp>
        <p:nvSpPr>
          <p:cNvPr id="48" name="Footer Placeholder 2">
            <a:extLst>
              <a:ext uri="{FF2B5EF4-FFF2-40B4-BE49-F238E27FC236}">
                <a16:creationId xmlns:a16="http://schemas.microsoft.com/office/drawing/2014/main" xmlns="" id="{FD3A6437-DB03-3748-B789-C9A772D1B2D8}"/>
              </a:ext>
            </a:extLst>
          </p:cNvPr>
          <p:cNvSpPr>
            <a:spLocks noGrp="1"/>
          </p:cNvSpPr>
          <p:nvPr>
            <p:ph type="ftr" sz="quarter" idx="4294967295"/>
          </p:nvPr>
        </p:nvSpPr>
        <p:spPr>
          <a:xfrm>
            <a:off x="4916878" y="6133090"/>
            <a:ext cx="3552960" cy="21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lang="en-US" sz="1429" b="1" baseline="0">
                <a:solidFill>
                  <a:schemeClr val="bg1"/>
                </a:solidFill>
                <a:latin typeface="+mn-lt"/>
              </a:defRPr>
            </a:lvl1pPr>
          </a:lstStyle>
          <a:p>
            <a:pPr algn="r" defTabSz="747196" fontAlgn="base">
              <a:spcBef>
                <a:spcPct val="0"/>
              </a:spcBef>
              <a:spcAft>
                <a:spcPct val="0"/>
              </a:spcAft>
            </a:pPr>
            <a:r>
              <a:rPr lang="de-DE" dirty="0">
                <a:solidFill>
                  <a:srgbClr val="FFFFFF"/>
                </a:solidFill>
              </a:rPr>
              <a:t>MassHealth Community Partners (CP) </a:t>
            </a:r>
            <a:r>
              <a:rPr lang="de-DE" dirty="0" err="1">
                <a:solidFill>
                  <a:srgbClr val="FFFFFF"/>
                </a:solidFill>
              </a:rPr>
              <a:t>Program</a:t>
            </a:r>
            <a:endParaRPr lang="de-DE" dirty="0">
              <a:solidFill>
                <a:srgbClr val="FFFFFF"/>
              </a:solidFill>
            </a:endParaRPr>
          </a:p>
        </p:txBody>
      </p:sp>
      <p:sp>
        <p:nvSpPr>
          <p:cNvPr id="2" name="TextBox 1"/>
          <p:cNvSpPr txBox="1"/>
          <p:nvPr/>
        </p:nvSpPr>
        <p:spPr>
          <a:xfrm>
            <a:off x="381000" y="1469572"/>
            <a:ext cx="2830285" cy="597984"/>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MassHealth plan </a:t>
            </a:r>
            <a:r>
              <a:rPr lang="en-US" sz="1000" dirty="0">
                <a:latin typeface="Arial" panose="020B0604020202020204" pitchFamily="34" charset="0"/>
                <a:cs typeface="Arial" panose="020B0604020202020204" pitchFamily="34" charset="0"/>
              </a:rPr>
              <a:t>(Accountable Care Organization or Managed Care Organization)</a:t>
            </a:r>
          </a:p>
          <a:p>
            <a:endParaRPr lang="en-US" sz="1286" dirty="0"/>
          </a:p>
        </p:txBody>
      </p:sp>
      <p:sp>
        <p:nvSpPr>
          <p:cNvPr id="45"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smtClean="0">
                <a:solidFill>
                  <a:srgbClr val="004080"/>
                </a:solidFill>
              </a:rPr>
              <a:t>LTSS CPs (cont.)</a:t>
            </a:r>
            <a:endParaRPr lang="en-US" kern="0" dirty="0">
              <a:solidFill>
                <a:srgbClr val="004080"/>
              </a:solidFill>
            </a:endParaRPr>
          </a:p>
        </p:txBody>
      </p:sp>
    </p:spTree>
    <p:extLst>
      <p:ext uri="{BB962C8B-B14F-4D97-AF65-F5344CB8AC3E}">
        <p14:creationId xmlns:p14="http://schemas.microsoft.com/office/powerpoint/2010/main" val="674352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nvPr>
        </p:nvGraphicFramePr>
        <p:xfrm>
          <a:off x="1621" y="491247"/>
          <a:ext cx="1619" cy="1388"/>
        </p:xfrm>
        <a:graphic>
          <a:graphicData uri="http://schemas.openxmlformats.org/presentationml/2006/ole">
            <mc:AlternateContent xmlns:mc="http://schemas.openxmlformats.org/markup-compatibility/2006">
              <mc:Choice xmlns:v="urn:schemas-microsoft-com:vml" Requires="v">
                <p:oleObj spid="_x0000_s820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491247"/>
                        <a:ext cx="1619" cy="1388"/>
                      </a:xfrm>
                      <a:prstGeom prst="rect">
                        <a:avLst/>
                      </a:prstGeom>
                    </p:spPr>
                  </p:pic>
                </p:oleObj>
              </mc:Fallback>
            </mc:AlternateContent>
          </a:graphicData>
        </a:graphic>
      </p:graphicFrame>
      <p:sp>
        <p:nvSpPr>
          <p:cNvPr id="32" name="Rectangle 31">
            <a:extLst>
              <a:ext uri="{FF2B5EF4-FFF2-40B4-BE49-F238E27FC236}">
                <a16:creationId xmlns="" xmlns:a16="http://schemas.microsoft.com/office/drawing/2014/main" id="{725BB241-12B3-4B8D-B699-C158FBCC7E53}"/>
              </a:ext>
            </a:extLst>
          </p:cNvPr>
          <p:cNvSpPr/>
          <p:nvPr/>
        </p:nvSpPr>
        <p:spPr>
          <a:xfrm>
            <a:off x="155577" y="1497260"/>
            <a:ext cx="8770709" cy="4381026"/>
          </a:xfrm>
          <a:prstGeom prst="rect">
            <a:avLst/>
          </a:prstGeom>
          <a:solidFill>
            <a:schemeClr val="bg1"/>
          </a:solidFill>
          <a:ln w="952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577" tIns="43789" rIns="87577" bIns="43789" rtlCol="0" anchor="ctr"/>
          <a:lstStyle/>
          <a:p>
            <a:pPr algn="ctr"/>
            <a:endParaRPr lang="en-US" sz="1286" dirty="0">
              <a:solidFill>
                <a:schemeClr val="tx1"/>
              </a:solidFill>
            </a:endParaRPr>
          </a:p>
        </p:txBody>
      </p:sp>
      <p:sp>
        <p:nvSpPr>
          <p:cNvPr id="3" name="TextBox 10"/>
          <p:cNvSpPr txBox="1">
            <a:spLocks noChangeArrowheads="1"/>
          </p:cNvSpPr>
          <p:nvPr/>
        </p:nvSpPr>
        <p:spPr bwMode="auto">
          <a:xfrm>
            <a:off x="155576" y="629426"/>
            <a:ext cx="8389759" cy="37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857" b="1" dirty="0">
                <a:solidFill>
                  <a:schemeClr val="tx1">
                    <a:lumMod val="65000"/>
                    <a:lumOff val="35000"/>
                  </a:schemeClr>
                </a:solidFill>
                <a:latin typeface="Arial" panose="020B0604020202020204" pitchFamily="34" charset="0"/>
                <a:ea typeface="+mj-ea"/>
                <a:cs typeface="Arial" panose="020B0604020202020204" pitchFamily="34" charset="0"/>
              </a:rPr>
              <a:t>LTSS CPs integrate LTSS into a member’s care plan</a:t>
            </a:r>
            <a:endParaRPr lang="en-US" altLang="en-US" sz="1857" b="1" strike="sngStrike"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45" name="TextBox 12"/>
          <p:cNvSpPr txBox="1">
            <a:spLocks noChangeArrowheads="1"/>
          </p:cNvSpPr>
          <p:nvPr/>
        </p:nvSpPr>
        <p:spPr bwMode="auto">
          <a:xfrm>
            <a:off x="3211286" y="2443656"/>
            <a:ext cx="5715000" cy="71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ACO/MCO conducts a comprehensive assessment</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using an approved tool.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Assessments may incorporate additional information</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received from providers that is confirmed with the member</a:t>
            </a:r>
          </a:p>
        </p:txBody>
      </p:sp>
      <p:sp>
        <p:nvSpPr>
          <p:cNvPr id="49" name="TextBox 27"/>
          <p:cNvSpPr txBox="1">
            <a:spLocks noChangeArrowheads="1"/>
          </p:cNvSpPr>
          <p:nvPr/>
        </p:nvSpPr>
        <p:spPr bwMode="auto">
          <a:xfrm>
            <a:off x="3211286" y="3429000"/>
            <a:ext cx="5741236" cy="113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LTSS CP completes a LTSS care plan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with the member that is based on assessment results from the ACO/MCO; reflects the member’s preferences, goals, and needs; and is approved and signed by the member and the member’s PCP or PCP designee.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The LTSS care plan is a component of the member’s overall ACO/MCO care plan</a:t>
            </a:r>
          </a:p>
        </p:txBody>
      </p:sp>
      <p:sp>
        <p:nvSpPr>
          <p:cNvPr id="52" name="TextBox 27"/>
          <p:cNvSpPr txBox="1">
            <a:spLocks noChangeArrowheads="1"/>
          </p:cNvSpPr>
          <p:nvPr/>
        </p:nvSpPr>
        <p:spPr bwMode="auto">
          <a:xfrm>
            <a:off x="3211286" y="4626429"/>
            <a:ext cx="5474342" cy="113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LTSS CP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participates on the member’s ACO/MCO care team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as an LTSS expert and advocate for the member’s needs,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facilitates communication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across LTSS providers and other coordinators at state agencies,</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 assists the member in accessing LTSS</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and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implements and monitors the LTSS care plan </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with the member</a:t>
            </a:r>
            <a:r>
              <a:rPr lang="en-US" altLang="en-US" sz="1357" baseline="30000" dirty="0">
                <a:solidFill>
                  <a:schemeClr val="tx1">
                    <a:lumMod val="65000"/>
                    <a:lumOff val="35000"/>
                  </a:schemeClr>
                </a:solidFill>
                <a:latin typeface="Arial" panose="020B0604020202020204" pitchFamily="34" charset="0"/>
                <a:cs typeface="Arial" panose="020B0604020202020204" pitchFamily="34" charset="0"/>
              </a:rPr>
              <a:t>1</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4" name="AutoShape 2" descr="Image result for stethoscope clipart"/>
          <p:cNvSpPr>
            <a:spLocks noChangeAspect="1" noChangeArrowheads="1"/>
          </p:cNvSpPr>
          <p:nvPr/>
        </p:nvSpPr>
        <p:spPr bwMode="auto">
          <a:xfrm>
            <a:off x="155576" y="36603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5" name="AutoShape 4" descr="Image result for stethoscope clipart"/>
          <p:cNvSpPr>
            <a:spLocks noChangeAspect="1" noChangeArrowheads="1"/>
          </p:cNvSpPr>
          <p:nvPr/>
        </p:nvSpPr>
        <p:spPr bwMode="auto">
          <a:xfrm>
            <a:off x="307975" y="49666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6" name="AutoShape 6" descr="Image result for stethoscope clipart"/>
          <p:cNvSpPr>
            <a:spLocks noChangeAspect="1" noChangeArrowheads="1"/>
          </p:cNvSpPr>
          <p:nvPr/>
        </p:nvSpPr>
        <p:spPr bwMode="auto">
          <a:xfrm>
            <a:off x="460375" y="627290"/>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8" name="TextBox 34"/>
          <p:cNvSpPr txBox="1">
            <a:spLocks noChangeArrowheads="1"/>
          </p:cNvSpPr>
          <p:nvPr/>
        </p:nvSpPr>
        <p:spPr bwMode="auto">
          <a:xfrm>
            <a:off x="3271280" y="1638285"/>
            <a:ext cx="5393256" cy="50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A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member is enrolled in a LTSS CP</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either through identification by </a:t>
            </a:r>
            <a:r>
              <a:rPr lang="en-US" altLang="en-US" sz="1357" dirty="0" err="1">
                <a:solidFill>
                  <a:schemeClr val="tx1">
                    <a:lumMod val="65000"/>
                    <a:lumOff val="35000"/>
                  </a:schemeClr>
                </a:solidFill>
                <a:latin typeface="Arial" panose="020B0604020202020204" pitchFamily="34" charset="0"/>
                <a:cs typeface="Arial" panose="020B0604020202020204" pitchFamily="34" charset="0"/>
              </a:rPr>
              <a:t>MassHealth</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or by an ACO or MCO</a:t>
            </a:r>
          </a:p>
        </p:txBody>
      </p:sp>
      <p:cxnSp>
        <p:nvCxnSpPr>
          <p:cNvPr id="20" name="Straight Connector 19"/>
          <p:cNvCxnSpPr/>
          <p:nvPr/>
        </p:nvCxnSpPr>
        <p:spPr>
          <a:xfrm flipV="1">
            <a:off x="272143" y="2394857"/>
            <a:ext cx="8654143" cy="54429"/>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a:off x="1595780" y="2231571"/>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cxnSp>
        <p:nvCxnSpPr>
          <p:cNvPr id="59" name="Straight Connector 58"/>
          <p:cNvCxnSpPr/>
          <p:nvPr/>
        </p:nvCxnSpPr>
        <p:spPr>
          <a:xfrm>
            <a:off x="252412" y="3374571"/>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90104" y="4590515"/>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1" name="Down Arrow 60"/>
          <p:cNvSpPr/>
          <p:nvPr/>
        </p:nvSpPr>
        <p:spPr>
          <a:xfrm>
            <a:off x="1595780" y="3265714"/>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62" name="Down Arrow 61"/>
          <p:cNvSpPr/>
          <p:nvPr/>
        </p:nvSpPr>
        <p:spPr>
          <a:xfrm>
            <a:off x="1595780" y="4463143"/>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2" name="Rounded Rectangle 1"/>
          <p:cNvSpPr/>
          <p:nvPr/>
        </p:nvSpPr>
        <p:spPr>
          <a:xfrm>
            <a:off x="598714" y="1578429"/>
            <a:ext cx="2286000" cy="653143"/>
          </a:xfrm>
          <a:prstGeom prst="roundRect">
            <a:avLst/>
          </a:prstGeom>
          <a:solidFill>
            <a:srgbClr val="C0504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86" dirty="0">
                <a:solidFill>
                  <a:schemeClr val="bg1"/>
                </a:solidFill>
              </a:rPr>
              <a:t>Member is enrolled in a LTSS CP</a:t>
            </a:r>
          </a:p>
        </p:txBody>
      </p:sp>
      <p:sp>
        <p:nvSpPr>
          <p:cNvPr id="36" name="Rounded Rectangle 35"/>
          <p:cNvSpPr/>
          <p:nvPr/>
        </p:nvSpPr>
        <p:spPr>
          <a:xfrm>
            <a:off x="598714" y="2612571"/>
            <a:ext cx="2286000" cy="653143"/>
          </a:xfrm>
          <a:prstGeom prst="roundRect">
            <a:avLst/>
          </a:prstGeom>
          <a:solidFill>
            <a:srgbClr val="C0504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86" dirty="0">
                <a:solidFill>
                  <a:schemeClr val="bg1"/>
                </a:solidFill>
              </a:rPr>
              <a:t>ACO/MCO conducts a comprehensive assessment</a:t>
            </a:r>
          </a:p>
        </p:txBody>
      </p:sp>
      <p:sp>
        <p:nvSpPr>
          <p:cNvPr id="37" name="Rounded Rectangle 36"/>
          <p:cNvSpPr/>
          <p:nvPr/>
        </p:nvSpPr>
        <p:spPr>
          <a:xfrm>
            <a:off x="598714" y="3592286"/>
            <a:ext cx="2286000" cy="870857"/>
          </a:xfrm>
          <a:prstGeom prst="roundRect">
            <a:avLst/>
          </a:prstGeom>
          <a:solidFill>
            <a:srgbClr val="C0504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86" dirty="0">
                <a:solidFill>
                  <a:schemeClr val="bg1"/>
                </a:solidFill>
              </a:rPr>
              <a:t>ACO/MCO incorporates LTSS care plan into member’s care plan  </a:t>
            </a:r>
          </a:p>
        </p:txBody>
      </p:sp>
      <p:sp>
        <p:nvSpPr>
          <p:cNvPr id="38" name="Rounded Rectangle 37"/>
          <p:cNvSpPr/>
          <p:nvPr/>
        </p:nvSpPr>
        <p:spPr>
          <a:xfrm>
            <a:off x="598714" y="4844143"/>
            <a:ext cx="2286000" cy="653143"/>
          </a:xfrm>
          <a:prstGeom prst="roundRect">
            <a:avLst/>
          </a:prstGeom>
          <a:solidFill>
            <a:srgbClr val="C0504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86" dirty="0">
                <a:solidFill>
                  <a:schemeClr val="bg1"/>
                </a:solidFill>
              </a:rPr>
              <a:t>LTSS CP performs LTSS care coordination</a:t>
            </a:r>
          </a:p>
        </p:txBody>
      </p:sp>
      <p:sp>
        <p:nvSpPr>
          <p:cNvPr id="23" name="TextBox 22"/>
          <p:cNvSpPr txBox="1"/>
          <p:nvPr/>
        </p:nvSpPr>
        <p:spPr>
          <a:xfrm>
            <a:off x="-124521" y="5877422"/>
            <a:ext cx="9009987" cy="445747"/>
          </a:xfrm>
          <a:prstGeom prst="rect">
            <a:avLst/>
          </a:prstGeom>
          <a:noFill/>
        </p:spPr>
        <p:txBody>
          <a:bodyPr wrap="square" lIns="85834" tIns="42918" rIns="85834" bIns="42918" rtlCol="0">
            <a:spAutoFit/>
          </a:bodyPr>
          <a:lstStyle/>
          <a:p>
            <a:pPr marL="212901" lvl="4"/>
            <a:endParaRPr lang="en-US" sz="1000" baseline="30000" dirty="0" smtClean="0">
              <a:solidFill>
                <a:schemeClr val="tx1">
                  <a:lumMod val="65000"/>
                  <a:lumOff val="35000"/>
                </a:schemeClr>
              </a:solidFill>
              <a:latin typeface="Arial" panose="020B0604020202020204" pitchFamily="34" charset="0"/>
              <a:cs typeface="Arial" panose="020B0604020202020204" pitchFamily="34" charset="0"/>
            </a:endParaRPr>
          </a:p>
          <a:p>
            <a:pPr marL="212901" lvl="4"/>
            <a:endParaRPr lang="en-US" sz="1000" baseline="30000" dirty="0">
              <a:solidFill>
                <a:schemeClr val="tx1">
                  <a:lumMod val="65000"/>
                  <a:lumOff val="35000"/>
                </a:schemeClr>
              </a:solidFill>
              <a:latin typeface="Arial" panose="020B0604020202020204" pitchFamily="34" charset="0"/>
              <a:cs typeface="Arial" panose="020B0604020202020204" pitchFamily="34" charset="0"/>
            </a:endParaRPr>
          </a:p>
          <a:p>
            <a:pPr marL="212901" lvl="4"/>
            <a:r>
              <a:rPr lang="en-US" sz="1000" baseline="30000" dirty="0" smtClean="0">
                <a:solidFill>
                  <a:schemeClr val="tx1">
                    <a:lumMod val="65000"/>
                    <a:lumOff val="35000"/>
                  </a:schemeClr>
                </a:solidFill>
                <a:latin typeface="Arial" panose="020B0604020202020204" pitchFamily="34" charset="0"/>
                <a:cs typeface="Arial" panose="020B0604020202020204" pitchFamily="34" charset="0"/>
              </a:rPr>
              <a:t>1 </a:t>
            </a:r>
            <a:r>
              <a:rPr lang="en-US" sz="1000" dirty="0" smtClean="0">
                <a:solidFill>
                  <a:schemeClr val="tx1">
                    <a:lumMod val="65000"/>
                    <a:lumOff val="35000"/>
                  </a:schemeClr>
                </a:solidFill>
              </a:rPr>
              <a:t>Services </a:t>
            </a:r>
            <a:r>
              <a:rPr lang="en-US" sz="1000" dirty="0">
                <a:solidFill>
                  <a:schemeClr val="tx1">
                    <a:lumMod val="65000"/>
                    <a:lumOff val="35000"/>
                  </a:schemeClr>
                </a:solidFill>
              </a:rPr>
              <a:t>may need authorization from </a:t>
            </a:r>
            <a:r>
              <a:rPr lang="en-US" sz="1000" dirty="0" err="1">
                <a:solidFill>
                  <a:schemeClr val="tx1">
                    <a:lumMod val="65000"/>
                    <a:lumOff val="35000"/>
                  </a:schemeClr>
                </a:solidFill>
              </a:rPr>
              <a:t>MassHealth</a:t>
            </a:r>
            <a:r>
              <a:rPr lang="en-US" sz="1000" dirty="0">
                <a:solidFill>
                  <a:schemeClr val="tx1">
                    <a:lumMod val="65000"/>
                    <a:lumOff val="35000"/>
                  </a:schemeClr>
                </a:solidFill>
              </a:rPr>
              <a:t>, the Accountable Care Partnership Plan or MCO, where applicable</a:t>
            </a:r>
          </a:p>
        </p:txBody>
      </p:sp>
      <p:sp>
        <p:nvSpPr>
          <p:cNvPr id="24"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smtClean="0">
                <a:solidFill>
                  <a:srgbClr val="004080"/>
                </a:solidFill>
              </a:rPr>
              <a:t>LTSS CPs (cont.)</a:t>
            </a:r>
            <a:endParaRPr lang="en-US" kern="0" dirty="0">
              <a:solidFill>
                <a:srgbClr val="004080"/>
              </a:solidFill>
            </a:endParaRPr>
          </a:p>
        </p:txBody>
      </p:sp>
    </p:spTree>
    <p:extLst>
      <p:ext uri="{BB962C8B-B14F-4D97-AF65-F5344CB8AC3E}">
        <p14:creationId xmlns:p14="http://schemas.microsoft.com/office/powerpoint/2010/main" val="633624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nvPr>
        </p:nvGraphicFramePr>
        <p:xfrm>
          <a:off x="1621" y="491247"/>
          <a:ext cx="1619" cy="1388"/>
        </p:xfrm>
        <a:graphic>
          <a:graphicData uri="http://schemas.openxmlformats.org/presentationml/2006/ole">
            <mc:AlternateContent xmlns:mc="http://schemas.openxmlformats.org/markup-compatibility/2006">
              <mc:Choice xmlns:v="urn:schemas-microsoft-com:vml" Requires="v">
                <p:oleObj spid="_x0000_s923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491247"/>
                        <a:ext cx="1619" cy="1388"/>
                      </a:xfrm>
                      <a:prstGeom prst="rect">
                        <a:avLst/>
                      </a:prstGeom>
                    </p:spPr>
                  </p:pic>
                </p:oleObj>
              </mc:Fallback>
            </mc:AlternateContent>
          </a:graphicData>
        </a:graphic>
      </p:graphicFrame>
      <p:sp>
        <p:nvSpPr>
          <p:cNvPr id="32" name="Rectangle 31">
            <a:extLst>
              <a:ext uri="{FF2B5EF4-FFF2-40B4-BE49-F238E27FC236}">
                <a16:creationId xmlns="" xmlns:a16="http://schemas.microsoft.com/office/drawing/2014/main" id="{725BB241-12B3-4B8D-B699-C158FBCC7E53}"/>
              </a:ext>
            </a:extLst>
          </p:cNvPr>
          <p:cNvSpPr/>
          <p:nvPr/>
        </p:nvSpPr>
        <p:spPr>
          <a:xfrm>
            <a:off x="163286" y="1360715"/>
            <a:ext cx="8856939" cy="3701142"/>
          </a:xfrm>
          <a:prstGeom prst="rect">
            <a:avLst/>
          </a:prstGeom>
          <a:solidFill>
            <a:schemeClr val="bg1"/>
          </a:solidFill>
          <a:ln w="952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577" tIns="43789" rIns="87577" bIns="43789" rtlCol="0" anchor="ctr"/>
          <a:lstStyle/>
          <a:p>
            <a:pPr algn="ctr"/>
            <a:endParaRPr lang="en-US" sz="1286" dirty="0">
              <a:solidFill>
                <a:schemeClr val="tx1"/>
              </a:solidFill>
            </a:endParaRPr>
          </a:p>
        </p:txBody>
      </p:sp>
      <p:sp>
        <p:nvSpPr>
          <p:cNvPr id="3" name="TextBox 10"/>
          <p:cNvSpPr txBox="1">
            <a:spLocks noChangeArrowheads="1"/>
          </p:cNvSpPr>
          <p:nvPr/>
        </p:nvSpPr>
        <p:spPr bwMode="auto">
          <a:xfrm>
            <a:off x="108857" y="598715"/>
            <a:ext cx="8389759" cy="37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857" b="1" dirty="0">
                <a:solidFill>
                  <a:schemeClr val="tx1">
                    <a:lumMod val="65000"/>
                    <a:lumOff val="35000"/>
                  </a:schemeClr>
                </a:solidFill>
                <a:latin typeface="Arial" panose="020B0604020202020204" pitchFamily="34" charset="0"/>
                <a:ea typeface="+mj-ea"/>
                <a:cs typeface="Arial" panose="020B0604020202020204" pitchFamily="34" charset="0"/>
              </a:rPr>
              <a:t>LTSS CPs may engage members at the point of care</a:t>
            </a:r>
          </a:p>
        </p:txBody>
      </p:sp>
      <p:sp>
        <p:nvSpPr>
          <p:cNvPr id="45" name="TextBox 12"/>
          <p:cNvSpPr txBox="1">
            <a:spLocks noChangeArrowheads="1"/>
          </p:cNvSpPr>
          <p:nvPr/>
        </p:nvSpPr>
        <p:spPr bwMode="auto">
          <a:xfrm>
            <a:off x="4299857" y="2558143"/>
            <a:ext cx="4299857" cy="113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The member’s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LTSS CP will work with the member’s current ACO/MCO care team, where available, or providers as an LTSS expert to meet the member’s immediate needs, including care transitions</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9" name="TextBox 27"/>
          <p:cNvSpPr txBox="1">
            <a:spLocks noChangeArrowheads="1"/>
          </p:cNvSpPr>
          <p:nvPr/>
        </p:nvSpPr>
        <p:spPr bwMode="auto">
          <a:xfrm>
            <a:off x="4299857" y="3918857"/>
            <a:ext cx="3351944" cy="71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When the member is able, the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LTSS CP works with the member to complete a LTSS care plan</a:t>
            </a:r>
            <a:r>
              <a:rPr lang="en-US" altLang="en-US" sz="1357" b="1" baseline="30000" dirty="0">
                <a:solidFill>
                  <a:schemeClr val="tx1">
                    <a:lumMod val="65000"/>
                    <a:lumOff val="35000"/>
                  </a:schemeClr>
                </a:solidFill>
                <a:latin typeface="Arial" panose="020B0604020202020204" pitchFamily="34" charset="0"/>
                <a:cs typeface="Arial" panose="020B0604020202020204" pitchFamily="34" charset="0"/>
              </a:rPr>
              <a:t>1</a:t>
            </a:r>
            <a:endParaRPr lang="en-US" altLang="en-US" sz="1357"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4" name="AutoShape 2" descr="Image result for stethoscope clipart"/>
          <p:cNvSpPr>
            <a:spLocks noChangeAspect="1" noChangeArrowheads="1"/>
          </p:cNvSpPr>
          <p:nvPr/>
        </p:nvSpPr>
        <p:spPr bwMode="auto">
          <a:xfrm>
            <a:off x="155576" y="36603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5" name="AutoShape 4" descr="Image result for stethoscope clipart"/>
          <p:cNvSpPr>
            <a:spLocks noChangeAspect="1" noChangeArrowheads="1"/>
          </p:cNvSpPr>
          <p:nvPr/>
        </p:nvSpPr>
        <p:spPr bwMode="auto">
          <a:xfrm>
            <a:off x="307975" y="496662"/>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6" name="AutoShape 6" descr="Image result for stethoscope clipart"/>
          <p:cNvSpPr>
            <a:spLocks noChangeAspect="1" noChangeArrowheads="1"/>
          </p:cNvSpPr>
          <p:nvPr/>
        </p:nvSpPr>
        <p:spPr bwMode="auto">
          <a:xfrm>
            <a:off x="460375" y="627290"/>
            <a:ext cx="304801" cy="261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5834" tIns="42918" rIns="85834" bIns="42918" numCol="1" anchor="t" anchorCtr="0" compatLnSpc="1">
            <a:prstTxWarp prst="textNoShape">
              <a:avLst/>
            </a:prstTxWarp>
          </a:bodyPr>
          <a:lstStyle/>
          <a:p>
            <a:endParaRPr lang="en-US" sz="1286"/>
          </a:p>
        </p:txBody>
      </p:sp>
      <p:sp>
        <p:nvSpPr>
          <p:cNvPr id="58" name="TextBox 34"/>
          <p:cNvSpPr txBox="1">
            <a:spLocks noChangeArrowheads="1"/>
          </p:cNvSpPr>
          <p:nvPr/>
        </p:nvSpPr>
        <p:spPr bwMode="auto">
          <a:xfrm>
            <a:off x="4354286" y="1463941"/>
            <a:ext cx="4255821" cy="71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816" tIns="42909" rIns="85816" bIns="42909">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858182"/>
            <a:r>
              <a:rPr lang="en-US" altLang="en-US" sz="1357" dirty="0">
                <a:solidFill>
                  <a:schemeClr val="tx1">
                    <a:lumMod val="65000"/>
                    <a:lumOff val="35000"/>
                  </a:schemeClr>
                </a:solidFill>
                <a:latin typeface="Arial" panose="020B0604020202020204" pitchFamily="34" charset="0"/>
                <a:cs typeface="Arial" panose="020B0604020202020204" pitchFamily="34" charset="0"/>
              </a:rPr>
              <a:t>LTSS CPs perform </a:t>
            </a:r>
            <a:r>
              <a:rPr lang="en-US" altLang="en-US" sz="1357" b="1" dirty="0">
                <a:solidFill>
                  <a:schemeClr val="tx1">
                    <a:lumMod val="65000"/>
                    <a:lumOff val="35000"/>
                  </a:schemeClr>
                </a:solidFill>
                <a:latin typeface="Arial" panose="020B0604020202020204" pitchFamily="34" charset="0"/>
                <a:cs typeface="Arial" panose="020B0604020202020204" pitchFamily="34" charset="0"/>
              </a:rPr>
              <a:t>outreach</a:t>
            </a:r>
            <a:r>
              <a:rPr lang="en-US" altLang="en-US" sz="1357" dirty="0">
                <a:solidFill>
                  <a:schemeClr val="tx1">
                    <a:lumMod val="65000"/>
                    <a:lumOff val="35000"/>
                  </a:schemeClr>
                </a:solidFill>
                <a:latin typeface="Arial" panose="020B0604020202020204" pitchFamily="34" charset="0"/>
                <a:cs typeface="Arial" panose="020B0604020202020204" pitchFamily="34" charset="0"/>
              </a:rPr>
              <a:t>.  This may occur during an acute episode at the point of care or during a care transition</a:t>
            </a:r>
          </a:p>
        </p:txBody>
      </p:sp>
      <p:cxnSp>
        <p:nvCxnSpPr>
          <p:cNvPr id="20" name="Straight Connector 19"/>
          <p:cNvCxnSpPr/>
          <p:nvPr/>
        </p:nvCxnSpPr>
        <p:spPr>
          <a:xfrm>
            <a:off x="337277" y="2449286"/>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rot="16200000">
            <a:off x="1595780" y="2309280"/>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cxnSp>
        <p:nvCxnSpPr>
          <p:cNvPr id="59" name="Straight Connector 58"/>
          <p:cNvCxnSpPr/>
          <p:nvPr/>
        </p:nvCxnSpPr>
        <p:spPr>
          <a:xfrm>
            <a:off x="252412" y="3810000"/>
            <a:ext cx="8633054"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1" name="Down Arrow 60"/>
          <p:cNvSpPr/>
          <p:nvPr/>
        </p:nvSpPr>
        <p:spPr>
          <a:xfrm rot="16200000">
            <a:off x="2569475" y="3635382"/>
            <a:ext cx="303776" cy="326440"/>
          </a:xfrm>
          <a:prstGeom prst="downArrow">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87586" tIns="43794" rIns="87586" bIns="43794" rtlCol="0" anchor="ctr"/>
          <a:lstStyle/>
          <a:p>
            <a:pPr algn="ctr"/>
            <a:endParaRPr lang="en-US" sz="1286" dirty="0" err="1">
              <a:solidFill>
                <a:schemeClr val="tx1"/>
              </a:solidFill>
            </a:endParaRPr>
          </a:p>
        </p:txBody>
      </p:sp>
      <p:sp>
        <p:nvSpPr>
          <p:cNvPr id="2" name="Rounded Rectangle 1"/>
          <p:cNvSpPr/>
          <p:nvPr/>
        </p:nvSpPr>
        <p:spPr>
          <a:xfrm>
            <a:off x="762000" y="1524000"/>
            <a:ext cx="816429" cy="707571"/>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86" dirty="0">
              <a:solidFill>
                <a:schemeClr val="bg1"/>
              </a:solidFill>
            </a:endParaRPr>
          </a:p>
        </p:txBody>
      </p:sp>
      <p:pic>
        <p:nvPicPr>
          <p:cNvPr id="4" name="Picture 3" descr="noun_Hospital_1912849_000000.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0857" y="1578429"/>
            <a:ext cx="598714" cy="598714"/>
          </a:xfrm>
          <a:prstGeom prst="rect">
            <a:avLst/>
          </a:prstGeom>
        </p:spPr>
      </p:pic>
      <p:sp>
        <p:nvSpPr>
          <p:cNvPr id="26" name="Rounded Rectangle 25"/>
          <p:cNvSpPr/>
          <p:nvPr/>
        </p:nvSpPr>
        <p:spPr>
          <a:xfrm>
            <a:off x="1796143" y="2721429"/>
            <a:ext cx="816429" cy="707571"/>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86" dirty="0">
              <a:solidFill>
                <a:schemeClr val="bg1"/>
              </a:solidFill>
            </a:endParaRPr>
          </a:p>
        </p:txBody>
      </p:sp>
      <p:sp>
        <p:nvSpPr>
          <p:cNvPr id="27" name="Rounded Rectangle 26"/>
          <p:cNvSpPr/>
          <p:nvPr/>
        </p:nvSpPr>
        <p:spPr>
          <a:xfrm>
            <a:off x="2667000" y="4136572"/>
            <a:ext cx="816429" cy="707571"/>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86" dirty="0">
              <a:solidFill>
                <a:schemeClr val="bg1"/>
              </a:solidFill>
            </a:endParaRPr>
          </a:p>
        </p:txBody>
      </p:sp>
      <p:pic>
        <p:nvPicPr>
          <p:cNvPr id="6" name="Picture 5" descr="noun_validation_1876340_000000.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75857" y="4136571"/>
            <a:ext cx="653143" cy="653143"/>
          </a:xfrm>
          <a:prstGeom prst="rect">
            <a:avLst/>
          </a:prstGeom>
        </p:spPr>
      </p:pic>
      <p:pic>
        <p:nvPicPr>
          <p:cNvPr id="7" name="Picture 6" descr="noun_Health Team_158898_000000.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50572" y="2721429"/>
            <a:ext cx="707571" cy="707571"/>
          </a:xfrm>
          <a:prstGeom prst="rect">
            <a:avLst/>
          </a:prstGeom>
        </p:spPr>
      </p:pic>
      <p:sp>
        <p:nvSpPr>
          <p:cNvPr id="22" name="TextBox 21"/>
          <p:cNvSpPr txBox="1"/>
          <p:nvPr/>
        </p:nvSpPr>
        <p:spPr>
          <a:xfrm>
            <a:off x="15769" y="5823857"/>
            <a:ext cx="9009987" cy="240563"/>
          </a:xfrm>
          <a:prstGeom prst="rect">
            <a:avLst/>
          </a:prstGeom>
          <a:noFill/>
        </p:spPr>
        <p:txBody>
          <a:bodyPr wrap="square" lIns="85834" tIns="42918" rIns="85834" bIns="42918" rtlCol="0">
            <a:spAutoFit/>
          </a:bodyPr>
          <a:lstStyle/>
          <a:p>
            <a:pPr marL="212901" lvl="4"/>
            <a:r>
              <a:rPr lang="en-US" sz="1000" baseline="30000" dirty="0" smtClean="0">
                <a:solidFill>
                  <a:schemeClr val="tx1">
                    <a:lumMod val="65000"/>
                    <a:lumOff val="35000"/>
                  </a:schemeClr>
                </a:solidFill>
                <a:latin typeface="Arial" panose="020B0604020202020204" pitchFamily="34" charset="0"/>
                <a:cs typeface="Arial" panose="020B0604020202020204" pitchFamily="34" charset="0"/>
              </a:rPr>
              <a:t>1 </a:t>
            </a:r>
            <a:r>
              <a:rPr lang="en-US" sz="1000" dirty="0" smtClean="0">
                <a:solidFill>
                  <a:schemeClr val="tx1">
                    <a:lumMod val="65000"/>
                    <a:lumOff val="35000"/>
                  </a:schemeClr>
                </a:solidFill>
                <a:latin typeface="Arial" panose="020B0604020202020204" pitchFamily="34" charset="0"/>
                <a:cs typeface="Arial" panose="020B0604020202020204" pitchFamily="34" charset="0"/>
              </a:rPr>
              <a:t>The </a:t>
            </a:r>
            <a:r>
              <a:rPr lang="en-US" sz="1000" dirty="0">
                <a:solidFill>
                  <a:schemeClr val="tx1">
                    <a:lumMod val="65000"/>
                    <a:lumOff val="35000"/>
                  </a:schemeClr>
                </a:solidFill>
                <a:latin typeface="Arial" panose="020B0604020202020204" pitchFamily="34" charset="0"/>
                <a:cs typeface="Arial" panose="020B0604020202020204" pitchFamily="34" charset="0"/>
              </a:rPr>
              <a:t>LTSS care plan is approved and signed by the member and the member’s PCP or PCP Designee</a:t>
            </a:r>
          </a:p>
        </p:txBody>
      </p:sp>
      <p:sp>
        <p:nvSpPr>
          <p:cNvPr id="23"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smtClean="0">
                <a:solidFill>
                  <a:srgbClr val="004080"/>
                </a:solidFill>
              </a:rPr>
              <a:t>LTSS CPs (cont.)</a:t>
            </a:r>
            <a:endParaRPr lang="en-US" kern="0" dirty="0">
              <a:solidFill>
                <a:srgbClr val="004080"/>
              </a:solidFill>
            </a:endParaRPr>
          </a:p>
        </p:txBody>
      </p:sp>
    </p:spTree>
    <p:extLst>
      <p:ext uri="{BB962C8B-B14F-4D97-AF65-F5344CB8AC3E}">
        <p14:creationId xmlns:p14="http://schemas.microsoft.com/office/powerpoint/2010/main" val="182447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p>
          <a:p>
            <a:pPr marL="286873" indent="-286873">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 List 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3657600"/>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21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txBox="1"/>
          <p:nvPr/>
        </p:nvSpPr>
        <p:spPr>
          <a:xfrm>
            <a:off x="495300" y="1290383"/>
            <a:ext cx="8153400" cy="44278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401007" lvl="1" indent="-239010">
              <a:buFont typeface="Arial" panose="020B0604020202020204" pitchFamily="34" charset="0"/>
              <a:buChar char="•"/>
            </a:pPr>
            <a:endParaRPr lang="en-US" sz="1600" dirty="0"/>
          </a:p>
          <a:p>
            <a:pPr marL="405660" lvl="1" indent="-243630" defTabSz="779863" fontAlgn="base">
              <a:lnSpc>
                <a:spcPct val="130000"/>
              </a:lnSpc>
              <a:spcBef>
                <a:spcPct val="0"/>
              </a:spcBef>
              <a:spcAft>
                <a:spcPts val="1004"/>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ACOs, MCOs and CPs have executed agreements together and have documented processes outlining each party’s responsibilities regarding collaborative care coordination and members’ care management</a:t>
            </a:r>
          </a:p>
          <a:p>
            <a:pPr marL="401007" lvl="1" indent="-239010">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ACOs  and CPs are financially accountable for meeting specific quality measures and forfeit a portion of their funding if those measures are not met  </a:t>
            </a:r>
          </a:p>
          <a:p>
            <a:pPr lvl="1" indent="0">
              <a:buClrTx/>
              <a:buNone/>
            </a:pP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401007" lvl="1"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Quality metrics include:</a:t>
            </a:r>
          </a:p>
          <a:p>
            <a:pPr marL="621427" lvl="2"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Providing </a:t>
            </a:r>
            <a:r>
              <a:rPr lang="en-US" sz="1600" b="1" dirty="0">
                <a:solidFill>
                  <a:schemeClr val="tx1">
                    <a:lumMod val="65000"/>
                    <a:lumOff val="35000"/>
                  </a:schemeClr>
                </a:solidFill>
                <a:latin typeface="Arial" panose="020B0604020202020204" pitchFamily="34" charset="0"/>
                <a:cs typeface="Arial" panose="020B0604020202020204" pitchFamily="34" charset="0"/>
              </a:rPr>
              <a:t>preventive care </a:t>
            </a:r>
          </a:p>
          <a:p>
            <a:pPr marL="621427" lvl="2"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Managing </a:t>
            </a:r>
            <a:r>
              <a:rPr lang="en-US" sz="1600" b="1" dirty="0">
                <a:solidFill>
                  <a:schemeClr val="tx1">
                    <a:lumMod val="65000"/>
                    <a:lumOff val="35000"/>
                  </a:schemeClr>
                </a:solidFill>
                <a:latin typeface="Arial" panose="020B0604020202020204" pitchFamily="34" charset="0"/>
                <a:cs typeface="Arial" panose="020B0604020202020204" pitchFamily="34" charset="0"/>
              </a:rPr>
              <a:t>chronic diseases </a:t>
            </a:r>
            <a:r>
              <a:rPr lang="en-US" sz="1600" dirty="0">
                <a:solidFill>
                  <a:schemeClr val="tx1">
                    <a:lumMod val="65000"/>
                    <a:lumOff val="35000"/>
                  </a:schemeClr>
                </a:solidFill>
                <a:latin typeface="Arial" panose="020B0604020202020204" pitchFamily="34" charset="0"/>
                <a:cs typeface="Arial" panose="020B0604020202020204" pitchFamily="34" charset="0"/>
              </a:rPr>
              <a:t>like diabetes and heart failure</a:t>
            </a:r>
          </a:p>
          <a:p>
            <a:pPr marL="621427" lvl="2" indent="-239010">
              <a:spcAft>
                <a:spcPts val="502"/>
              </a:spcAft>
              <a:buClrTx/>
              <a:buFont typeface="Arial" panose="020B0604020202020204" pitchFamily="34" charset="0"/>
              <a:buChar char="•"/>
            </a:pPr>
            <a:r>
              <a:rPr lang="en-US" sz="1600" b="1" dirty="0">
                <a:solidFill>
                  <a:schemeClr val="tx1">
                    <a:lumMod val="65000"/>
                    <a:lumOff val="35000"/>
                  </a:schemeClr>
                </a:solidFill>
                <a:latin typeface="Arial" panose="020B0604020202020204" pitchFamily="34" charset="0"/>
                <a:cs typeface="Arial" panose="020B0604020202020204" pitchFamily="34" charset="0"/>
              </a:rPr>
              <a:t>Screening for behavioral health conditions </a:t>
            </a:r>
            <a:r>
              <a:rPr lang="en-US" sz="1600" dirty="0">
                <a:solidFill>
                  <a:schemeClr val="tx1">
                    <a:lumMod val="65000"/>
                    <a:lumOff val="35000"/>
                  </a:schemeClr>
                </a:solidFill>
                <a:latin typeface="Arial" panose="020B0604020202020204" pitchFamily="34" charset="0"/>
                <a:cs typeface="Arial" panose="020B0604020202020204" pitchFamily="34" charset="0"/>
              </a:rPr>
              <a:t>and initiating appropriate treatment for mental health, addictions, and co-occurring disorders</a:t>
            </a:r>
          </a:p>
          <a:p>
            <a:pPr marL="621427" lvl="2"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Ensuring appropriate </a:t>
            </a:r>
            <a:r>
              <a:rPr lang="en-US" sz="1600" b="1" dirty="0">
                <a:solidFill>
                  <a:schemeClr val="tx1">
                    <a:lumMod val="65000"/>
                    <a:lumOff val="35000"/>
                  </a:schemeClr>
                </a:solidFill>
                <a:latin typeface="Arial" panose="020B0604020202020204" pitchFamily="34" charset="0"/>
                <a:cs typeface="Arial" panose="020B0604020202020204" pitchFamily="34" charset="0"/>
              </a:rPr>
              <a:t>follow-up care </a:t>
            </a:r>
            <a:r>
              <a:rPr lang="en-US" sz="1600" dirty="0">
                <a:solidFill>
                  <a:schemeClr val="tx1">
                    <a:lumMod val="65000"/>
                    <a:lumOff val="35000"/>
                  </a:schemeClr>
                </a:solidFill>
                <a:latin typeface="Arial" panose="020B0604020202020204" pitchFamily="34" charset="0"/>
                <a:cs typeface="Arial" panose="020B0604020202020204" pitchFamily="34" charset="0"/>
              </a:rPr>
              <a:t>after a hospitalization </a:t>
            </a:r>
          </a:p>
          <a:p>
            <a:pPr marL="621427" lvl="2"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Maintaining </a:t>
            </a:r>
            <a:r>
              <a:rPr lang="en-US" sz="1600" b="1" dirty="0">
                <a:solidFill>
                  <a:schemeClr val="tx1">
                    <a:lumMod val="65000"/>
                    <a:lumOff val="35000"/>
                  </a:schemeClr>
                </a:solidFill>
                <a:latin typeface="Arial" panose="020B0604020202020204" pitchFamily="34" charset="0"/>
                <a:cs typeface="Arial" panose="020B0604020202020204" pitchFamily="34" charset="0"/>
              </a:rPr>
              <a:t>members living in the community </a:t>
            </a:r>
            <a:r>
              <a:rPr lang="en-US" sz="1600" dirty="0">
                <a:solidFill>
                  <a:schemeClr val="tx1">
                    <a:lumMod val="65000"/>
                    <a:lumOff val="35000"/>
                  </a:schemeClr>
                </a:solidFill>
                <a:latin typeface="Arial" panose="020B0604020202020204" pitchFamily="34" charset="0"/>
                <a:cs typeface="Arial" panose="020B0604020202020204" pitchFamily="34" charset="0"/>
              </a:rPr>
              <a:t>rather than in nursing facilities </a:t>
            </a:r>
          </a:p>
          <a:p>
            <a:pPr marL="621427" lvl="2" indent="-239010">
              <a:spcAft>
                <a:spcPts val="502"/>
              </a:spcAft>
              <a:buClrTx/>
              <a:buFont typeface="Arial" panose="020B0604020202020204" pitchFamily="34" charset="0"/>
              <a:buChar char="•"/>
            </a:pPr>
            <a:r>
              <a:rPr lang="en-US" sz="1600" dirty="0">
                <a:solidFill>
                  <a:schemeClr val="tx1">
                    <a:lumMod val="65000"/>
                    <a:lumOff val="35000"/>
                  </a:schemeClr>
                </a:solidFill>
                <a:latin typeface="Arial" panose="020B0604020202020204" pitchFamily="34" charset="0"/>
                <a:cs typeface="Arial" panose="020B0604020202020204" pitchFamily="34" charset="0"/>
              </a:rPr>
              <a:t>Results of </a:t>
            </a:r>
            <a:r>
              <a:rPr lang="en-US" sz="1600" b="1" dirty="0">
                <a:solidFill>
                  <a:schemeClr val="tx1">
                    <a:lumMod val="65000"/>
                    <a:lumOff val="35000"/>
                  </a:schemeClr>
                </a:solidFill>
                <a:latin typeface="Arial" panose="020B0604020202020204" pitchFamily="34" charset="0"/>
                <a:cs typeface="Arial" panose="020B0604020202020204" pitchFamily="34" charset="0"/>
              </a:rPr>
              <a:t>member experience surveys</a:t>
            </a:r>
          </a:p>
        </p:txBody>
      </p:sp>
      <p:sp>
        <p:nvSpPr>
          <p:cNvPr id="6" name="Title 1"/>
          <p:cNvSpPr txBox="1">
            <a:spLocks/>
          </p:cNvSpPr>
          <p:nvPr/>
        </p:nvSpPr>
        <p:spPr>
          <a:xfrm>
            <a:off x="228600" y="228600"/>
            <a:ext cx="8053676" cy="738664"/>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How ACOs/MCOs and CPs work together to provide integrated care</a:t>
            </a:r>
            <a:endParaRPr lang="en-US" kern="0" dirty="0">
              <a:solidFill>
                <a:srgbClr val="004080"/>
              </a:solidFill>
            </a:endParaRPr>
          </a:p>
        </p:txBody>
      </p:sp>
    </p:spTree>
    <p:extLst>
      <p:ext uri="{BB962C8B-B14F-4D97-AF65-F5344CB8AC3E}">
        <p14:creationId xmlns:p14="http://schemas.microsoft.com/office/powerpoint/2010/main" val="2130243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p>
          <a:p>
            <a:pPr marL="286873" indent="-286873">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 List 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4038600"/>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072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p>
          <a:p>
            <a:pPr marL="286873" indent="-286873">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List </a:t>
            </a:r>
            <a:r>
              <a:rPr lang="en-US" dirty="0">
                <a:solidFill>
                  <a:schemeClr val="tx1">
                    <a:lumMod val="65000"/>
                    <a:lumOff val="35000"/>
                  </a:schemeClr>
                </a:solidFill>
                <a:latin typeface="Arial" panose="020B0604020202020204" pitchFamily="34" charset="0"/>
                <a:cs typeface="Arial" panose="020B0604020202020204" pitchFamily="34" charset="0"/>
              </a:rPr>
              <a:t>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1086627"/>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324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990600"/>
            <a:ext cx="8567054" cy="6354028"/>
          </a:xfrm>
          <a:prstGeom prst="rect">
            <a:avLst/>
          </a:prstGeom>
          <a:noFill/>
        </p:spPr>
        <p:txBody>
          <a:bodyPr wrap="square" lIns="76498" tIns="38249" rIns="76498" bIns="38249" rtlCol="0">
            <a:spAutoFit/>
          </a:bodyPr>
          <a:lstStyle/>
          <a:p>
            <a:pPr marL="239061" indent="-239061">
              <a:spcAft>
                <a:spcPts val="1004"/>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CPs are a resource </a:t>
            </a:r>
            <a:r>
              <a:rPr lang="en-US" sz="1400" dirty="0">
                <a:solidFill>
                  <a:schemeClr val="tx1">
                    <a:lumMod val="65000"/>
                    <a:lumOff val="35000"/>
                  </a:schemeClr>
                </a:solidFill>
                <a:latin typeface="Arial" panose="020B0604020202020204" pitchFamily="34" charset="0"/>
                <a:cs typeface="Arial" panose="020B0604020202020204" pitchFamily="34" charset="0"/>
              </a:rPr>
              <a:t>for providers, as well as for members</a:t>
            </a:r>
          </a:p>
          <a:p>
            <a:pPr marL="239061" indent="-239061">
              <a:spcAft>
                <a:spcPts val="1004"/>
              </a:spcAft>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You may be providing care or services to a member who is supported by a CP.  </a:t>
            </a:r>
            <a:r>
              <a:rPr lang="en-US" sz="1400" b="1" dirty="0">
                <a:solidFill>
                  <a:schemeClr val="tx1">
                    <a:lumMod val="65000"/>
                    <a:lumOff val="35000"/>
                  </a:schemeClr>
                </a:solidFill>
                <a:latin typeface="Arial" panose="020B0604020202020204" pitchFamily="34" charset="0"/>
                <a:cs typeface="Arial" panose="020B0604020202020204" pitchFamily="34" charset="0"/>
              </a:rPr>
              <a:t>A CP may contact you to:</a:t>
            </a:r>
          </a:p>
          <a:p>
            <a:pPr marL="621197" lvl="1" indent="-239061">
              <a:spcAft>
                <a:spcPts val="1506"/>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Inform</a:t>
            </a:r>
            <a:r>
              <a:rPr lang="en-US" sz="1400" dirty="0">
                <a:solidFill>
                  <a:schemeClr val="tx1">
                    <a:lumMod val="65000"/>
                    <a:lumOff val="35000"/>
                  </a:schemeClr>
                </a:solidFill>
                <a:latin typeface="Arial" panose="020B0604020202020204" pitchFamily="34" charset="0"/>
                <a:cs typeface="Arial" panose="020B0604020202020204" pitchFamily="34" charset="0"/>
              </a:rPr>
              <a:t> development, implementation, and monitoring of the member’s care plan</a:t>
            </a:r>
          </a:p>
          <a:p>
            <a:pPr marL="621197" lvl="1" indent="-239061">
              <a:spcAft>
                <a:spcPts val="1506"/>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Connect</a:t>
            </a:r>
            <a:r>
              <a:rPr lang="en-US" sz="1400" dirty="0">
                <a:solidFill>
                  <a:schemeClr val="tx1">
                    <a:lumMod val="65000"/>
                    <a:lumOff val="35000"/>
                  </a:schemeClr>
                </a:solidFill>
                <a:latin typeface="Arial" panose="020B0604020202020204" pitchFamily="34" charset="0"/>
                <a:cs typeface="Arial" panose="020B0604020202020204" pitchFamily="34" charset="0"/>
              </a:rPr>
              <a:t> the care you are providing with other services throughout the continuum of care </a:t>
            </a:r>
          </a:p>
          <a:p>
            <a:pPr marL="621197" lvl="1" indent="-239061">
              <a:spcAft>
                <a:spcPts val="1506"/>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Support improvements in member engagement </a:t>
            </a:r>
            <a:r>
              <a:rPr lang="en-US" sz="1400" dirty="0">
                <a:solidFill>
                  <a:schemeClr val="tx1">
                    <a:lumMod val="65000"/>
                    <a:lumOff val="35000"/>
                  </a:schemeClr>
                </a:solidFill>
                <a:latin typeface="Arial" panose="020B0604020202020204" pitchFamily="34" charset="0"/>
                <a:cs typeface="Arial" panose="020B0604020202020204" pitchFamily="34" charset="0"/>
              </a:rPr>
              <a:t>in the care you deliver</a:t>
            </a:r>
          </a:p>
          <a:p>
            <a:pPr marL="621197" lvl="1" indent="-239061">
              <a:spcAft>
                <a:spcPts val="1506"/>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Support integration </a:t>
            </a:r>
            <a:r>
              <a:rPr lang="en-US" sz="1400" dirty="0">
                <a:solidFill>
                  <a:schemeClr val="tx1">
                    <a:lumMod val="65000"/>
                    <a:lumOff val="35000"/>
                  </a:schemeClr>
                </a:solidFill>
                <a:latin typeface="Arial" panose="020B0604020202020204" pitchFamily="34" charset="0"/>
                <a:cs typeface="Arial" panose="020B0604020202020204" pitchFamily="34" charset="0"/>
              </a:rPr>
              <a:t>with the member’s health plan, including for providers that are not in network</a:t>
            </a:r>
          </a:p>
          <a:p>
            <a:pPr marL="239061" indent="-239061">
              <a:spcAft>
                <a:spcPts val="1004"/>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Effective health care integration relies on collaboration </a:t>
            </a:r>
            <a:r>
              <a:rPr lang="en-US" sz="1400" dirty="0">
                <a:solidFill>
                  <a:schemeClr val="tx1">
                    <a:lumMod val="65000"/>
                    <a:lumOff val="35000"/>
                  </a:schemeClr>
                </a:solidFill>
                <a:latin typeface="Arial" panose="020B0604020202020204" pitchFamily="34" charset="0"/>
                <a:cs typeface="Arial" panose="020B0604020202020204" pitchFamily="34" charset="0"/>
              </a:rPr>
              <a:t>with CPs as partners on a member’s care team</a:t>
            </a:r>
          </a:p>
          <a:p>
            <a:pPr marL="239061" indent="-239061">
              <a:spcAft>
                <a:spcPts val="1506"/>
              </a:spcAft>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CP supports </a:t>
            </a:r>
            <a:r>
              <a:rPr lang="en-US" sz="1400" b="1" dirty="0">
                <a:solidFill>
                  <a:schemeClr val="tx1">
                    <a:lumMod val="65000"/>
                    <a:lumOff val="35000"/>
                  </a:schemeClr>
                </a:solidFill>
                <a:latin typeface="Arial" panose="020B0604020202020204" pitchFamily="34" charset="0"/>
                <a:cs typeface="Arial" panose="020B0604020202020204" pitchFamily="34" charset="0"/>
              </a:rPr>
              <a:t>supplement but do not duplicate </a:t>
            </a:r>
            <a:r>
              <a:rPr lang="en-US" sz="1400" dirty="0">
                <a:solidFill>
                  <a:schemeClr val="tx1">
                    <a:lumMod val="65000"/>
                    <a:lumOff val="35000"/>
                  </a:schemeClr>
                </a:solidFill>
                <a:latin typeface="Arial" panose="020B0604020202020204" pitchFamily="34" charset="0"/>
                <a:cs typeface="Arial" panose="020B0604020202020204" pitchFamily="34" charset="0"/>
              </a:rPr>
              <a:t>functions performed by providers and are designed to </a:t>
            </a:r>
            <a:r>
              <a:rPr lang="en-US" sz="1400" b="1" dirty="0">
                <a:solidFill>
                  <a:schemeClr val="tx1">
                    <a:lumMod val="65000"/>
                    <a:lumOff val="35000"/>
                  </a:schemeClr>
                </a:solidFill>
                <a:latin typeface="Arial" panose="020B0604020202020204" pitchFamily="34" charset="0"/>
                <a:cs typeface="Arial" panose="020B0604020202020204" pitchFamily="34" charset="0"/>
              </a:rPr>
              <a:t>work in partnership </a:t>
            </a:r>
            <a:r>
              <a:rPr lang="en-US" sz="1400" dirty="0">
                <a:solidFill>
                  <a:schemeClr val="tx1">
                    <a:lumMod val="65000"/>
                    <a:lumOff val="35000"/>
                  </a:schemeClr>
                </a:solidFill>
                <a:latin typeface="Arial" panose="020B0604020202020204" pitchFamily="34" charset="0"/>
                <a:cs typeface="Arial" panose="020B0604020202020204" pitchFamily="34" charset="0"/>
              </a:rPr>
              <a:t>with other </a:t>
            </a:r>
            <a:r>
              <a:rPr lang="en-US" sz="1400" dirty="0" err="1">
                <a:solidFill>
                  <a:schemeClr val="tx1">
                    <a:lumMod val="65000"/>
                    <a:lumOff val="35000"/>
                  </a:schemeClr>
                </a:solidFill>
                <a:latin typeface="Arial" panose="020B0604020202020204" pitchFamily="34" charset="0"/>
                <a:cs typeface="Arial" panose="020B0604020202020204" pitchFamily="34" charset="0"/>
              </a:rPr>
              <a:t>MassHealth</a:t>
            </a:r>
            <a:r>
              <a:rPr lang="en-US" sz="1400" dirty="0">
                <a:solidFill>
                  <a:schemeClr val="tx1">
                    <a:lumMod val="65000"/>
                    <a:lumOff val="35000"/>
                  </a:schemeClr>
                </a:solidFill>
                <a:latin typeface="Arial" panose="020B0604020202020204" pitchFamily="34" charset="0"/>
                <a:cs typeface="Arial" panose="020B0604020202020204" pitchFamily="34" charset="0"/>
              </a:rPr>
              <a:t> programs and services</a:t>
            </a:r>
          </a:p>
          <a:p>
            <a:pPr marL="621197" lvl="1" indent="-239061">
              <a:spcAft>
                <a:spcPts val="1004"/>
              </a:spcAft>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Providers of </a:t>
            </a:r>
            <a:r>
              <a:rPr lang="en-US" sz="1400" dirty="0" err="1">
                <a:solidFill>
                  <a:schemeClr val="tx1">
                    <a:lumMod val="65000"/>
                    <a:lumOff val="35000"/>
                  </a:schemeClr>
                </a:solidFill>
                <a:latin typeface="Arial" panose="020B0604020202020204" pitchFamily="34" charset="0"/>
                <a:cs typeface="Arial" panose="020B0604020202020204" pitchFamily="34" charset="0"/>
              </a:rPr>
              <a:t>MassHealth</a:t>
            </a:r>
            <a:r>
              <a:rPr lang="en-US" sz="1400" dirty="0">
                <a:solidFill>
                  <a:schemeClr val="tx1">
                    <a:lumMod val="65000"/>
                    <a:lumOff val="35000"/>
                  </a:schemeClr>
                </a:solidFill>
                <a:latin typeface="Arial" panose="020B0604020202020204" pitchFamily="34" charset="0"/>
                <a:cs typeface="Arial" panose="020B0604020202020204" pitchFamily="34" charset="0"/>
              </a:rPr>
              <a:t> services and programs will be expected to perform functions per regulations, agency guidance and contracts with ACOs or MCOs, where applicable</a:t>
            </a:r>
          </a:p>
          <a:p>
            <a:pPr marL="239061" indent="-239061">
              <a:spcAft>
                <a:spcPts val="1004"/>
              </a:spcAft>
              <a:buFont typeface="Arial" panose="020B0604020202020204" pitchFamily="34" charset="0"/>
              <a:buChar char="•"/>
            </a:pPr>
            <a:r>
              <a:rPr lang="en-US" sz="1400" dirty="0" err="1">
                <a:solidFill>
                  <a:schemeClr val="tx1">
                    <a:lumMod val="65000"/>
                    <a:lumOff val="35000"/>
                  </a:schemeClr>
                </a:solidFill>
                <a:latin typeface="Arial" panose="020B0604020202020204" pitchFamily="34" charset="0"/>
                <a:cs typeface="Arial" panose="020B0604020202020204" pitchFamily="34" charset="0"/>
              </a:rPr>
              <a:t>MassHealth</a:t>
            </a:r>
            <a:r>
              <a:rPr lang="en-US" sz="1400" dirty="0">
                <a:solidFill>
                  <a:schemeClr val="tx1">
                    <a:lumMod val="65000"/>
                    <a:lumOff val="35000"/>
                  </a:schemeClr>
                </a:solidFill>
                <a:latin typeface="Arial" panose="020B0604020202020204" pitchFamily="34" charset="0"/>
                <a:cs typeface="Arial" panose="020B0604020202020204" pitchFamily="34" charset="0"/>
              </a:rPr>
              <a:t> expects providers to coordinate care, and as a component of this, </a:t>
            </a:r>
            <a:r>
              <a:rPr lang="en-US" sz="1400" b="1" dirty="0">
                <a:solidFill>
                  <a:schemeClr val="tx1">
                    <a:lumMod val="65000"/>
                    <a:lumOff val="35000"/>
                  </a:schemeClr>
                </a:solidFill>
                <a:latin typeface="Arial" panose="020B0604020202020204" pitchFamily="34" charset="0"/>
                <a:cs typeface="Arial" panose="020B0604020202020204" pitchFamily="34" charset="0"/>
              </a:rPr>
              <a:t>engage with CPs for care planning purposes</a:t>
            </a:r>
          </a:p>
          <a:p>
            <a:pPr marL="239061" indent="-239061">
              <a:spcAft>
                <a:spcPts val="1004"/>
              </a:spcAft>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Starting around January 2019, </a:t>
            </a:r>
            <a:r>
              <a:rPr lang="en-US" sz="1400" b="1" dirty="0">
                <a:solidFill>
                  <a:schemeClr val="tx1">
                    <a:lumMod val="65000"/>
                    <a:lumOff val="35000"/>
                  </a:schemeClr>
                </a:solidFill>
                <a:latin typeface="Arial" panose="020B0604020202020204" pitchFamily="34" charset="0"/>
                <a:cs typeface="Arial" panose="020B0604020202020204" pitchFamily="34" charset="0"/>
              </a:rPr>
              <a:t>providers will be able to refer members </a:t>
            </a:r>
            <a:r>
              <a:rPr lang="en-US" sz="1400" dirty="0">
                <a:solidFill>
                  <a:schemeClr val="tx1">
                    <a:lumMod val="65000"/>
                    <a:lumOff val="35000"/>
                  </a:schemeClr>
                </a:solidFill>
                <a:latin typeface="Arial" panose="020B0604020202020204" pitchFamily="34" charset="0"/>
                <a:cs typeface="Arial" panose="020B0604020202020204" pitchFamily="34" charset="0"/>
              </a:rPr>
              <a:t>who they believe would benefit from this program by contacting each member’s ACO or MCO</a:t>
            </a:r>
          </a:p>
          <a:p>
            <a:pPr marL="239061" indent="-239061">
              <a:spcAft>
                <a:spcPts val="1004"/>
              </a:spcAft>
              <a:buFont typeface="Arial" panose="020B0604020202020204" pitchFamily="34" charset="0"/>
              <a:buChar char="•"/>
            </a:pPr>
            <a:endParaRPr lang="en-US" sz="1357" b="1" dirty="0"/>
          </a:p>
          <a:p>
            <a:pPr marL="621197" lvl="1" indent="-239061">
              <a:spcAft>
                <a:spcPts val="1004"/>
              </a:spcAft>
              <a:buFont typeface="Arial" panose="020B0604020202020204" pitchFamily="34" charset="0"/>
              <a:buChar char="•"/>
            </a:pPr>
            <a:endParaRPr lang="en-US" sz="1357" dirty="0"/>
          </a:p>
          <a:p>
            <a:pPr marL="239061" indent="-239061">
              <a:spcAft>
                <a:spcPts val="1004"/>
              </a:spcAft>
              <a:buFont typeface="Arial" panose="020B0604020202020204" pitchFamily="34" charset="0"/>
              <a:buChar char="•"/>
            </a:pPr>
            <a:endParaRPr lang="en-US" sz="1357" dirty="0"/>
          </a:p>
        </p:txBody>
      </p:sp>
      <p:sp>
        <p:nvSpPr>
          <p:cNvPr id="7"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What does the CP program mean for providers</a:t>
            </a:r>
            <a:endParaRPr lang="en-US" sz="1857" kern="0" dirty="0">
              <a:solidFill>
                <a:srgbClr val="004080"/>
              </a:solidFill>
            </a:endParaRPr>
          </a:p>
        </p:txBody>
      </p:sp>
    </p:spTree>
    <p:extLst>
      <p:ext uri="{BB962C8B-B14F-4D97-AF65-F5344CB8AC3E}">
        <p14:creationId xmlns:p14="http://schemas.microsoft.com/office/powerpoint/2010/main" val="2510270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p>
          <a:p>
            <a:pPr marL="286873" indent="-286873">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 List 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4444601"/>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006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62294815"/>
              </p:ext>
            </p:extLst>
          </p:nvPr>
        </p:nvGraphicFramePr>
        <p:xfrm>
          <a:off x="152400" y="1752600"/>
          <a:ext cx="8763006" cy="4450767"/>
        </p:xfrm>
        <a:graphic>
          <a:graphicData uri="http://schemas.openxmlformats.org/drawingml/2006/table">
            <a:tbl>
              <a:tblPr firstRow="1" bandRow="1">
                <a:tableStyleId>{6E25E649-3F16-4E02-A733-19D2CDBF48F0}</a:tableStyleId>
              </a:tblPr>
              <a:tblGrid>
                <a:gridCol w="2351313">
                  <a:extLst>
                    <a:ext uri="{9D8B030D-6E8A-4147-A177-3AD203B41FA5}">
                      <a16:colId xmlns:a16="http://schemas.microsoft.com/office/drawing/2014/main" xmlns="" val="20000"/>
                    </a:ext>
                  </a:extLst>
                </a:gridCol>
                <a:gridCol w="3058887">
                  <a:extLst>
                    <a:ext uri="{9D8B030D-6E8A-4147-A177-3AD203B41FA5}">
                      <a16:colId xmlns:a16="http://schemas.microsoft.com/office/drawing/2014/main" xmlns="" val="20001"/>
                    </a:ext>
                  </a:extLst>
                </a:gridCol>
                <a:gridCol w="3352806">
                  <a:extLst>
                    <a:ext uri="{9D8B030D-6E8A-4147-A177-3AD203B41FA5}">
                      <a16:colId xmlns:a16="http://schemas.microsoft.com/office/drawing/2014/main" xmlns="" val="20002"/>
                    </a:ext>
                  </a:extLst>
                </a:gridCol>
              </a:tblGrid>
              <a:tr h="406541">
                <a:tc>
                  <a:txBody>
                    <a:bodyPr/>
                    <a:lstStyle/>
                    <a:p>
                      <a:pPr algn="ctr"/>
                      <a:r>
                        <a:rPr lang="en-US" sz="1100" baseline="0" dirty="0">
                          <a:latin typeface="Arial" panose="020B0604020202020204" pitchFamily="34" charset="0"/>
                          <a:cs typeface="Arial" panose="020B0604020202020204" pitchFamily="34" charset="0"/>
                        </a:rPr>
                        <a:t> </a:t>
                      </a:r>
                      <a:r>
                        <a:rPr lang="en-US" sz="1100" baseline="0" dirty="0">
                          <a:solidFill>
                            <a:schemeClr val="bg1"/>
                          </a:solidFill>
                          <a:latin typeface="Arial" panose="020B0604020202020204" pitchFamily="34" charset="0"/>
                          <a:cs typeface="Arial" panose="020B0604020202020204" pitchFamily="34" charset="0"/>
                        </a:rPr>
                        <a:t>BH </a:t>
                      </a:r>
                      <a:r>
                        <a:rPr lang="en-US" sz="1100" baseline="0" dirty="0" smtClean="0">
                          <a:solidFill>
                            <a:schemeClr val="bg1"/>
                          </a:solidFill>
                          <a:latin typeface="Arial" panose="020B0604020202020204" pitchFamily="34" charset="0"/>
                          <a:cs typeface="Arial" panose="020B0604020202020204" pitchFamily="34" charset="0"/>
                        </a:rPr>
                        <a:t>CPs</a:t>
                      </a:r>
                      <a:endParaRPr lang="en-US" sz="1100" dirty="0">
                        <a:solidFill>
                          <a:schemeClr val="bg1"/>
                        </a:solidFill>
                        <a:latin typeface="Arial" panose="020B0604020202020204" pitchFamily="34" charset="0"/>
                        <a:cs typeface="Arial" panose="020B0604020202020204" pitchFamily="34" charset="0"/>
                      </a:endParaRPr>
                    </a:p>
                  </a:txBody>
                  <a:tcPr marL="93302" marR="93302" marT="39985" marB="39985" anchor="ctr">
                    <a:lnB w="12700" cap="flat" cmpd="sng" algn="ctr">
                      <a:solidFill>
                        <a:schemeClr val="tx1"/>
                      </a:solidFill>
                      <a:prstDash val="solid"/>
                      <a:round/>
                      <a:headEnd type="none" w="med" len="med"/>
                      <a:tailEnd type="none" w="med" len="med"/>
                    </a:lnB>
                  </a:tcPr>
                </a:tc>
                <a:tc>
                  <a:txBody>
                    <a:bodyPr/>
                    <a:lstStyle/>
                    <a:p>
                      <a:pPr algn="ctr"/>
                      <a:r>
                        <a:rPr lang="en-US" sz="1100" dirty="0">
                          <a:latin typeface="Arial" panose="020B0604020202020204" pitchFamily="34" charset="0"/>
                          <a:cs typeface="Arial" panose="020B0604020202020204" pitchFamily="34" charset="0"/>
                        </a:rPr>
                        <a:t>Consortium Entities and </a:t>
                      </a:r>
                    </a:p>
                    <a:p>
                      <a:pPr algn="ctr"/>
                      <a:r>
                        <a:rPr lang="en-US" sz="1100" dirty="0">
                          <a:latin typeface="Arial" panose="020B0604020202020204" pitchFamily="34" charset="0"/>
                          <a:cs typeface="Arial" panose="020B0604020202020204" pitchFamily="34" charset="0"/>
                        </a:rPr>
                        <a:t>Affiliated Partners </a:t>
                      </a:r>
                    </a:p>
                  </a:txBody>
                  <a:tcPr marL="93302" marR="93302" marT="39985" marB="39985" anchor="ctr">
                    <a:lnB w="12700" cap="flat" cmpd="sng" algn="ctr">
                      <a:solidFill>
                        <a:schemeClr val="tx1"/>
                      </a:solidFill>
                      <a:prstDash val="solid"/>
                      <a:round/>
                      <a:headEnd type="none" w="med" len="med"/>
                      <a:tailEnd type="none" w="med" len="med"/>
                    </a:lnB>
                  </a:tcPr>
                </a:tc>
                <a:tc>
                  <a:txBody>
                    <a:bodyPr/>
                    <a:lstStyle/>
                    <a:p>
                      <a:pPr marL="0" marR="0" indent="0" algn="ctr" defTabSz="912316"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Service Area</a:t>
                      </a:r>
                      <a:r>
                        <a:rPr lang="en-US" sz="1100" baseline="0" dirty="0">
                          <a:latin typeface="Arial" panose="020B0604020202020204" pitchFamily="34" charset="0"/>
                          <a:cs typeface="Arial" panose="020B0604020202020204" pitchFamily="34" charset="0"/>
                        </a:rPr>
                        <a:t>s Covered by Region</a:t>
                      </a:r>
                      <a:endParaRPr lang="en-US" sz="1100" dirty="0">
                        <a:latin typeface="Arial" panose="020B0604020202020204" pitchFamily="34" charset="0"/>
                        <a:cs typeface="Arial" panose="020B0604020202020204" pitchFamily="34" charset="0"/>
                      </a:endParaRPr>
                    </a:p>
                  </a:txBody>
                  <a:tcPr marL="93302" marR="93302" marT="39985" marB="39985"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724">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Behavioral Health Network, Inc.</a:t>
                      </a: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i="1" dirty="0">
                        <a:latin typeface="+mn-lt"/>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Holyoke, Springfield,</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Westfield</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6399">
                <a:tc>
                  <a:txBody>
                    <a:bodyPr/>
                    <a:lstStyle/>
                    <a:p>
                      <a:pPr marL="228600" marR="0" indent="-228600" algn="l" defTabSz="912561" rtl="0" eaLnBrk="1" fontAlgn="auto" latinLnBrk="0" hangingPunct="1">
                        <a:lnSpc>
                          <a:spcPct val="100000"/>
                        </a:lnSpc>
                        <a:spcBef>
                          <a:spcPts val="0"/>
                        </a:spcBef>
                        <a:spcAft>
                          <a:spcPts val="0"/>
                        </a:spcAft>
                        <a:buClrTx/>
                        <a:buSzTx/>
                        <a:buFontTx/>
                        <a:buNone/>
                        <a:tabLst>
                          <a:tab pos="173038" algn="l"/>
                        </a:tabLst>
                        <a:defRPr/>
                      </a:pPr>
                      <a:r>
                        <a:rPr lang="en-US" sz="1100" b="1" dirty="0">
                          <a:solidFill>
                            <a:schemeClr val="tx1"/>
                          </a:solidFill>
                          <a:latin typeface="Arial" panose="020B0604020202020204" pitchFamily="34" charset="0"/>
                          <a:cs typeface="Arial" panose="020B0604020202020204" pitchFamily="34" charset="0"/>
                        </a:rPr>
                        <a:t>Behavioral Health</a:t>
                      </a:r>
                      <a:r>
                        <a:rPr lang="en-US" sz="1100" b="1" baseline="0" dirty="0">
                          <a:solidFill>
                            <a:schemeClr val="tx1"/>
                          </a:solidFill>
                          <a:latin typeface="Arial" panose="020B0604020202020204" pitchFamily="34" charset="0"/>
                          <a:cs typeface="Arial" panose="020B0604020202020204" pitchFamily="34" charset="0"/>
                        </a:rPr>
                        <a:t> Partners </a:t>
                      </a:r>
                      <a:r>
                        <a:rPr lang="en-US" sz="1100" b="1" baseline="0" dirty="0" smtClean="0">
                          <a:solidFill>
                            <a:schemeClr val="tx1"/>
                          </a:solidFill>
                          <a:latin typeface="Arial" panose="020B0604020202020204" pitchFamily="34" charset="0"/>
                          <a:cs typeface="Arial" panose="020B0604020202020204" pitchFamily="34" charset="0"/>
                        </a:rPr>
                        <a:t>of</a:t>
                      </a:r>
                    </a:p>
                    <a:p>
                      <a:pPr marL="228600" marR="0" indent="-228600" algn="l" defTabSz="912561" rtl="0" eaLnBrk="1" fontAlgn="auto" latinLnBrk="0" hangingPunct="1">
                        <a:lnSpc>
                          <a:spcPct val="100000"/>
                        </a:lnSpc>
                        <a:spcBef>
                          <a:spcPts val="0"/>
                        </a:spcBef>
                        <a:spcAft>
                          <a:spcPts val="0"/>
                        </a:spcAft>
                        <a:buClrTx/>
                        <a:buSzTx/>
                        <a:buFontTx/>
                        <a:buNone/>
                        <a:tabLst>
                          <a:tab pos="173038" algn="l"/>
                        </a:tabLst>
                        <a:defRPr/>
                      </a:pPr>
                      <a:r>
                        <a:rPr lang="en-US" sz="1100" b="1" baseline="0" dirty="0" err="1" smtClean="0">
                          <a:solidFill>
                            <a:schemeClr val="tx1"/>
                          </a:solidFill>
                          <a:latin typeface="Arial" panose="020B0604020202020204" pitchFamily="34" charset="0"/>
                          <a:cs typeface="Arial" panose="020B0604020202020204" pitchFamily="34" charset="0"/>
                        </a:rPr>
                        <a:t>Metrowest</a:t>
                      </a:r>
                      <a:r>
                        <a:rPr lang="en-US" sz="1100" b="1" baseline="0" dirty="0">
                          <a:solidFill>
                            <a:schemeClr val="tx1"/>
                          </a:solidFill>
                          <a:latin typeface="Arial" panose="020B0604020202020204" pitchFamily="34" charset="0"/>
                          <a:cs typeface="Arial" panose="020B0604020202020204" pitchFamily="34" charset="0"/>
                        </a:rPr>
                        <a:t>, LLC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202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1" dirty="0">
                          <a:latin typeface="Arial" panose="020B0604020202020204" pitchFamily="34" charset="0"/>
                          <a:cs typeface="Arial" panose="020B0604020202020204" pitchFamily="34" charset="0"/>
                        </a:rPr>
                        <a:t>Advocates, Inc.</a:t>
                      </a:r>
                    </a:p>
                    <a:p>
                      <a:pPr marL="171450" marR="0" indent="-171450" algn="l" defTabSz="91202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1" dirty="0">
                          <a:latin typeface="Arial" panose="020B0604020202020204" pitchFamily="34" charset="0"/>
                          <a:cs typeface="Arial" panose="020B0604020202020204" pitchFamily="34" charset="0"/>
                        </a:rPr>
                        <a:t>South Middlesex Opportunity Council</a:t>
                      </a:r>
                    </a:p>
                    <a:p>
                      <a:pPr marL="171450" marR="0" indent="-171450" algn="l" defTabSz="91202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1" dirty="0">
                          <a:latin typeface="Arial" panose="020B0604020202020204" pitchFamily="34" charset="0"/>
                          <a:cs typeface="Arial" panose="020B0604020202020204" pitchFamily="34" charset="0"/>
                        </a:rPr>
                        <a:t>Spectrum Health Systems, Inc.</a:t>
                      </a:r>
                    </a:p>
                    <a:p>
                      <a:pPr marL="171450" marR="0" indent="-171450" algn="l" defTabSz="91202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1" dirty="0">
                          <a:latin typeface="Arial" panose="020B0604020202020204" pitchFamily="34" charset="0"/>
                          <a:cs typeface="Arial" panose="020B0604020202020204" pitchFamily="34" charset="0"/>
                        </a:rPr>
                        <a:t>Wayside Youth and Family Support, Family Continuity (FCP),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Beverly, Gloucester,</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Haverhill, Lawrence, </a:t>
                      </a:r>
                      <a:r>
                        <a:rPr lang="en-US" sz="1100" kern="1200" dirty="0" smtClean="0">
                          <a:solidFill>
                            <a:schemeClr val="dk1"/>
                          </a:solidFill>
                          <a:effectLst/>
                          <a:latin typeface="Arial" panose="020B0604020202020204" pitchFamily="34" charset="0"/>
                          <a:ea typeface="+mn-ea"/>
                          <a:cs typeface="Arial" panose="020B0604020202020204" pitchFamily="34" charset="0"/>
                        </a:rPr>
                        <a:t>Lowell, Lynn</a:t>
                      </a:r>
                      <a:r>
                        <a:rPr lang="en-US" sz="1100" kern="1200" dirty="0">
                          <a:solidFill>
                            <a:schemeClr val="dk1"/>
                          </a:solidFill>
                          <a:effectLst/>
                          <a:latin typeface="Arial" panose="020B0604020202020204" pitchFamily="34" charset="0"/>
                          <a:ea typeface="+mn-ea"/>
                          <a:cs typeface="Arial" panose="020B0604020202020204" pitchFamily="34" charset="0"/>
                        </a:rPr>
                        <a:t>, Malden, Salem, Woburn</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 Framingham,</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Gardner-Fitchburg, Southbridge,</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Waltham, Worcester</a:t>
                      </a:r>
                      <a:r>
                        <a:rPr lang="en-US" sz="1100" dirty="0">
                          <a:effectLst/>
                          <a:latin typeface="Arial" panose="020B0604020202020204" pitchFamily="34" charset="0"/>
                          <a:cs typeface="Arial" panose="020B0604020202020204" pitchFamily="34" charset="0"/>
                        </a:rPr>
                        <a:t> </a:t>
                      </a:r>
                      <a:endParaRPr lang="en-US" sz="1100" dirty="0">
                        <a:solidFill>
                          <a:srgbClr val="FF0000"/>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222970">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latin typeface="Arial" panose="020B0604020202020204" pitchFamily="34" charset="0"/>
                          <a:cs typeface="Arial" panose="020B0604020202020204" pitchFamily="34" charset="0"/>
                        </a:rPr>
                        <a:t>Boston Health Care for the Homeless </a:t>
                      </a:r>
                      <a:r>
                        <a:rPr lang="en-US" sz="1100" b="1" baseline="0" dirty="0" smtClean="0">
                          <a:solidFill>
                            <a:schemeClr val="tx1"/>
                          </a:solidFill>
                          <a:latin typeface="Arial" panose="020B0604020202020204" pitchFamily="34" charset="0"/>
                          <a:cs typeface="Arial" panose="020B0604020202020204" pitchFamily="34" charset="0"/>
                        </a:rPr>
                        <a:t>Program</a:t>
                      </a:r>
                    </a:p>
                    <a:p>
                      <a:pPr marL="0" marR="0" indent="0" algn="l" defTabSz="912561" rtl="0" eaLnBrk="1" fontAlgn="auto" latinLnBrk="0" hangingPunct="1">
                        <a:lnSpc>
                          <a:spcPct val="100000"/>
                        </a:lnSpc>
                        <a:spcBef>
                          <a:spcPts val="0"/>
                        </a:spcBef>
                        <a:spcAft>
                          <a:spcPts val="0"/>
                        </a:spcAft>
                        <a:buClrTx/>
                        <a:buSzTx/>
                        <a:buFontTx/>
                        <a:buNone/>
                        <a:tabLst/>
                        <a:defRPr/>
                      </a:pPr>
                      <a:r>
                        <a:rPr lang="en-US" sz="1100" b="0" baseline="0" dirty="0" err="1" smtClean="0">
                          <a:solidFill>
                            <a:schemeClr val="tx1"/>
                          </a:solidFill>
                          <a:latin typeface="Arial" panose="020B0604020202020204" pitchFamily="34" charset="0"/>
                          <a:cs typeface="Arial" panose="020B0604020202020204" pitchFamily="34" charset="0"/>
                        </a:rPr>
                        <a:t>d.b.a</a:t>
                      </a:r>
                      <a:r>
                        <a:rPr lang="en-US" sz="1100" b="0" baseline="0" dirty="0" smtClean="0">
                          <a:solidFill>
                            <a:schemeClr val="tx1"/>
                          </a:solidFill>
                          <a:latin typeface="Arial" panose="020B0604020202020204" pitchFamily="34" charset="0"/>
                          <a:cs typeface="Arial" panose="020B0604020202020204" pitchFamily="34" charset="0"/>
                        </a:rPr>
                        <a:t> Boston Coordinated Care Hub</a:t>
                      </a:r>
                      <a:endParaRPr lang="en-US" sz="1100" b="0" dirty="0" smtClean="0">
                        <a:solidFill>
                          <a:schemeClr val="tx1"/>
                        </a:solidFill>
                        <a:latin typeface="Arial" panose="020B0604020202020204" pitchFamily="34" charset="0"/>
                        <a:cs typeface="Arial" panose="020B0604020202020204" pitchFamily="34" charset="0"/>
                      </a:endParaRPr>
                    </a:p>
                    <a:p>
                      <a:pPr marL="0" marR="0" indent="0" algn="l" defTabSz="912561"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Bay Cove Human Services,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Boston Public Health Commission</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Boston Rescue Mission,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Casa Esperanza,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Pine Street Inn,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St. Francis House; Victory Programs,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Vietnam Veterans Workshop,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2316" rtl="0" eaLnBrk="1" fontAlgn="auto" latinLnBrk="0" hangingPunct="1">
                        <a:lnSpc>
                          <a:spcPct val="100000"/>
                        </a:lnSpc>
                        <a:spcBef>
                          <a:spcPts val="0"/>
                        </a:spcBef>
                        <a:spcAft>
                          <a:spcPts val="0"/>
                        </a:spcAft>
                        <a:buClrTx/>
                        <a:buSzTx/>
                        <a:buFontTx/>
                        <a:buNone/>
                        <a:tabLst/>
                        <a:defRPr/>
                      </a:pPr>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Boston Primary</a:t>
                      </a:r>
                      <a:r>
                        <a:rPr lang="en-US" sz="1100" dirty="0">
                          <a:effectLst/>
                          <a:latin typeface="Arial" panose="020B0604020202020204" pitchFamily="34" charset="0"/>
                          <a:cs typeface="Arial" panose="020B0604020202020204" pitchFamily="34" charset="0"/>
                        </a:rPr>
                        <a:t> </a:t>
                      </a:r>
                      <a:endParaRPr lang="en-US" sz="1100" dirty="0">
                        <a:solidFill>
                          <a:srgbClr val="FF0000"/>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33113">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The Bridge of Central</a:t>
                      </a:r>
                      <a:r>
                        <a:rPr lang="en-US" sz="1100" b="1" baseline="0" dirty="0">
                          <a:solidFill>
                            <a:schemeClr val="tx1"/>
                          </a:solidFill>
                          <a:latin typeface="Arial" panose="020B0604020202020204" pitchFamily="34" charset="0"/>
                          <a:cs typeface="Arial" panose="020B0604020202020204" pitchFamily="34" charset="0"/>
                        </a:rPr>
                        <a:t> Massachusetts, Inc. </a:t>
                      </a:r>
                      <a:endParaRPr lang="en-US" sz="1100" b="1" baseline="0" dirty="0" smtClean="0">
                        <a:solidFill>
                          <a:schemeClr val="tx1"/>
                        </a:solidFill>
                        <a:latin typeface="Arial" panose="020B0604020202020204" pitchFamily="34" charset="0"/>
                        <a:cs typeface="Arial" panose="020B0604020202020204" pitchFamily="34" charset="0"/>
                      </a:endParaRPr>
                    </a:p>
                    <a:p>
                      <a:pPr marL="0" marR="0" indent="0" algn="l" defTabSz="912561" rtl="0" eaLnBrk="1" fontAlgn="auto" latinLnBrk="0" hangingPunct="1">
                        <a:lnSpc>
                          <a:spcPct val="100000"/>
                        </a:lnSpc>
                        <a:spcBef>
                          <a:spcPts val="0"/>
                        </a:spcBef>
                        <a:spcAft>
                          <a:spcPts val="0"/>
                        </a:spcAft>
                        <a:buClrTx/>
                        <a:buSzTx/>
                        <a:buFontTx/>
                        <a:buNone/>
                        <a:tabLst/>
                        <a:defRPr/>
                      </a:pPr>
                      <a:r>
                        <a:rPr lang="en-US" sz="1100" baseline="0" dirty="0" err="1" smtClean="0">
                          <a:solidFill>
                            <a:schemeClr val="tx1"/>
                          </a:solidFill>
                          <a:latin typeface="Arial" panose="020B0604020202020204" pitchFamily="34" charset="0"/>
                          <a:cs typeface="Arial" panose="020B0604020202020204" pitchFamily="34" charset="0"/>
                        </a:rPr>
                        <a:t>d.b.a</a:t>
                      </a:r>
                      <a:r>
                        <a:rPr lang="en-US" sz="1100" baseline="0" dirty="0" smtClean="0">
                          <a:solidFill>
                            <a:schemeClr val="tx1"/>
                          </a:solidFill>
                          <a:latin typeface="Arial" panose="020B0604020202020204" pitchFamily="34" charset="0"/>
                          <a:cs typeface="Arial" panose="020B0604020202020204" pitchFamily="34" charset="0"/>
                        </a:rPr>
                        <a:t> </a:t>
                      </a:r>
                      <a:r>
                        <a:rPr lang="en-US" sz="1100" baseline="0" dirty="0">
                          <a:solidFill>
                            <a:schemeClr val="tx1"/>
                          </a:solidFill>
                          <a:latin typeface="Arial" panose="020B0604020202020204" pitchFamily="34" charset="0"/>
                          <a:cs typeface="Arial" panose="020B0604020202020204" pitchFamily="34" charset="0"/>
                        </a:rPr>
                        <a:t>Central Community Health Partnership</a:t>
                      </a:r>
                      <a:endParaRPr lang="en-US" sz="1100" dirty="0">
                        <a:solidFill>
                          <a:schemeClr val="tx1"/>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Alternatives Unlimited,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LUK,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Venture Community Services</a:t>
                      </a:r>
                    </a:p>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AdCare</a:t>
                      </a:r>
                      <a:endParaRPr lang="en-US" sz="1100" i="1"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 Framingham,</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Gardner-Fitchburg, Southbridge,</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Worcester</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16643">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The Brien</a:t>
                      </a:r>
                      <a:r>
                        <a:rPr lang="en-US" sz="1100" b="1" baseline="0" dirty="0">
                          <a:solidFill>
                            <a:schemeClr val="tx1"/>
                          </a:solidFill>
                          <a:latin typeface="Arial" panose="020B0604020202020204" pitchFamily="34" charset="0"/>
                          <a:cs typeface="Arial" panose="020B0604020202020204" pitchFamily="34" charset="0"/>
                        </a:rPr>
                        <a:t> Center for Mental Health and Substance Abuse Services, Inc.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3038" indent="-173038"/>
                      <a:endParaRPr lang="en-US" sz="1100" dirty="0">
                        <a:latin typeface="+mn-lt"/>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3038" indent="-173038"/>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Adams, Pittsfield</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7" name="TextBox 6"/>
          <p:cNvSpPr txBox="1"/>
          <p:nvPr/>
        </p:nvSpPr>
        <p:spPr>
          <a:xfrm>
            <a:off x="76200" y="914400"/>
            <a:ext cx="8610600" cy="608200"/>
          </a:xfrm>
          <a:prstGeom prst="rect">
            <a:avLst/>
          </a:prstGeom>
          <a:noFill/>
        </p:spPr>
        <p:txBody>
          <a:bodyPr wrap="square" lIns="76474" tIns="38237" rIns="76474" bIns="38237" rtlCol="0">
            <a:spAutoFit/>
          </a:bodyPr>
          <a:lstStyle/>
          <a:p>
            <a:pPr marL="238985" indent="-238985">
              <a:lnSpc>
                <a:spcPct val="130000"/>
              </a:lnSpc>
              <a:buFont typeface="Arial"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MassHealth has contracted with eighteen (18) BH CPs throughout the state</a:t>
            </a:r>
          </a:p>
          <a:p>
            <a:pPr marL="238985" indent="-238985">
              <a:lnSpc>
                <a:spcPct val="130000"/>
              </a:lnSpc>
              <a:buFont typeface="Arial"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CPs are contracted to cover certain Service Areas </a:t>
            </a:r>
          </a:p>
        </p:txBody>
      </p:sp>
      <p:sp>
        <p:nvSpPr>
          <p:cNvPr id="9" name="Title 1"/>
          <p:cNvSpPr>
            <a:spLocks noGrp="1"/>
          </p:cNvSpPr>
          <p:nvPr>
            <p:ph type="title"/>
          </p:nvPr>
        </p:nvSpPr>
        <p:spPr>
          <a:xfrm>
            <a:off x="228600" y="228600"/>
            <a:ext cx="8053676" cy="369332"/>
          </a:xfrm>
        </p:spPr>
        <p:txBody>
          <a:bodyPr/>
          <a:lstStyle/>
          <a:p>
            <a:r>
              <a:rPr lang="en-US" dirty="0" smtClean="0">
                <a:solidFill>
                  <a:srgbClr val="004080"/>
                </a:solidFill>
              </a:rPr>
              <a:t>BH CPs (cont.)</a:t>
            </a:r>
            <a:endParaRPr lang="en-US" sz="1857" dirty="0">
              <a:solidFill>
                <a:srgbClr val="004080"/>
              </a:solidFill>
            </a:endParaRPr>
          </a:p>
        </p:txBody>
      </p:sp>
    </p:spTree>
    <p:extLst>
      <p:ext uri="{BB962C8B-B14F-4D97-AF65-F5344CB8AC3E}">
        <p14:creationId xmlns:p14="http://schemas.microsoft.com/office/powerpoint/2010/main" val="2600048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9171000"/>
              </p:ext>
            </p:extLst>
          </p:nvPr>
        </p:nvGraphicFramePr>
        <p:xfrm>
          <a:off x="174949" y="1225648"/>
          <a:ext cx="8969050" cy="4833978"/>
        </p:xfrm>
        <a:graphic>
          <a:graphicData uri="http://schemas.openxmlformats.org/drawingml/2006/table">
            <a:tbl>
              <a:tblPr firstRow="1" bandRow="1">
                <a:tableStyleId>{6E25E649-3F16-4E02-A733-19D2CDBF48F0}</a:tableStyleId>
              </a:tblPr>
              <a:tblGrid>
                <a:gridCol w="2383194">
                  <a:extLst>
                    <a:ext uri="{9D8B030D-6E8A-4147-A177-3AD203B41FA5}">
                      <a16:colId xmlns:a16="http://schemas.microsoft.com/office/drawing/2014/main" xmlns="" val="20000"/>
                    </a:ext>
                  </a:extLst>
                </a:gridCol>
                <a:gridCol w="2667000">
                  <a:extLst>
                    <a:ext uri="{9D8B030D-6E8A-4147-A177-3AD203B41FA5}">
                      <a16:colId xmlns:a16="http://schemas.microsoft.com/office/drawing/2014/main" xmlns="" val="20001"/>
                    </a:ext>
                  </a:extLst>
                </a:gridCol>
                <a:gridCol w="3918856">
                  <a:extLst>
                    <a:ext uri="{9D8B030D-6E8A-4147-A177-3AD203B41FA5}">
                      <a16:colId xmlns:a16="http://schemas.microsoft.com/office/drawing/2014/main" xmlns="" val="20002"/>
                    </a:ext>
                  </a:extLst>
                </a:gridCol>
              </a:tblGrid>
              <a:tr h="421456">
                <a:tc>
                  <a:txBody>
                    <a:bodyPr/>
                    <a:lstStyle/>
                    <a:p>
                      <a:pPr algn="ctr"/>
                      <a:r>
                        <a:rPr lang="en-US" sz="1100" baseline="0" dirty="0">
                          <a:latin typeface="Arial" panose="020B0604020202020204" pitchFamily="34" charset="0"/>
                          <a:cs typeface="Arial" panose="020B0604020202020204" pitchFamily="34" charset="0"/>
                        </a:rPr>
                        <a:t> </a:t>
                      </a:r>
                      <a:r>
                        <a:rPr lang="en-US" sz="1100" baseline="0" dirty="0">
                          <a:solidFill>
                            <a:schemeClr val="bg1"/>
                          </a:solidFill>
                          <a:latin typeface="Arial" panose="020B0604020202020204" pitchFamily="34" charset="0"/>
                          <a:cs typeface="Arial" panose="020B0604020202020204" pitchFamily="34" charset="0"/>
                        </a:rPr>
                        <a:t>BH </a:t>
                      </a:r>
                      <a:r>
                        <a:rPr lang="en-US" sz="1100" baseline="0" dirty="0" smtClean="0">
                          <a:solidFill>
                            <a:schemeClr val="bg1"/>
                          </a:solidFill>
                          <a:latin typeface="Arial" panose="020B0604020202020204" pitchFamily="34" charset="0"/>
                          <a:cs typeface="Arial" panose="020B0604020202020204" pitchFamily="34" charset="0"/>
                        </a:rPr>
                        <a:t>CPs</a:t>
                      </a:r>
                      <a:endParaRPr lang="en-US" sz="1100" dirty="0">
                        <a:solidFill>
                          <a:schemeClr val="bg1"/>
                        </a:solidFill>
                        <a:latin typeface="Arial" panose="020B0604020202020204" pitchFamily="34" charset="0"/>
                        <a:cs typeface="Arial" panose="020B0604020202020204" pitchFamily="34" charset="0"/>
                      </a:endParaRPr>
                    </a:p>
                  </a:txBody>
                  <a:tcPr marL="93302" marR="93302" marT="39985" marB="39985" anchor="ctr">
                    <a:lnB w="12700" cap="flat" cmpd="sng" algn="ctr">
                      <a:solidFill>
                        <a:schemeClr val="tx1"/>
                      </a:solidFill>
                      <a:prstDash val="solid"/>
                      <a:round/>
                      <a:headEnd type="none" w="med" len="med"/>
                      <a:tailEnd type="none" w="med" len="med"/>
                    </a:lnB>
                  </a:tcPr>
                </a:tc>
                <a:tc>
                  <a:txBody>
                    <a:bodyPr/>
                    <a:lstStyle/>
                    <a:p>
                      <a:pPr algn="ctr"/>
                      <a:r>
                        <a:rPr lang="en-US" sz="1100" dirty="0">
                          <a:latin typeface="Arial" panose="020B0604020202020204" pitchFamily="34" charset="0"/>
                          <a:cs typeface="Arial" panose="020B0604020202020204" pitchFamily="34" charset="0"/>
                        </a:rPr>
                        <a:t>Consortium Entities and </a:t>
                      </a:r>
                    </a:p>
                    <a:p>
                      <a:pPr algn="ctr"/>
                      <a:r>
                        <a:rPr lang="en-US" sz="1100" dirty="0">
                          <a:latin typeface="Arial" panose="020B0604020202020204" pitchFamily="34" charset="0"/>
                          <a:cs typeface="Arial" panose="020B0604020202020204" pitchFamily="34" charset="0"/>
                        </a:rPr>
                        <a:t>Affiliated Partners </a:t>
                      </a:r>
                    </a:p>
                  </a:txBody>
                  <a:tcPr marL="93302" marR="93302" marT="39985" marB="39985" anchor="ctr">
                    <a:lnB w="12700" cap="flat" cmpd="sng" algn="ctr">
                      <a:solidFill>
                        <a:schemeClr val="tx1"/>
                      </a:solidFill>
                      <a:prstDash val="solid"/>
                      <a:round/>
                      <a:headEnd type="none" w="med" len="med"/>
                      <a:tailEnd type="none" w="med" len="med"/>
                    </a:lnB>
                  </a:tcPr>
                </a:tc>
                <a:tc>
                  <a:txBody>
                    <a:bodyPr/>
                    <a:lstStyle/>
                    <a:p>
                      <a:pPr marL="0" marR="0" indent="0" algn="ctr" defTabSz="912316"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Service Area</a:t>
                      </a:r>
                      <a:r>
                        <a:rPr lang="en-US" sz="1100" baseline="0" dirty="0">
                          <a:latin typeface="Arial" panose="020B0604020202020204" pitchFamily="34" charset="0"/>
                          <a:cs typeface="Arial" panose="020B0604020202020204" pitchFamily="34" charset="0"/>
                        </a:rPr>
                        <a:t>s Covered by Region</a:t>
                      </a:r>
                      <a:endParaRPr lang="en-US" sz="1100" dirty="0">
                        <a:latin typeface="Arial" panose="020B0604020202020204" pitchFamily="34" charset="0"/>
                        <a:cs typeface="Arial" panose="020B0604020202020204" pitchFamily="34" charset="0"/>
                      </a:endParaRPr>
                    </a:p>
                  </a:txBody>
                  <a:tcPr marL="93302" marR="93302" marT="39985" marB="39985"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64605">
                <a:tc>
                  <a:txBody>
                    <a:bodyPr/>
                    <a:lstStyle/>
                    <a:p>
                      <a:pPr marL="173038" marR="0" indent="-173038" algn="l" defTabSz="912561"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latin typeface="Arial" panose="020B0604020202020204" pitchFamily="34" charset="0"/>
                          <a:cs typeface="Arial" panose="020B0604020202020204" pitchFamily="34" charset="0"/>
                        </a:rPr>
                        <a:t>Clinical Support Options, Inc.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Adams, Greenfield,</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Northampton, Pittsfield</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5353">
                <a:tc>
                  <a:txBody>
                    <a:bodyPr/>
                    <a:lstStyle/>
                    <a:p>
                      <a:r>
                        <a:rPr lang="en-US" sz="1100" b="1" dirty="0">
                          <a:solidFill>
                            <a:schemeClr val="tx1"/>
                          </a:solidFill>
                          <a:latin typeface="Arial" panose="020B0604020202020204" pitchFamily="34" charset="0"/>
                          <a:cs typeface="Arial" panose="020B0604020202020204" pitchFamily="34" charset="0"/>
                        </a:rPr>
                        <a:t>Community Counseling of Bristol County</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Brockton,</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Taunton</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10300">
                <a:tc>
                  <a:txBody>
                    <a:bodyPr/>
                    <a:lstStyle/>
                    <a:p>
                      <a:r>
                        <a:rPr lang="en-US" sz="1100" b="1" dirty="0">
                          <a:solidFill>
                            <a:schemeClr val="tx1"/>
                          </a:solidFill>
                          <a:latin typeface="Arial" panose="020B0604020202020204" pitchFamily="34" charset="0"/>
                          <a:cs typeface="Arial" panose="020B0604020202020204" pitchFamily="34" charset="0"/>
                        </a:rPr>
                        <a:t>Community </a:t>
                      </a:r>
                      <a:r>
                        <a:rPr lang="en-US" sz="1100" b="1" dirty="0" err="1">
                          <a:solidFill>
                            <a:schemeClr val="tx1"/>
                          </a:solidFill>
                          <a:latin typeface="Arial" panose="020B0604020202020204" pitchFamily="34" charset="0"/>
                          <a:cs typeface="Arial" panose="020B0604020202020204" pitchFamily="34" charset="0"/>
                        </a:rPr>
                        <a:t>Health</a:t>
                      </a:r>
                      <a:r>
                        <a:rPr lang="en-US" sz="1100" b="1" baseline="0" dirty="0" err="1">
                          <a:solidFill>
                            <a:schemeClr val="tx1"/>
                          </a:solidFill>
                          <a:latin typeface="Arial" panose="020B0604020202020204" pitchFamily="34" charset="0"/>
                          <a:cs typeface="Arial" panose="020B0604020202020204" pitchFamily="34" charset="0"/>
                        </a:rPr>
                        <a:t>link</a:t>
                      </a:r>
                      <a:r>
                        <a:rPr lang="en-US" sz="1100" b="1" baseline="0" dirty="0">
                          <a:solidFill>
                            <a:schemeClr val="tx1"/>
                          </a:solidFill>
                          <a:latin typeface="Arial" panose="020B0604020202020204" pitchFamily="34" charset="0"/>
                          <a:cs typeface="Arial" panose="020B0604020202020204" pitchFamily="34" charset="0"/>
                        </a:rPr>
                        <a:t>, Inc.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100" dirty="0">
                        <a:effectLst/>
                        <a:latin typeface="Arial" panose="020B0604020202020204" pitchFamily="34" charset="0"/>
                        <a:ea typeface="Calibri"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Times New Roman" charset="0"/>
                          <a:cs typeface="Arial" panose="020B0604020202020204" pitchFamily="34" charset="0"/>
                        </a:rPr>
                        <a:t>Central: </a:t>
                      </a:r>
                      <a:r>
                        <a:rPr lang="en-US" sz="1100" dirty="0">
                          <a:effectLst/>
                          <a:latin typeface="Arial" panose="020B0604020202020204" pitchFamily="34" charset="0"/>
                          <a:ea typeface="Times New Roman" charset="0"/>
                          <a:cs typeface="Arial" panose="020B0604020202020204" pitchFamily="34" charset="0"/>
                        </a:rPr>
                        <a:t>Gardner-Fitchburg, Worcester</a:t>
                      </a:r>
                      <a:endParaRPr lang="en-US" sz="1100" dirty="0">
                        <a:effectLst/>
                        <a:latin typeface="Arial" panose="020B0604020202020204" pitchFamily="34" charset="0"/>
                        <a:ea typeface="Calibri"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60353">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Community Care Partners, LLC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Vinfen</a:t>
                      </a:r>
                      <a:r>
                        <a:rPr lang="en-US" sz="1100" i="1" dirty="0">
                          <a:latin typeface="Arial" panose="020B0604020202020204" pitchFamily="34" charset="0"/>
                          <a:cs typeface="Arial" panose="020B0604020202020204" pitchFamily="34" charset="0"/>
                        </a:rPr>
                        <a:t> Corporation</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Bay Cove Human Services, Inc.</a:t>
                      </a:r>
                    </a:p>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Bridgewell</a:t>
                      </a:r>
                      <a:r>
                        <a:rPr lang="en-US" sz="1100" i="1" dirty="0">
                          <a:latin typeface="Arial" panose="020B0604020202020204" pitchFamily="34" charset="0"/>
                          <a:cs typeface="Arial" panose="020B0604020202020204" pitchFamily="34" charset="0"/>
                        </a:rPr>
                        <a:t>,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Boston Primary</a:t>
                      </a:r>
                      <a:r>
                        <a:rPr lang="en-US" sz="1100" kern="1200" dirty="0" smtClean="0">
                          <a:solidFill>
                            <a:schemeClr val="dk1"/>
                          </a:solidFill>
                          <a:effectLst/>
                          <a:latin typeface="Arial" panose="020B0604020202020204" pitchFamily="34" charset="0"/>
                          <a:ea typeface="+mn-ea"/>
                          <a:cs typeface="Arial" panose="020B0604020202020204" pitchFamily="34" charset="0"/>
                        </a:rPr>
                        <a:t>, Revere</a:t>
                      </a:r>
                      <a:r>
                        <a:rPr lang="en-US" sz="1100" kern="1200" dirty="0">
                          <a:solidFill>
                            <a:schemeClr val="dk1"/>
                          </a:solidFill>
                          <a:effectLst/>
                          <a:latin typeface="Arial" panose="020B0604020202020204" pitchFamily="34" charset="0"/>
                          <a:ea typeface="+mn-ea"/>
                          <a:cs typeface="Arial" panose="020B0604020202020204" pitchFamily="34" charset="0"/>
                        </a:rPr>
                        <a:t>, Somerville,</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Quincy</a:t>
                      </a:r>
                      <a:r>
                        <a:rPr lang="en-US" sz="1100" dirty="0">
                          <a:effectLst/>
                          <a:latin typeface="Arial" panose="020B0604020202020204" pitchFamily="34" charset="0"/>
                          <a:cs typeface="Arial" panose="020B0604020202020204" pitchFamily="34" charset="0"/>
                        </a:rPr>
                        <a:t> </a:t>
                      </a:r>
                    </a:p>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Haverhill, Lawrence, Lowell, Lynn, Malden, Salem</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a:t>
                      </a:r>
                      <a:r>
                        <a:rPr lang="en-US" sz="1100" kern="1200" dirty="0" smtClean="0">
                          <a:solidFill>
                            <a:schemeClr val="dk1"/>
                          </a:solidFill>
                          <a:effectLst/>
                          <a:latin typeface="Arial" panose="020B0604020202020204" pitchFamily="34" charset="0"/>
                          <a:ea typeface="+mn-ea"/>
                          <a:cs typeface="Arial" panose="020B0604020202020204" pitchFamily="34" charset="0"/>
                        </a:rPr>
                        <a:t>, Brockton</a:t>
                      </a:r>
                      <a:r>
                        <a:rPr lang="en-US" sz="1100" kern="1200" dirty="0">
                          <a:solidFill>
                            <a:schemeClr val="dk1"/>
                          </a:solidFill>
                          <a:effectLst/>
                          <a:latin typeface="Arial" panose="020B0604020202020204" pitchFamily="34" charset="0"/>
                          <a:ea typeface="+mn-ea"/>
                          <a:cs typeface="Arial" panose="020B0604020202020204" pitchFamily="34" charset="0"/>
                        </a:rPr>
                        <a:t>, Fall River,</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Falmouth, </a:t>
                      </a:r>
                      <a:r>
                        <a:rPr lang="en-US" sz="1100" kern="1200" dirty="0" smtClean="0">
                          <a:solidFill>
                            <a:schemeClr val="dk1"/>
                          </a:solidFill>
                          <a:effectLst/>
                          <a:latin typeface="Arial" panose="020B0604020202020204" pitchFamily="34" charset="0"/>
                          <a:ea typeface="+mn-ea"/>
                          <a:cs typeface="Arial" panose="020B0604020202020204" pitchFamily="34" charset="0"/>
                        </a:rPr>
                        <a:t>New </a:t>
                      </a:r>
                      <a:r>
                        <a:rPr lang="en-US" sz="1100" kern="1200" dirty="0">
                          <a:solidFill>
                            <a:schemeClr val="dk1"/>
                          </a:solidFill>
                          <a:effectLst/>
                          <a:latin typeface="Arial" panose="020B0604020202020204" pitchFamily="34" charset="0"/>
                          <a:ea typeface="+mn-ea"/>
                          <a:cs typeface="Arial" panose="020B0604020202020204" pitchFamily="34" charset="0"/>
                        </a:rPr>
                        <a:t>Bedford, </a:t>
                      </a:r>
                      <a:r>
                        <a:rPr lang="en-US" sz="1100" kern="1200" dirty="0" smtClean="0">
                          <a:solidFill>
                            <a:schemeClr val="dk1"/>
                          </a:solidFill>
                          <a:effectLst/>
                          <a:latin typeface="Arial" panose="020B0604020202020204" pitchFamily="34" charset="0"/>
                          <a:ea typeface="+mn-ea"/>
                          <a:cs typeface="Arial" panose="020B0604020202020204" pitchFamily="34" charset="0"/>
                        </a:rPr>
                        <a:t>Orleans</a:t>
                      </a:r>
                      <a:r>
                        <a:rPr lang="en-US" sz="1100" kern="1200" dirty="0">
                          <a:solidFill>
                            <a:schemeClr val="dk1"/>
                          </a:solidFill>
                          <a:effectLst/>
                          <a:latin typeface="Arial" panose="020B0604020202020204" pitchFamily="34" charset="0"/>
                          <a:ea typeface="+mn-ea"/>
                          <a:cs typeface="Arial" panose="020B0604020202020204" pitchFamily="34" charset="0"/>
                        </a:rPr>
                        <a:t>, Plymouth, Taunton, Wareham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53004">
                <a:tc>
                  <a:txBody>
                    <a:bodyPr/>
                    <a:lstStyle/>
                    <a:p>
                      <a:pPr marL="173038" indent="-173038"/>
                      <a:r>
                        <a:rPr lang="en-US" sz="1100" b="1" dirty="0">
                          <a:solidFill>
                            <a:schemeClr val="tx1"/>
                          </a:solidFill>
                          <a:latin typeface="Arial" panose="020B0604020202020204" pitchFamily="34" charset="0"/>
                          <a:cs typeface="Arial" panose="020B0604020202020204" pitchFamily="34" charset="0"/>
                        </a:rPr>
                        <a:t>Eliot</a:t>
                      </a:r>
                      <a:r>
                        <a:rPr lang="en-US" sz="1100" b="1" baseline="0" dirty="0">
                          <a:solidFill>
                            <a:schemeClr val="tx1"/>
                          </a:solidFill>
                          <a:latin typeface="Arial" panose="020B0604020202020204" pitchFamily="34" charset="0"/>
                          <a:cs typeface="Arial" panose="020B0604020202020204" pitchFamily="34" charset="0"/>
                        </a:rPr>
                        <a:t> Community Human </a:t>
                      </a:r>
                      <a:endParaRPr lang="en-US" sz="1100" b="1" baseline="0" dirty="0" smtClean="0">
                        <a:solidFill>
                          <a:schemeClr val="tx1"/>
                        </a:solidFill>
                        <a:latin typeface="Arial" panose="020B0604020202020204" pitchFamily="34" charset="0"/>
                        <a:cs typeface="Arial" panose="020B0604020202020204" pitchFamily="34" charset="0"/>
                      </a:endParaRPr>
                    </a:p>
                    <a:p>
                      <a:pPr marL="173038" indent="-173038"/>
                      <a:r>
                        <a:rPr lang="en-US" sz="1100" b="1" baseline="0" dirty="0" smtClean="0">
                          <a:solidFill>
                            <a:schemeClr val="tx1"/>
                          </a:solidFill>
                          <a:latin typeface="Arial" panose="020B0604020202020204" pitchFamily="34" charset="0"/>
                          <a:cs typeface="Arial" panose="020B0604020202020204" pitchFamily="34" charset="0"/>
                        </a:rPr>
                        <a:t>Services</a:t>
                      </a:r>
                      <a:r>
                        <a:rPr lang="en-US" sz="1100" b="1" baseline="0" dirty="0">
                          <a:solidFill>
                            <a:schemeClr val="tx1"/>
                          </a:solidFill>
                          <a:latin typeface="Arial" panose="020B0604020202020204" pitchFamily="34" charset="0"/>
                          <a:cs typeface="Arial" panose="020B0604020202020204" pitchFamily="34" charset="0"/>
                        </a:rPr>
                        <a:t>, Inc. </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Revere, Somerville</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Beverly, Gloucester, Lowell, Lynn, Malden, Salem,</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Woburn</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Framingham, Waltham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989379">
                <a:tc>
                  <a:txBody>
                    <a:bodyPr/>
                    <a:lstStyle/>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High Point Treatment</a:t>
                      </a:r>
                      <a:r>
                        <a:rPr lang="en-US" sz="1100" b="1" baseline="0" dirty="0">
                          <a:solidFill>
                            <a:schemeClr val="tx1"/>
                          </a:solidFill>
                          <a:latin typeface="Arial" panose="020B0604020202020204" pitchFamily="34" charset="0"/>
                          <a:cs typeface="Arial" panose="020B0604020202020204" pitchFamily="34" charset="0"/>
                        </a:rPr>
                        <a:t> Center, </a:t>
                      </a:r>
                      <a:endParaRPr lang="en-US" sz="1100" b="1" baseline="0" dirty="0" smtClean="0">
                        <a:solidFill>
                          <a:schemeClr val="tx1"/>
                        </a:solidFill>
                        <a:latin typeface="Arial" panose="020B0604020202020204" pitchFamily="34" charset="0"/>
                        <a:cs typeface="Arial" panose="020B0604020202020204" pitchFamily="34" charset="0"/>
                      </a:endParaRPr>
                    </a:p>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1" baseline="0" dirty="0" smtClean="0">
                          <a:solidFill>
                            <a:schemeClr val="tx1"/>
                          </a:solidFill>
                          <a:latin typeface="Arial" panose="020B0604020202020204" pitchFamily="34" charset="0"/>
                          <a:cs typeface="Arial" panose="020B0604020202020204" pitchFamily="34" charset="0"/>
                        </a:rPr>
                        <a:t>Inc</a:t>
                      </a:r>
                      <a:r>
                        <a:rPr lang="en-US" sz="1100" b="1" baseline="0" dirty="0">
                          <a:solidFill>
                            <a:schemeClr val="tx1"/>
                          </a:solidFill>
                          <a:latin typeface="Arial" panose="020B0604020202020204" pitchFamily="34" charset="0"/>
                          <a:cs typeface="Arial" panose="020B0604020202020204" pitchFamily="34" charset="0"/>
                        </a:rPr>
                        <a:t>. </a:t>
                      </a:r>
                      <a:r>
                        <a:rPr lang="en-US" sz="1100" baseline="0" dirty="0" err="1">
                          <a:solidFill>
                            <a:schemeClr val="tx1"/>
                          </a:solidFill>
                          <a:latin typeface="Arial" panose="020B0604020202020204" pitchFamily="34" charset="0"/>
                          <a:cs typeface="Arial" panose="020B0604020202020204" pitchFamily="34" charset="0"/>
                        </a:rPr>
                        <a:t>d.b.a</a:t>
                      </a:r>
                      <a:r>
                        <a:rPr lang="en-US" sz="1100" baseline="0" dirty="0">
                          <a:solidFill>
                            <a:schemeClr val="tx1"/>
                          </a:solidFill>
                          <a:latin typeface="Arial" panose="020B0604020202020204" pitchFamily="34" charset="0"/>
                          <a:cs typeface="Arial" panose="020B0604020202020204" pitchFamily="34" charset="0"/>
                        </a:rPr>
                        <a:t> Community </a:t>
                      </a:r>
                      <a:r>
                        <a:rPr lang="en-US" sz="1100" baseline="0" dirty="0" smtClean="0">
                          <a:solidFill>
                            <a:schemeClr val="tx1"/>
                          </a:solidFill>
                          <a:latin typeface="Arial" panose="020B0604020202020204" pitchFamily="34" charset="0"/>
                          <a:cs typeface="Arial" panose="020B0604020202020204" pitchFamily="34" charset="0"/>
                        </a:rPr>
                        <a:t>Care </a:t>
                      </a:r>
                    </a:p>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rial" panose="020B0604020202020204" pitchFamily="34" charset="0"/>
                          <a:cs typeface="Arial" panose="020B0604020202020204" pitchFamily="34" charset="0"/>
                        </a:rPr>
                        <a:t>Network</a:t>
                      </a:r>
                      <a:endParaRPr lang="en-US" sz="1100"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Brockton Area Multi Services, Inc. (BAMSI)</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Bay State Community Services,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Child &amp; Family Services,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Duffy Health Center</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Steppingstone,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Quincy</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 Brockton, Fall River, Falmouth, New Bedford, Orleans, Plymouth, Taunton, Wareham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6" name="Title 1"/>
          <p:cNvSpPr>
            <a:spLocks noGrp="1"/>
          </p:cNvSpPr>
          <p:nvPr>
            <p:ph type="title"/>
          </p:nvPr>
        </p:nvSpPr>
        <p:spPr>
          <a:xfrm>
            <a:off x="228600" y="228600"/>
            <a:ext cx="8053676" cy="369332"/>
          </a:xfrm>
        </p:spPr>
        <p:txBody>
          <a:bodyPr/>
          <a:lstStyle/>
          <a:p>
            <a:r>
              <a:rPr lang="en-US" dirty="0" smtClean="0">
                <a:solidFill>
                  <a:srgbClr val="004080"/>
                </a:solidFill>
              </a:rPr>
              <a:t>BH CPs (cont.)</a:t>
            </a:r>
            <a:endParaRPr lang="en-US" sz="1857" dirty="0">
              <a:solidFill>
                <a:srgbClr val="004080"/>
              </a:solidFill>
            </a:endParaRPr>
          </a:p>
        </p:txBody>
      </p:sp>
    </p:spTree>
    <p:extLst>
      <p:ext uri="{BB962C8B-B14F-4D97-AF65-F5344CB8AC3E}">
        <p14:creationId xmlns:p14="http://schemas.microsoft.com/office/powerpoint/2010/main" val="2638967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97755128"/>
              </p:ext>
            </p:extLst>
          </p:nvPr>
        </p:nvGraphicFramePr>
        <p:xfrm>
          <a:off x="174949" y="1088572"/>
          <a:ext cx="8740454" cy="5004077"/>
        </p:xfrm>
        <a:graphic>
          <a:graphicData uri="http://schemas.openxmlformats.org/drawingml/2006/table">
            <a:tbl>
              <a:tblPr firstRow="1" bandRow="1">
                <a:tableStyleId>{6E25E649-3F16-4E02-A733-19D2CDBF48F0}</a:tableStyleId>
              </a:tblPr>
              <a:tblGrid>
                <a:gridCol w="2383194">
                  <a:extLst>
                    <a:ext uri="{9D8B030D-6E8A-4147-A177-3AD203B41FA5}">
                      <a16:colId xmlns:a16="http://schemas.microsoft.com/office/drawing/2014/main" xmlns="" val="20000"/>
                    </a:ext>
                  </a:extLst>
                </a:gridCol>
                <a:gridCol w="3592286">
                  <a:extLst>
                    <a:ext uri="{9D8B030D-6E8A-4147-A177-3AD203B41FA5}">
                      <a16:colId xmlns:a16="http://schemas.microsoft.com/office/drawing/2014/main" xmlns="" val="20001"/>
                    </a:ext>
                  </a:extLst>
                </a:gridCol>
                <a:gridCol w="2764974">
                  <a:extLst>
                    <a:ext uri="{9D8B030D-6E8A-4147-A177-3AD203B41FA5}">
                      <a16:colId xmlns:a16="http://schemas.microsoft.com/office/drawing/2014/main" xmlns="" val="20002"/>
                    </a:ext>
                  </a:extLst>
                </a:gridCol>
              </a:tblGrid>
              <a:tr h="406541">
                <a:tc>
                  <a:txBody>
                    <a:bodyPr/>
                    <a:lstStyle/>
                    <a:p>
                      <a:pPr algn="ctr"/>
                      <a:r>
                        <a:rPr lang="en-US" sz="1100" baseline="0" dirty="0">
                          <a:latin typeface="Arial" panose="020B0604020202020204" pitchFamily="34" charset="0"/>
                          <a:cs typeface="Arial" panose="020B0604020202020204" pitchFamily="34" charset="0"/>
                        </a:rPr>
                        <a:t> BH </a:t>
                      </a:r>
                      <a:r>
                        <a:rPr lang="en-US" sz="1100" baseline="0" dirty="0" smtClean="0">
                          <a:solidFill>
                            <a:schemeClr val="bg1"/>
                          </a:solidFill>
                          <a:latin typeface="Arial" panose="020B0604020202020204" pitchFamily="34" charset="0"/>
                          <a:cs typeface="Arial" panose="020B0604020202020204" pitchFamily="34" charset="0"/>
                        </a:rPr>
                        <a:t>CPs</a:t>
                      </a:r>
                      <a:endParaRPr lang="en-US" sz="1100" dirty="0">
                        <a:solidFill>
                          <a:schemeClr val="bg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a:r>
                        <a:rPr lang="en-US" sz="1100" dirty="0">
                          <a:latin typeface="Arial" panose="020B0604020202020204" pitchFamily="34" charset="0"/>
                          <a:cs typeface="Arial" panose="020B0604020202020204" pitchFamily="34" charset="0"/>
                        </a:rPr>
                        <a:t>Consortium Entities and </a:t>
                      </a:r>
                    </a:p>
                    <a:p>
                      <a:pPr algn="ctr"/>
                      <a:r>
                        <a:rPr lang="en-US" sz="1100" dirty="0">
                          <a:latin typeface="Arial" panose="020B0604020202020204" pitchFamily="34" charset="0"/>
                          <a:cs typeface="Arial" panose="020B0604020202020204" pitchFamily="34" charset="0"/>
                        </a:rPr>
                        <a:t>Affiliated Partners </a:t>
                      </a: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2316"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Service Area</a:t>
                      </a:r>
                      <a:r>
                        <a:rPr lang="en-US" sz="1100" baseline="0" dirty="0">
                          <a:latin typeface="Arial" panose="020B0604020202020204" pitchFamily="34" charset="0"/>
                          <a:cs typeface="Arial" panose="020B0604020202020204" pitchFamily="34" charset="0"/>
                        </a:rPr>
                        <a:t>s Covered by Region</a:t>
                      </a:r>
                      <a:endParaRPr lang="en-US" sz="11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69827">
                <a:tc>
                  <a:txBody>
                    <a:bodyPr/>
                    <a:lstStyle/>
                    <a:p>
                      <a:r>
                        <a:rPr lang="en-US" sz="1100" b="1" dirty="0">
                          <a:solidFill>
                            <a:schemeClr val="tx1"/>
                          </a:solidFill>
                          <a:latin typeface="Arial" panose="020B0604020202020204" pitchFamily="34" charset="0"/>
                          <a:cs typeface="Arial" panose="020B0604020202020204" pitchFamily="34" charset="0"/>
                        </a:rPr>
                        <a:t>Innovative</a:t>
                      </a:r>
                      <a:r>
                        <a:rPr lang="en-US" sz="1100" b="1" baseline="0" dirty="0">
                          <a:solidFill>
                            <a:schemeClr val="tx1"/>
                          </a:solidFill>
                          <a:latin typeface="Arial" panose="020B0604020202020204" pitchFamily="34" charset="0"/>
                          <a:cs typeface="Arial" panose="020B0604020202020204" pitchFamily="34" charset="0"/>
                        </a:rPr>
                        <a:t> Care Partners, LLC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Center for Human Development</a:t>
                      </a:r>
                    </a:p>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Gandara</a:t>
                      </a:r>
                      <a:r>
                        <a:rPr lang="en-US" sz="1100" i="1" dirty="0">
                          <a:latin typeface="Arial" panose="020B0604020202020204" pitchFamily="34" charset="0"/>
                          <a:cs typeface="Arial" panose="020B0604020202020204" pitchFamily="34" charset="0"/>
                        </a:rPr>
                        <a:t> Mental Health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Service Net,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Adams, Greenfield, Holyoke, Northampton, Pittsfield, Springfield, Westfield</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9075">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Lowell Community Health</a:t>
                      </a:r>
                      <a:r>
                        <a:rPr lang="en-US" sz="1100" b="1" baseline="0" dirty="0">
                          <a:solidFill>
                            <a:schemeClr val="tx1"/>
                          </a:solidFill>
                          <a:latin typeface="Arial" panose="020B0604020202020204" pitchFamily="34" charset="0"/>
                          <a:cs typeface="Arial" panose="020B0604020202020204" pitchFamily="34" charset="0"/>
                        </a:rPr>
                        <a:t> Center, Inc.</a:t>
                      </a:r>
                      <a:endParaRPr lang="en-US" sz="1100" b="1"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Lowell House,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Lowell</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69827">
                <a:tc>
                  <a:txBody>
                    <a:bodyPr/>
                    <a:lstStyle/>
                    <a:p>
                      <a:pPr marL="173038" indent="-173038"/>
                      <a:r>
                        <a:rPr lang="en-US" sz="1100" b="1" dirty="0">
                          <a:solidFill>
                            <a:schemeClr val="tx1"/>
                          </a:solidFill>
                          <a:latin typeface="Arial" panose="020B0604020202020204" pitchFamily="34" charset="0"/>
                          <a:cs typeface="Arial" panose="020B0604020202020204" pitchFamily="34" charset="0"/>
                        </a:rPr>
                        <a:t>Northeast</a:t>
                      </a:r>
                      <a:r>
                        <a:rPr lang="en-US" sz="1100" b="1" baseline="0" dirty="0">
                          <a:solidFill>
                            <a:schemeClr val="tx1"/>
                          </a:solidFill>
                          <a:latin typeface="Arial" panose="020B0604020202020204" pitchFamily="34" charset="0"/>
                          <a:cs typeface="Arial" panose="020B0604020202020204" pitchFamily="34" charset="0"/>
                        </a:rPr>
                        <a:t> Behavioral Health Corp. </a:t>
                      </a:r>
                      <a:r>
                        <a:rPr lang="en-US" sz="1100" baseline="0" dirty="0" err="1" smtClean="0">
                          <a:solidFill>
                            <a:schemeClr val="tx1"/>
                          </a:solidFill>
                          <a:latin typeface="Arial" panose="020B0604020202020204" pitchFamily="34" charset="0"/>
                          <a:cs typeface="Arial" panose="020B0604020202020204" pitchFamily="34" charset="0"/>
                        </a:rPr>
                        <a:t>d.b.a</a:t>
                      </a:r>
                      <a:r>
                        <a:rPr lang="en-US" sz="1100" baseline="0" dirty="0" smtClean="0">
                          <a:solidFill>
                            <a:schemeClr val="tx1"/>
                          </a:solidFill>
                          <a:latin typeface="Arial" panose="020B0604020202020204" pitchFamily="34" charset="0"/>
                          <a:cs typeface="Arial" panose="020B0604020202020204" pitchFamily="34" charset="0"/>
                        </a:rPr>
                        <a:t> </a:t>
                      </a:r>
                      <a:r>
                        <a:rPr lang="en-US" sz="1100" baseline="0" dirty="0">
                          <a:solidFill>
                            <a:schemeClr val="tx1"/>
                          </a:solidFill>
                          <a:latin typeface="Arial" panose="020B0604020202020204" pitchFamily="34" charset="0"/>
                          <a:cs typeface="Arial" panose="020B0604020202020204" pitchFamily="34" charset="0"/>
                        </a:rPr>
                        <a:t>Lahey Behavioral Health Services</a:t>
                      </a:r>
                      <a:endParaRPr lang="en-US" sz="1100" dirty="0">
                        <a:solidFill>
                          <a:schemeClr val="tx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Beverly, Gloucester,</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Haverhill, Lawrence, Lowell, Lynn, Malden, Salem, Woburn</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091487">
                <a:tc>
                  <a:txBody>
                    <a:bodyPr/>
                    <a:lstStyle/>
                    <a:p>
                      <a:r>
                        <a:rPr lang="en-US" sz="1100" b="1" dirty="0">
                          <a:latin typeface="Arial" panose="020B0604020202020204" pitchFamily="34" charset="0"/>
                          <a:cs typeface="Arial" panose="020B0604020202020204" pitchFamily="34" charset="0"/>
                        </a:rPr>
                        <a:t>Riverside Community Care, Inc. </a:t>
                      </a:r>
                      <a:r>
                        <a:rPr lang="en-US" sz="1100" b="0" dirty="0" err="1">
                          <a:latin typeface="Arial" panose="020B0604020202020204" pitchFamily="34" charset="0"/>
                          <a:cs typeface="Arial" panose="020B0604020202020204" pitchFamily="34" charset="0"/>
                        </a:rPr>
                        <a:t>d.b.a</a:t>
                      </a:r>
                      <a:r>
                        <a:rPr lang="en-US" sz="1100" b="0" dirty="0">
                          <a:latin typeface="Arial" panose="020B0604020202020204" pitchFamily="34" charset="0"/>
                          <a:cs typeface="Arial" panose="020B0604020202020204" pitchFamily="34" charset="0"/>
                        </a:rPr>
                        <a:t> Riverside Community Partners</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Brookline Community Mental Health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The Dimock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The Edinburg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Lynn Community Health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North Suffolk Mental Health Association,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Upham’s Corner Health Center</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Boston Primary,</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Revere, Somerville, Quincy</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Lowell, Lynn, Malden, Woburn</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Framingham, Southbridge, Waltham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08269">
                <a:tc>
                  <a:txBody>
                    <a:bodyPr/>
                    <a:lstStyle/>
                    <a:p>
                      <a:pPr marL="173038" marR="0" indent="-173038" algn="l" defTabSz="912561"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Southeast</a:t>
                      </a:r>
                      <a:r>
                        <a:rPr lang="en-US" sz="1100" b="1" baseline="0" dirty="0">
                          <a:latin typeface="Arial" panose="020B0604020202020204" pitchFamily="34" charset="0"/>
                          <a:cs typeface="Arial" panose="020B0604020202020204" pitchFamily="34" charset="0"/>
                        </a:rPr>
                        <a:t> Community Partnership</a:t>
                      </a:r>
                      <a:endParaRPr lang="en-US" sz="1100" b="1"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South Shore Mental Health Center, Inc. </a:t>
                      </a:r>
                    </a:p>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Gosnold</a:t>
                      </a:r>
                      <a:r>
                        <a:rPr lang="en-US" sz="1100" i="1" dirty="0">
                          <a:latin typeface="Arial" panose="020B0604020202020204" pitchFamily="34" charset="0"/>
                          <a:cs typeface="Arial" panose="020B0604020202020204" pitchFamily="34" charset="0"/>
                        </a:rPr>
                        <a:t>,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FCP, Inc. dba Family Continuity</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 Brockton, Fall River,</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Falmouth, Nantucket, New Bedford, Oak Bluffs, Orleans,</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Plymouth, Taunton, Wareham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06541">
                <a:tc>
                  <a:txBody>
                    <a:bodyPr/>
                    <a:lstStyle/>
                    <a:p>
                      <a:pPr marL="0" marR="0" indent="0" algn="l" defTabSz="912561"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South Shore Mental Health Center,</a:t>
                      </a:r>
                      <a:r>
                        <a:rPr lang="en-US" sz="1100" b="1" baseline="0" dirty="0">
                          <a:latin typeface="Arial" panose="020B0604020202020204" pitchFamily="34" charset="0"/>
                          <a:cs typeface="Arial" panose="020B0604020202020204" pitchFamily="34" charset="0"/>
                        </a:rPr>
                        <a:t> Inc.</a:t>
                      </a:r>
                      <a:endParaRPr lang="en-US" sz="1100" b="1"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Spectrum Health Systems,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Quincy</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720889">
                <a:tc>
                  <a:txBody>
                    <a:bodyPr/>
                    <a:lstStyle/>
                    <a:p>
                      <a:pPr marL="292100" marR="0" indent="-292100" algn="l" defTabSz="912561"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Stanley Street Treatment and Resources (SSTAR), Inc. </a:t>
                      </a: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Greater New Bedford Community Health Center, Inc.</a:t>
                      </a:r>
                    </a:p>
                    <a:p>
                      <a:pPr marL="171450" indent="-171450">
                        <a:buFont typeface="Arial" panose="020B0604020202020204" pitchFamily="34" charset="0"/>
                        <a:buChar char="•"/>
                      </a:pPr>
                      <a:r>
                        <a:rPr lang="en-US" sz="1100" i="1" dirty="0" err="1">
                          <a:latin typeface="Arial" panose="020B0604020202020204" pitchFamily="34" charset="0"/>
                          <a:cs typeface="Arial" panose="020B0604020202020204" pitchFamily="34" charset="0"/>
                        </a:rPr>
                        <a:t>HealthFirst</a:t>
                      </a:r>
                      <a:r>
                        <a:rPr lang="en-US" sz="1100" i="1" dirty="0">
                          <a:latin typeface="Arial" panose="020B0604020202020204" pitchFamily="34" charset="0"/>
                          <a:cs typeface="Arial" panose="020B0604020202020204" pitchFamily="34" charset="0"/>
                        </a:rPr>
                        <a:t> Family Care Center, Inc.</a:t>
                      </a:r>
                    </a:p>
                    <a:p>
                      <a:pPr marL="171450" indent="-171450">
                        <a:buFont typeface="Arial" panose="020B0604020202020204" pitchFamily="34" charset="0"/>
                        <a:buChar char="•"/>
                      </a:pPr>
                      <a:r>
                        <a:rPr lang="en-US" sz="1100" i="1" dirty="0">
                          <a:latin typeface="Arial" panose="020B0604020202020204" pitchFamily="34" charset="0"/>
                          <a:cs typeface="Arial" panose="020B0604020202020204" pitchFamily="34" charset="0"/>
                        </a:rPr>
                        <a:t>Fellowship Health Resources, Inc.</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Fall River, Falmouth, New</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Bedford, Oak Bluffs, Orleans, Taunton, Wareham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7" name="Title 1"/>
          <p:cNvSpPr>
            <a:spLocks noGrp="1"/>
          </p:cNvSpPr>
          <p:nvPr>
            <p:ph type="title"/>
          </p:nvPr>
        </p:nvSpPr>
        <p:spPr>
          <a:xfrm>
            <a:off x="228600" y="228600"/>
            <a:ext cx="8053676" cy="369332"/>
          </a:xfrm>
        </p:spPr>
        <p:txBody>
          <a:bodyPr/>
          <a:lstStyle/>
          <a:p>
            <a:r>
              <a:rPr lang="en-US" dirty="0" smtClean="0">
                <a:solidFill>
                  <a:srgbClr val="004080"/>
                </a:solidFill>
              </a:rPr>
              <a:t>BH CPs</a:t>
            </a:r>
            <a:endParaRPr lang="en-US" sz="1857" dirty="0">
              <a:solidFill>
                <a:srgbClr val="004080"/>
              </a:solidFill>
            </a:endParaRPr>
          </a:p>
        </p:txBody>
      </p:sp>
    </p:spTree>
    <p:extLst>
      <p:ext uri="{BB962C8B-B14F-4D97-AF65-F5344CB8AC3E}">
        <p14:creationId xmlns:p14="http://schemas.microsoft.com/office/powerpoint/2010/main" val="1017028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7898" y="1388480"/>
            <a:ext cx="7858599" cy="276655"/>
          </a:xfrm>
          <a:prstGeom prst="rect">
            <a:avLst/>
          </a:prstGeom>
          <a:noFill/>
        </p:spPr>
        <p:txBody>
          <a:bodyPr wrap="square" lIns="78017" tIns="39009" rIns="78017" bIns="39009" rtlCol="0">
            <a:spAutoFit/>
          </a:bodyPr>
          <a:lstStyle/>
          <a:p>
            <a:pPr marL="292572" indent="-292572">
              <a:buFont typeface="+mj-lt"/>
              <a:buAutoNum type="arabicPeriod"/>
            </a:pPr>
            <a:endParaRPr lang="en-US" sz="1286" dirty="0"/>
          </a:p>
        </p:txBody>
      </p:sp>
      <p:graphicFrame>
        <p:nvGraphicFramePr>
          <p:cNvPr id="5" name="Table 4"/>
          <p:cNvGraphicFramePr>
            <a:graphicFrameLocks noGrp="1"/>
          </p:cNvGraphicFramePr>
          <p:nvPr>
            <p:extLst>
              <p:ext uri="{D42A27DB-BD31-4B8C-83A1-F6EECF244321}">
                <p14:modId xmlns:p14="http://schemas.microsoft.com/office/powerpoint/2010/main" val="2688995954"/>
              </p:ext>
            </p:extLst>
          </p:nvPr>
        </p:nvGraphicFramePr>
        <p:xfrm>
          <a:off x="238738" y="1711474"/>
          <a:ext cx="8686798" cy="4223921"/>
        </p:xfrm>
        <a:graphic>
          <a:graphicData uri="http://schemas.openxmlformats.org/drawingml/2006/table">
            <a:tbl>
              <a:tblPr firstRow="1" bandRow="1">
                <a:tableStyleId>{85BE263C-DBD7-4A20-BB59-AAB30ACAA65A}</a:tableStyleId>
              </a:tblPr>
              <a:tblGrid>
                <a:gridCol w="2537119">
                  <a:extLst>
                    <a:ext uri="{9D8B030D-6E8A-4147-A177-3AD203B41FA5}">
                      <a16:colId xmlns:a16="http://schemas.microsoft.com/office/drawing/2014/main" xmlns="" val="20000"/>
                    </a:ext>
                  </a:extLst>
                </a:gridCol>
                <a:gridCol w="3472548">
                  <a:extLst>
                    <a:ext uri="{9D8B030D-6E8A-4147-A177-3AD203B41FA5}">
                      <a16:colId xmlns:a16="http://schemas.microsoft.com/office/drawing/2014/main" xmlns="" val="20001"/>
                    </a:ext>
                  </a:extLst>
                </a:gridCol>
                <a:gridCol w="2677131">
                  <a:extLst>
                    <a:ext uri="{9D8B030D-6E8A-4147-A177-3AD203B41FA5}">
                      <a16:colId xmlns:a16="http://schemas.microsoft.com/office/drawing/2014/main" xmlns="" val="20002"/>
                    </a:ext>
                  </a:extLst>
                </a:gridCol>
              </a:tblGrid>
              <a:tr h="452261">
                <a:tc>
                  <a:txBody>
                    <a:bodyPr/>
                    <a:lstStyle/>
                    <a:p>
                      <a:pPr algn="ctr"/>
                      <a:r>
                        <a:rPr lang="en-US" sz="1200" baseline="0" dirty="0">
                          <a:solidFill>
                            <a:schemeClr val="bg1"/>
                          </a:solidFill>
                          <a:latin typeface="Arial" panose="020B0604020202020204" pitchFamily="34" charset="0"/>
                          <a:cs typeface="Arial" panose="020B0604020202020204" pitchFamily="34" charset="0"/>
                        </a:rPr>
                        <a:t>LTSS  </a:t>
                      </a:r>
                      <a:r>
                        <a:rPr lang="en-US" sz="1200" baseline="0" dirty="0" smtClean="0">
                          <a:solidFill>
                            <a:schemeClr val="bg1"/>
                          </a:solidFill>
                          <a:latin typeface="Arial" panose="020B0604020202020204" pitchFamily="34" charset="0"/>
                          <a:cs typeface="Arial" panose="020B0604020202020204" pitchFamily="34" charset="0"/>
                        </a:rPr>
                        <a:t>CPs</a:t>
                      </a:r>
                      <a:endParaRPr lang="en-US" sz="1200" dirty="0">
                        <a:solidFill>
                          <a:schemeClr val="bg1"/>
                        </a:solidFill>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504D"/>
                    </a:solidFill>
                  </a:tcPr>
                </a:tc>
                <a:tc>
                  <a:txBody>
                    <a:bodyPr/>
                    <a:lstStyle/>
                    <a:p>
                      <a:pPr algn="ctr"/>
                      <a:r>
                        <a:rPr lang="en-US" sz="1200" dirty="0">
                          <a:latin typeface="Arial" panose="020B0604020202020204" pitchFamily="34" charset="0"/>
                          <a:cs typeface="Arial" panose="020B0604020202020204" pitchFamily="34" charset="0"/>
                        </a:rPr>
                        <a:t>Consortium Entities and </a:t>
                      </a:r>
                    </a:p>
                    <a:p>
                      <a:pPr algn="ctr"/>
                      <a:r>
                        <a:rPr lang="en-US" sz="1200" dirty="0">
                          <a:latin typeface="Arial" panose="020B0604020202020204" pitchFamily="34" charset="0"/>
                          <a:cs typeface="Arial" panose="020B0604020202020204" pitchFamily="34" charset="0"/>
                        </a:rPr>
                        <a:t>Affiliated Partners </a:t>
                      </a: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Arial" panose="020B0604020202020204" pitchFamily="34" charset="0"/>
                          <a:cs typeface="Arial" panose="020B0604020202020204" pitchFamily="34" charset="0"/>
                        </a:rPr>
                        <a:t>Service Area</a:t>
                      </a:r>
                      <a:r>
                        <a:rPr lang="en-US" sz="1200" baseline="0" dirty="0">
                          <a:latin typeface="Arial" panose="020B0604020202020204" pitchFamily="34" charset="0"/>
                          <a:cs typeface="Arial" panose="020B0604020202020204" pitchFamily="34" charset="0"/>
                        </a:rPr>
                        <a:t>s Covered by Region</a:t>
                      </a:r>
                      <a:endParaRPr lang="en-US" sz="12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79624">
                <a:tc>
                  <a:txBody>
                    <a:bodyPr/>
                    <a:lstStyle/>
                    <a:p>
                      <a:pPr marL="168275" indent="-168275"/>
                      <a:r>
                        <a:rPr lang="en-US" sz="1100" b="1" dirty="0">
                          <a:latin typeface="Arial" panose="020B0604020202020204" pitchFamily="34" charset="0"/>
                          <a:cs typeface="Arial" panose="020B0604020202020204" pitchFamily="34" charset="0"/>
                        </a:rPr>
                        <a:t>Alternatives Unlimited</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Central Community Health Partnership</a:t>
                      </a:r>
                      <a:endParaRPr lang="en-US" sz="11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8275" indent="-168275"/>
                      <a:r>
                        <a:rPr lang="en-US" sz="1100" i="1" dirty="0">
                          <a:latin typeface="Arial" panose="020B0604020202020204" pitchFamily="34" charset="0"/>
                          <a:cs typeface="Arial" panose="020B0604020202020204" pitchFamily="34" charset="0"/>
                        </a:rPr>
                        <a:t>•	The Bridge of Central Massachusetts, Inc.</a:t>
                      </a:r>
                    </a:p>
                    <a:p>
                      <a:pPr marL="168275" indent="-168275"/>
                      <a:r>
                        <a:rPr lang="en-US" sz="1100" i="1" dirty="0">
                          <a:latin typeface="Arial" panose="020B0604020202020204" pitchFamily="34" charset="0"/>
                          <a:cs typeface="Arial" panose="020B0604020202020204" pitchFamily="34" charset="0"/>
                        </a:rPr>
                        <a:t>•	LUK, Inc.</a:t>
                      </a:r>
                    </a:p>
                    <a:p>
                      <a:pPr marL="168275" indent="-168275"/>
                      <a:r>
                        <a:rPr lang="en-US" sz="1100" i="1" dirty="0">
                          <a:latin typeface="Arial" panose="020B0604020202020204" pitchFamily="34" charset="0"/>
                          <a:cs typeface="Arial" panose="020B0604020202020204" pitchFamily="34" charset="0"/>
                        </a:rPr>
                        <a:t>•	Venture Community Services, Inc. </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 indent="-12700">
                        <a:tabLst/>
                      </a:pPr>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 Framingham, Gardner-Fitchburg, Southbridge, Worcester</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79624">
                <a:tc>
                  <a:txBody>
                    <a:bodyPr/>
                    <a:lstStyle/>
                    <a:p>
                      <a:pPr marL="173038" marR="0" indent="-173038" algn="l" defTabSz="912561" rtl="0" eaLnBrk="1" fontAlgn="auto" latinLnBrk="0" hangingPunct="1">
                        <a:lnSpc>
                          <a:spcPct val="100000"/>
                        </a:lnSpc>
                        <a:spcBef>
                          <a:spcPts val="0"/>
                        </a:spcBef>
                        <a:spcAft>
                          <a:spcPts val="0"/>
                        </a:spcAft>
                        <a:buClrTx/>
                        <a:buSzTx/>
                        <a:buFontTx/>
                        <a:buNone/>
                        <a:tabLst>
                          <a:tab pos="173038" algn="l"/>
                        </a:tabLst>
                        <a:defRPr/>
                      </a:pPr>
                      <a:r>
                        <a:rPr lang="en-US" sz="1100" b="1" dirty="0">
                          <a:latin typeface="Arial" panose="020B0604020202020204" pitchFamily="34" charset="0"/>
                          <a:cs typeface="Arial" panose="020B0604020202020204" pitchFamily="34" charset="0"/>
                        </a:rPr>
                        <a:t>Boston</a:t>
                      </a:r>
                      <a:r>
                        <a:rPr lang="en-US" sz="1100" b="1" baseline="0" dirty="0">
                          <a:latin typeface="Arial" panose="020B0604020202020204" pitchFamily="34" charset="0"/>
                          <a:cs typeface="Arial" panose="020B0604020202020204" pitchFamily="34" charset="0"/>
                        </a:rPr>
                        <a:t> Medical Center </a:t>
                      </a:r>
                      <a:r>
                        <a:rPr lang="en-US" sz="1100" baseline="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Boston Allied Partners</a:t>
                      </a:r>
                      <a:endParaRPr lang="en-US" sz="11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3038" marR="0" indent="-173038" algn="l" defTabSz="912561" rtl="0" eaLnBrk="1" fontAlgn="auto" latinLnBrk="0" hangingPunct="1">
                        <a:lnSpc>
                          <a:spcPct val="100000"/>
                        </a:lnSpc>
                        <a:spcBef>
                          <a:spcPts val="0"/>
                        </a:spcBef>
                        <a:spcAft>
                          <a:spcPts val="0"/>
                        </a:spcAft>
                        <a:buClrTx/>
                        <a:buSzTx/>
                        <a:buFontTx/>
                        <a:buNone/>
                        <a:tabLst>
                          <a:tab pos="173038" algn="l"/>
                        </a:tabLst>
                        <a:defRPr/>
                      </a:pPr>
                      <a:r>
                        <a:rPr lang="en-US" sz="1100" i="1" dirty="0">
                          <a:latin typeface="Arial" panose="020B0604020202020204" pitchFamily="34" charset="0"/>
                          <a:cs typeface="Arial" panose="020B0604020202020204" pitchFamily="34" charset="0"/>
                        </a:rPr>
                        <a:t>•	Boston Senior Home Care, Inc. </a:t>
                      </a:r>
                    </a:p>
                    <a:p>
                      <a:pPr marL="173038" marR="0" indent="-173038" algn="l" defTabSz="912561" rtl="0" eaLnBrk="1" fontAlgn="auto" latinLnBrk="0" hangingPunct="1">
                        <a:lnSpc>
                          <a:spcPct val="100000"/>
                        </a:lnSpc>
                        <a:spcBef>
                          <a:spcPts val="0"/>
                        </a:spcBef>
                        <a:spcAft>
                          <a:spcPts val="0"/>
                        </a:spcAft>
                        <a:buClrTx/>
                        <a:buSzTx/>
                        <a:buFontTx/>
                        <a:buNone/>
                        <a:tabLst>
                          <a:tab pos="173038" algn="l"/>
                        </a:tabLst>
                        <a:defRPr/>
                      </a:pPr>
                      <a:r>
                        <a:rPr lang="en-US" sz="1100" i="1" dirty="0">
                          <a:latin typeface="Arial" panose="020B0604020202020204" pitchFamily="34" charset="0"/>
                          <a:cs typeface="Arial" panose="020B0604020202020204" pitchFamily="34" charset="0"/>
                        </a:rPr>
                        <a:t>•	Central Boston Elder Services</a:t>
                      </a:r>
                    </a:p>
                    <a:p>
                      <a:pPr marL="173038" marR="0" indent="-173038" algn="l" defTabSz="912561" rtl="0" eaLnBrk="1" fontAlgn="auto" latinLnBrk="0" hangingPunct="1">
                        <a:lnSpc>
                          <a:spcPct val="100000"/>
                        </a:lnSpc>
                        <a:spcBef>
                          <a:spcPts val="0"/>
                        </a:spcBef>
                        <a:spcAft>
                          <a:spcPts val="0"/>
                        </a:spcAft>
                        <a:buClrTx/>
                        <a:buSzTx/>
                        <a:buFontTx/>
                        <a:buNone/>
                        <a:tabLst>
                          <a:tab pos="173038" algn="l"/>
                        </a:tabLst>
                        <a:defRPr/>
                      </a:pPr>
                      <a:r>
                        <a:rPr lang="en-US" sz="1100" i="1" dirty="0">
                          <a:latin typeface="Arial" panose="020B0604020202020204" pitchFamily="34" charset="0"/>
                          <a:cs typeface="Arial" panose="020B0604020202020204" pitchFamily="34" charset="0"/>
                        </a:rPr>
                        <a:t>•	Southwest Boston Senior Services </a:t>
                      </a:r>
                      <a:r>
                        <a:rPr lang="en-US" sz="1100" i="1" dirty="0" err="1">
                          <a:latin typeface="Arial" panose="020B0604020202020204" pitchFamily="34" charset="0"/>
                          <a:cs typeface="Arial" panose="020B0604020202020204" pitchFamily="34" charset="0"/>
                        </a:rPr>
                        <a:t>d.b.a</a:t>
                      </a:r>
                      <a:r>
                        <a:rPr lang="en-US" sz="1100" i="1" dirty="0">
                          <a:latin typeface="Arial" panose="020B0604020202020204" pitchFamily="34" charset="0"/>
                          <a:cs typeface="Arial" panose="020B0604020202020204" pitchFamily="34" charset="0"/>
                        </a:rPr>
                        <a:t> Ethos</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3038" marR="0" indent="-173038" algn="l" defTabSz="912561" rtl="0" eaLnBrk="1" fontAlgn="auto" latinLnBrk="0" hangingPunct="1">
                        <a:lnSpc>
                          <a:spcPct val="100000"/>
                        </a:lnSpc>
                        <a:spcBef>
                          <a:spcPts val="0"/>
                        </a:spcBef>
                        <a:spcAft>
                          <a:spcPts val="0"/>
                        </a:spcAft>
                        <a:buClrTx/>
                        <a:buSzTx/>
                        <a:buFontTx/>
                        <a:buNone/>
                        <a:tabLst>
                          <a:tab pos="173038" algn="l"/>
                        </a:tabLst>
                        <a:defRPr/>
                      </a:pPr>
                      <a:r>
                        <a:rPr lang="en-US" sz="1100" b="1" kern="1200" dirty="0">
                          <a:solidFill>
                            <a:schemeClr val="dk1"/>
                          </a:solidFill>
                          <a:effectLst/>
                          <a:latin typeface="Arial" panose="020B0604020202020204" pitchFamily="34" charset="0"/>
                          <a:ea typeface="+mn-ea"/>
                          <a:cs typeface="Arial" panose="020B0604020202020204" pitchFamily="34" charset="0"/>
                        </a:rPr>
                        <a:t>Greater Boston: </a:t>
                      </a:r>
                      <a:r>
                        <a:rPr lang="en-US" sz="1100" kern="1200" dirty="0">
                          <a:solidFill>
                            <a:schemeClr val="dk1"/>
                          </a:solidFill>
                          <a:effectLst/>
                          <a:latin typeface="Arial" panose="020B0604020202020204" pitchFamily="34" charset="0"/>
                          <a:ea typeface="+mn-ea"/>
                          <a:cs typeface="Arial" panose="020B0604020202020204" pitchFamily="34" charset="0"/>
                        </a:rPr>
                        <a:t>Boston-Primary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245830">
                <a:tc>
                  <a:txBody>
                    <a:bodyPr/>
                    <a:lstStyle/>
                    <a:p>
                      <a:r>
                        <a:rPr lang="en-US" sz="1100" b="1" baseline="0" dirty="0">
                          <a:latin typeface="Arial" panose="020B0604020202020204" pitchFamily="34" charset="0"/>
                          <a:cs typeface="Arial" panose="020B0604020202020204" pitchFamily="34" charset="0"/>
                        </a:rPr>
                        <a:t>LTSS </a:t>
                      </a:r>
                      <a:r>
                        <a:rPr lang="en-US" sz="1100" b="1" baseline="0" dirty="0" smtClean="0">
                          <a:latin typeface="Arial" panose="020B0604020202020204" pitchFamily="34" charset="0"/>
                          <a:cs typeface="Arial" panose="020B0604020202020204" pitchFamily="34" charset="0"/>
                        </a:rPr>
                        <a:t>Care </a:t>
                      </a:r>
                      <a:r>
                        <a:rPr lang="en-US" sz="1100" b="1" baseline="0" dirty="0">
                          <a:latin typeface="Arial" panose="020B0604020202020204" pitchFamily="34" charset="0"/>
                          <a:cs typeface="Arial" panose="020B0604020202020204" pitchFamily="34" charset="0"/>
                        </a:rPr>
                        <a:t>Partners, LLC</a:t>
                      </a:r>
                      <a:endParaRPr lang="en-US" sz="1100" b="1"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b="0" i="1" dirty="0" err="1">
                          <a:latin typeface="Arial" panose="020B0604020202020204" pitchFamily="34" charset="0"/>
                          <a:cs typeface="Arial" panose="020B0604020202020204" pitchFamily="34" charset="0"/>
                        </a:rPr>
                        <a:t>Vinfen</a:t>
                      </a:r>
                      <a:endParaRPr lang="en-US" sz="1100" b="0"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Bay Cove Human Services</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Justice Resource Institute </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Boston Center for Independent Living </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Mystic Valley Elder Services </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Somerville Cambridge Elder Services </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Boston Senior Home Care, Inc. </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Greater Boston:</a:t>
                      </a:r>
                      <a:r>
                        <a:rPr lang="en-US" sz="1100" kern="1200" dirty="0">
                          <a:solidFill>
                            <a:schemeClr val="dk1"/>
                          </a:solidFill>
                          <a:effectLst/>
                          <a:latin typeface="Arial" panose="020B0604020202020204" pitchFamily="34" charset="0"/>
                          <a:ea typeface="+mn-ea"/>
                          <a:cs typeface="Arial" panose="020B0604020202020204" pitchFamily="34" charset="0"/>
                        </a:rPr>
                        <a:t> Boston-Primary, Revere, Somerville, Quincy</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Malden</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Brockton</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01900">
                <a:tc>
                  <a:txBody>
                    <a:bodyPr/>
                    <a:lstStyle/>
                    <a:p>
                      <a:pPr marL="168275" indent="-168275" algn="l"/>
                      <a:r>
                        <a:rPr lang="en-US" sz="1100" b="1" dirty="0">
                          <a:latin typeface="Arial" panose="020B0604020202020204" pitchFamily="34" charset="0"/>
                          <a:cs typeface="Arial" panose="020B0604020202020204" pitchFamily="34" charset="0"/>
                        </a:rPr>
                        <a:t>Elder Services of Merrimack Valley</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Merrimack Valley Community Partnership</a:t>
                      </a:r>
                      <a:endParaRPr lang="en-US" sz="1100" dirty="0">
                        <a:latin typeface="Arial" panose="020B0604020202020204" pitchFamily="34" charset="0"/>
                        <a:cs typeface="Arial" panose="020B0604020202020204" pitchFamily="34" charset="0"/>
                      </a:endParaRP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Northeast Independent Living Program </a:t>
                      </a: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8275" indent="-168275"/>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Haverhill, Lawrence, Lowell</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33113">
                <a:tc>
                  <a:txBody>
                    <a:bodyPr/>
                    <a:lstStyle/>
                    <a:p>
                      <a:pPr algn="l"/>
                      <a:r>
                        <a:rPr lang="en-US" sz="1100" b="1" dirty="0">
                          <a:latin typeface="Arial" panose="020B0604020202020204" pitchFamily="34" charset="0"/>
                          <a:cs typeface="Arial" panose="020B0604020202020204" pitchFamily="34" charset="0"/>
                        </a:rPr>
                        <a:t>Family Service Association</a:t>
                      </a:r>
                    </a:p>
                  </a:txBody>
                  <a:tcPr marL="93302" marR="93302" marT="39985" marB="39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100" b="1"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 Brockton, Fall River, Falmouth, Nantucket, New Bedford, Oaks Bluff, Orleans, Plymouth, Taunton, Wareham</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226046" y="716160"/>
            <a:ext cx="8377776" cy="701494"/>
          </a:xfrm>
          <a:prstGeom prst="rect">
            <a:avLst/>
          </a:prstGeom>
          <a:noFill/>
        </p:spPr>
        <p:txBody>
          <a:bodyPr wrap="square" lIns="76474" tIns="38237" rIns="76474" bIns="38237" rtlCol="0">
            <a:spAutoFit/>
          </a:bodyPr>
          <a:lstStyle/>
          <a:p>
            <a:pPr marL="238985" indent="-238985">
              <a:lnSpc>
                <a:spcPct val="130000"/>
              </a:lnSpc>
              <a:spcAft>
                <a:spcPts val="502"/>
              </a:spcAft>
              <a:buFont typeface="Arial"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MassHealth has contracted with nine (9) LTSS CPs throughout the state</a:t>
            </a:r>
          </a:p>
          <a:p>
            <a:pPr marL="238985" indent="-238985">
              <a:lnSpc>
                <a:spcPct val="130000"/>
              </a:lnSpc>
              <a:spcAft>
                <a:spcPts val="502"/>
              </a:spcAft>
              <a:buFont typeface="Arial"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CPs are contracted to cover certain Service Areas</a:t>
            </a:r>
          </a:p>
        </p:txBody>
      </p:sp>
      <p:sp>
        <p:nvSpPr>
          <p:cNvPr id="8"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kern="0" dirty="0" smtClean="0">
                <a:solidFill>
                  <a:srgbClr val="004080"/>
                </a:solidFill>
              </a:rPr>
              <a:t>LTSS CPs</a:t>
            </a:r>
            <a:endParaRPr lang="en-US" sz="1857" kern="0" dirty="0">
              <a:solidFill>
                <a:srgbClr val="004080"/>
              </a:solidFill>
            </a:endParaRPr>
          </a:p>
        </p:txBody>
      </p:sp>
    </p:spTree>
    <p:extLst>
      <p:ext uri="{BB962C8B-B14F-4D97-AF65-F5344CB8AC3E}">
        <p14:creationId xmlns:p14="http://schemas.microsoft.com/office/powerpoint/2010/main" val="1223356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14726812"/>
              </p:ext>
            </p:extLst>
          </p:nvPr>
        </p:nvGraphicFramePr>
        <p:xfrm>
          <a:off x="174945" y="1338946"/>
          <a:ext cx="8816656" cy="4627860"/>
        </p:xfrm>
        <a:graphic>
          <a:graphicData uri="http://schemas.openxmlformats.org/drawingml/2006/table">
            <a:tbl>
              <a:tblPr firstRow="1" bandRow="1">
                <a:tableStyleId>{85BE263C-DBD7-4A20-BB59-AAB30ACAA65A}</a:tableStyleId>
              </a:tblPr>
              <a:tblGrid>
                <a:gridCol w="2187256">
                  <a:extLst>
                    <a:ext uri="{9D8B030D-6E8A-4147-A177-3AD203B41FA5}">
                      <a16:colId xmlns:a16="http://schemas.microsoft.com/office/drawing/2014/main" xmlns="" val="20000"/>
                    </a:ext>
                  </a:extLst>
                </a:gridCol>
                <a:gridCol w="3810000">
                  <a:extLst>
                    <a:ext uri="{9D8B030D-6E8A-4147-A177-3AD203B41FA5}">
                      <a16:colId xmlns:a16="http://schemas.microsoft.com/office/drawing/2014/main" xmlns="" val="20001"/>
                    </a:ext>
                  </a:extLst>
                </a:gridCol>
                <a:gridCol w="2819400">
                  <a:extLst>
                    <a:ext uri="{9D8B030D-6E8A-4147-A177-3AD203B41FA5}">
                      <a16:colId xmlns:a16="http://schemas.microsoft.com/office/drawing/2014/main" xmlns="" val="20002"/>
                    </a:ext>
                  </a:extLst>
                </a:gridCol>
              </a:tblGrid>
              <a:tr h="452261">
                <a:tc>
                  <a:txBody>
                    <a:bodyPr/>
                    <a:lstStyle/>
                    <a:p>
                      <a:pPr algn="ctr"/>
                      <a:r>
                        <a:rPr lang="en-US" sz="1200" baseline="0" dirty="0">
                          <a:solidFill>
                            <a:schemeClr val="bg1"/>
                          </a:solidFill>
                          <a:latin typeface="Arial" panose="020B0604020202020204" pitchFamily="34" charset="0"/>
                          <a:cs typeface="Arial" panose="020B0604020202020204" pitchFamily="34" charset="0"/>
                        </a:rPr>
                        <a:t>LTSS  </a:t>
                      </a:r>
                      <a:r>
                        <a:rPr lang="en-US" sz="1200" baseline="0" dirty="0" smtClean="0">
                          <a:solidFill>
                            <a:schemeClr val="bg1"/>
                          </a:solidFill>
                          <a:latin typeface="Arial" panose="020B0604020202020204" pitchFamily="34" charset="0"/>
                          <a:cs typeface="Arial" panose="020B0604020202020204" pitchFamily="34" charset="0"/>
                        </a:rPr>
                        <a:t>CPs</a:t>
                      </a:r>
                      <a:endParaRPr lang="en-US" sz="1200" dirty="0">
                        <a:solidFill>
                          <a:schemeClr val="bg1"/>
                        </a:solidFill>
                        <a:latin typeface="Arial" panose="020B0604020202020204" pitchFamily="34" charset="0"/>
                        <a:cs typeface="Arial" panose="020B0604020202020204" pitchFamily="34" charset="0"/>
                      </a:endParaRPr>
                    </a:p>
                  </a:txBody>
                  <a:tcPr marL="93302" marR="93302" marT="39985" marB="39985" anchor="ctr"/>
                </a:tc>
                <a:tc>
                  <a:txBody>
                    <a:bodyPr/>
                    <a:lstStyle/>
                    <a:p>
                      <a:pPr algn="ctr"/>
                      <a:r>
                        <a:rPr lang="en-US" sz="1200" dirty="0">
                          <a:latin typeface="Arial" panose="020B0604020202020204" pitchFamily="34" charset="0"/>
                          <a:cs typeface="Arial" panose="020B0604020202020204" pitchFamily="34" charset="0"/>
                        </a:rPr>
                        <a:t>Consortium Entities and </a:t>
                      </a:r>
                    </a:p>
                    <a:p>
                      <a:pPr algn="ctr"/>
                      <a:r>
                        <a:rPr lang="en-US" sz="1200" dirty="0">
                          <a:latin typeface="Arial" panose="020B0604020202020204" pitchFamily="34" charset="0"/>
                          <a:cs typeface="Arial" panose="020B0604020202020204" pitchFamily="34" charset="0"/>
                        </a:rPr>
                        <a:t>Affiliated Partners </a:t>
                      </a:r>
                    </a:p>
                  </a:txBody>
                  <a:tcPr marL="93302" marR="93302" marT="39985" marB="39985" anchor="ctr"/>
                </a:tc>
                <a:tc>
                  <a:txBody>
                    <a:bodyPr/>
                    <a:lstStyle/>
                    <a:p>
                      <a:pPr algn="ctr"/>
                      <a:r>
                        <a:rPr lang="en-US" sz="1200" dirty="0">
                          <a:latin typeface="Arial" panose="020B0604020202020204" pitchFamily="34" charset="0"/>
                          <a:cs typeface="Arial" panose="020B0604020202020204" pitchFamily="34" charset="0"/>
                        </a:rPr>
                        <a:t>Service Area</a:t>
                      </a:r>
                      <a:r>
                        <a:rPr lang="en-US" sz="1200" baseline="0" dirty="0">
                          <a:latin typeface="Arial" panose="020B0604020202020204" pitchFamily="34" charset="0"/>
                          <a:cs typeface="Arial" panose="020B0604020202020204" pitchFamily="34" charset="0"/>
                        </a:rPr>
                        <a:t>s Covered by Region</a:t>
                      </a:r>
                      <a:endParaRPr lang="en-US" sz="1200" dirty="0">
                        <a:latin typeface="Arial" panose="020B0604020202020204" pitchFamily="34" charset="0"/>
                        <a:cs typeface="Arial" panose="020B0604020202020204" pitchFamily="34" charset="0"/>
                      </a:endParaRPr>
                    </a:p>
                  </a:txBody>
                  <a:tcPr marL="93302" marR="93302" marT="39985" marB="39985" anchor="ctr"/>
                </a:tc>
                <a:extLst>
                  <a:ext uri="{0D108BD9-81ED-4DB2-BD59-A6C34878D82A}">
                    <a16:rowId xmlns:a16="http://schemas.microsoft.com/office/drawing/2014/main" xmlns="" val="10000"/>
                  </a:ext>
                </a:extLst>
              </a:tr>
              <a:tr h="569827">
                <a:tc>
                  <a:txBody>
                    <a:bodyPr/>
                    <a:lstStyle/>
                    <a:p>
                      <a:pPr marL="173038" indent="-173038"/>
                      <a:r>
                        <a:rPr lang="en-US" sz="1100" b="1" dirty="0">
                          <a:latin typeface="Arial" panose="020B0604020202020204" pitchFamily="34" charset="0"/>
                          <a:cs typeface="Arial" panose="020B0604020202020204" pitchFamily="34" charset="0"/>
                        </a:rPr>
                        <a:t>Innovative Care Partners, LLC</a:t>
                      </a:r>
                    </a:p>
                  </a:txBody>
                  <a:tcPr marL="93302" marR="93302" marT="39985" marB="39985" anchor="ctr"/>
                </a:tc>
                <a:tc>
                  <a:txBody>
                    <a:bodyPr/>
                    <a:lstStyle/>
                    <a:p>
                      <a:pPr marL="173038" indent="-173038"/>
                      <a:r>
                        <a:rPr lang="en-US" sz="1100" b="0" i="1" dirty="0">
                          <a:latin typeface="Arial" panose="020B0604020202020204" pitchFamily="34" charset="0"/>
                          <a:cs typeface="Arial" panose="020B0604020202020204" pitchFamily="34" charset="0"/>
                        </a:rPr>
                        <a:t>•	Center for Human Development</a:t>
                      </a:r>
                    </a:p>
                    <a:p>
                      <a:pPr marL="173038" indent="-173038"/>
                      <a:r>
                        <a:rPr lang="en-US" sz="1100" b="0" i="1" dirty="0">
                          <a:latin typeface="Arial" panose="020B0604020202020204" pitchFamily="34" charset="0"/>
                          <a:cs typeface="Arial" panose="020B0604020202020204" pitchFamily="34" charset="0"/>
                        </a:rPr>
                        <a:t>•	</a:t>
                      </a:r>
                      <a:r>
                        <a:rPr lang="en-US" sz="1100" b="0" i="1" dirty="0" err="1">
                          <a:latin typeface="Arial" panose="020B0604020202020204" pitchFamily="34" charset="0"/>
                          <a:cs typeface="Arial" panose="020B0604020202020204" pitchFamily="34" charset="0"/>
                        </a:rPr>
                        <a:t>Gandara</a:t>
                      </a:r>
                      <a:r>
                        <a:rPr lang="en-US" sz="1100" b="0" i="1" dirty="0">
                          <a:latin typeface="Arial" panose="020B0604020202020204" pitchFamily="34" charset="0"/>
                          <a:cs typeface="Arial" panose="020B0604020202020204" pitchFamily="34" charset="0"/>
                        </a:rPr>
                        <a:t> Mental Health Center, Inc.</a:t>
                      </a:r>
                    </a:p>
                    <a:p>
                      <a:pPr marL="173038" indent="-173038"/>
                      <a:r>
                        <a:rPr lang="en-US" sz="1100" b="0" i="1" dirty="0">
                          <a:latin typeface="Arial" panose="020B0604020202020204" pitchFamily="34" charset="0"/>
                          <a:cs typeface="Arial" panose="020B0604020202020204" pitchFamily="34" charset="0"/>
                        </a:rPr>
                        <a:t>•	Service Net, Inc.</a:t>
                      </a:r>
                    </a:p>
                  </a:txBody>
                  <a:tcPr marL="93302" marR="93302" marT="39985" marB="39985"/>
                </a:tc>
                <a:tc>
                  <a:txBody>
                    <a:bodyPr/>
                    <a:lstStyle/>
                    <a:p>
                      <a:pPr marL="12700" indent="-12700">
                        <a:tabLst/>
                      </a:pPr>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Adams, Greenfield, Holyoke, Northampton, Pittsfield,</a:t>
                      </a:r>
                      <a:r>
                        <a:rPr lang="en-US" sz="1100" kern="1200" baseline="0" dirty="0">
                          <a:solidFill>
                            <a:schemeClr val="dk1"/>
                          </a:solidFill>
                          <a:effectLst/>
                          <a:latin typeface="Arial" panose="020B0604020202020204" pitchFamily="34" charset="0"/>
                          <a:ea typeface="+mn-ea"/>
                          <a:cs typeface="Arial" panose="020B0604020202020204" pitchFamily="34" charset="0"/>
                        </a:rPr>
                        <a:t> </a:t>
                      </a:r>
                      <a:r>
                        <a:rPr lang="en-US" sz="1100" kern="1200" dirty="0">
                          <a:solidFill>
                            <a:schemeClr val="dk1"/>
                          </a:solidFill>
                          <a:effectLst/>
                          <a:latin typeface="Arial" panose="020B0604020202020204" pitchFamily="34" charset="0"/>
                          <a:ea typeface="+mn-ea"/>
                          <a:cs typeface="Arial" panose="020B0604020202020204" pitchFamily="34" charset="0"/>
                        </a:rPr>
                        <a:t>Springfield, Westfield</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tc>
                <a:extLst>
                  <a:ext uri="{0D108BD9-81ED-4DB2-BD59-A6C34878D82A}">
                    <a16:rowId xmlns:a16="http://schemas.microsoft.com/office/drawing/2014/main" xmlns="" val="10001"/>
                  </a:ext>
                </a:extLst>
              </a:tr>
              <a:tr h="1708046">
                <a:tc>
                  <a:txBody>
                    <a:bodyPr/>
                    <a:lstStyle/>
                    <a:p>
                      <a:pPr marL="184150" indent="-184150">
                        <a:tabLst/>
                      </a:pPr>
                      <a:r>
                        <a:rPr lang="en-US" sz="1100" b="1" dirty="0">
                          <a:latin typeface="Arial" panose="020B0604020202020204" pitchFamily="34" charset="0"/>
                          <a:cs typeface="Arial" panose="020B0604020202020204" pitchFamily="34" charset="0"/>
                        </a:rPr>
                        <a:t>Seven Hills</a:t>
                      </a:r>
                      <a:r>
                        <a:rPr lang="en-US" sz="1100" b="1" baseline="0" dirty="0">
                          <a:latin typeface="Arial" panose="020B0604020202020204" pitchFamily="34" charset="0"/>
                          <a:cs typeface="Arial" panose="020B0604020202020204" pitchFamily="34" charset="0"/>
                        </a:rPr>
                        <a:t> Family Services</a:t>
                      </a:r>
                      <a:r>
                        <a:rPr lang="en-US" sz="1100" baseline="0" dirty="0">
                          <a:latin typeface="Arial" panose="020B0604020202020204" pitchFamily="34" charset="0"/>
                          <a:cs typeface="Arial" panose="020B0604020202020204" pitchFamily="34" charset="0"/>
                        </a:rPr>
                        <a:t>, Inc. </a:t>
                      </a:r>
                      <a:r>
                        <a:rPr lang="en-US" sz="1100" baseline="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Massachusetts Care Coordination Network</a:t>
                      </a:r>
                    </a:p>
                    <a:p>
                      <a:pPr marL="184150" indent="-184150">
                        <a:tabLst/>
                      </a:pPr>
                      <a:endParaRPr lang="en-US" sz="1100" baseline="0" dirty="0">
                        <a:latin typeface="Arial" panose="020B0604020202020204" pitchFamily="34" charset="0"/>
                        <a:cs typeface="Arial" panose="020B0604020202020204" pitchFamily="34" charset="0"/>
                      </a:endParaRPr>
                    </a:p>
                  </a:txBody>
                  <a:tcPr marL="93302" marR="93302" marT="39985" marB="39985"/>
                </a:tc>
                <a:tc>
                  <a:txBody>
                    <a:bodyPr/>
                    <a:lstStyle/>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Advocates, Inc.</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Boston Center for Independent Living, Inc.</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HMEA</a:t>
                      </a:r>
                    </a:p>
                    <a:p>
                      <a:pPr marL="171450" indent="-171450">
                        <a:buFont typeface="Arial" panose="020B0604020202020204" pitchFamily="34" charset="0"/>
                        <a:buChar char="•"/>
                      </a:pPr>
                      <a:r>
                        <a:rPr lang="en-US" sz="1100" b="0" i="1" dirty="0" err="1">
                          <a:latin typeface="Arial" panose="020B0604020202020204" pitchFamily="34" charset="0"/>
                          <a:cs typeface="Arial" panose="020B0604020202020204" pitchFamily="34" charset="0"/>
                        </a:rPr>
                        <a:t>BayPath</a:t>
                      </a:r>
                      <a:r>
                        <a:rPr lang="en-US" sz="1100" b="0" i="1" dirty="0">
                          <a:latin typeface="Arial" panose="020B0604020202020204" pitchFamily="34" charset="0"/>
                          <a:cs typeface="Arial" panose="020B0604020202020204" pitchFamily="34" charset="0"/>
                        </a:rPr>
                        <a:t> Elder Services, Inc.</a:t>
                      </a:r>
                    </a:p>
                    <a:p>
                      <a:pPr marL="171450" indent="-171450">
                        <a:buFont typeface="Arial" panose="020B0604020202020204" pitchFamily="34" charset="0"/>
                        <a:buChar char="•"/>
                      </a:pPr>
                      <a:r>
                        <a:rPr lang="en-US" sz="1100" b="0" i="1" dirty="0">
                          <a:latin typeface="Arial" panose="020B0604020202020204" pitchFamily="34" charset="0"/>
                          <a:cs typeface="Arial" panose="020B0604020202020204" pitchFamily="34" charset="0"/>
                        </a:rPr>
                        <a:t>Brockton Area Multi Services, Inc. (BAMSI)</a:t>
                      </a:r>
                    </a:p>
                    <a:p>
                      <a:endParaRPr lang="en-US" sz="1100" b="0" i="1" dirty="0">
                        <a:latin typeface="Arial" panose="020B0604020202020204" pitchFamily="34" charset="0"/>
                        <a:cs typeface="Arial" panose="020B0604020202020204" pitchFamily="34" charset="0"/>
                      </a:endParaRPr>
                    </a:p>
                  </a:txBody>
                  <a:tcPr marL="93302" marR="93302" marT="39985" marB="39985"/>
                </a:tc>
                <a:tc>
                  <a:txBody>
                    <a:bodyPr/>
                    <a:lstStyle/>
                    <a:p>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Beverly, Gloucester, Haverhill, Lawrence, Lowell, Lynn, Malden, Salem, Woburn</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Southern: </a:t>
                      </a:r>
                      <a:r>
                        <a:rPr lang="en-US" sz="1100" kern="1200" dirty="0">
                          <a:solidFill>
                            <a:schemeClr val="dk1"/>
                          </a:solidFill>
                          <a:effectLst/>
                          <a:latin typeface="Arial" panose="020B0604020202020204" pitchFamily="34" charset="0"/>
                          <a:ea typeface="+mn-ea"/>
                          <a:cs typeface="Arial" panose="020B0604020202020204" pitchFamily="34" charset="0"/>
                        </a:rPr>
                        <a:t>Attleboro, Barnstable, Brockton, Fall River, Falmouth, Nantucket, New Bedford, Oaks Bluff, Orleans, Plymouth, Taunton, Wareham</a:t>
                      </a:r>
                      <a:r>
                        <a:rPr lang="en-US" sz="1100" dirty="0">
                          <a:effectLst/>
                          <a:latin typeface="Arial" panose="020B0604020202020204" pitchFamily="34" charset="0"/>
                          <a:cs typeface="Arial" panose="020B0604020202020204" pitchFamily="34" charset="0"/>
                        </a:rPr>
                        <a:t> </a:t>
                      </a:r>
                    </a:p>
                    <a:p>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 Framingham, Gardner-Fitchburg, Southbridge, Waltham, Worcester</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txBody>
                  <a:tcPr marL="93302" marR="93302" marT="39985" marB="39985"/>
                </a:tc>
                <a:extLst>
                  <a:ext uri="{0D108BD9-81ED-4DB2-BD59-A6C34878D82A}">
                    <a16:rowId xmlns:a16="http://schemas.microsoft.com/office/drawing/2014/main" xmlns="" val="10002"/>
                  </a:ext>
                </a:extLst>
              </a:tr>
              <a:tr h="1245830">
                <a:tc>
                  <a:txBody>
                    <a:bodyPr/>
                    <a:lstStyle/>
                    <a:p>
                      <a:pPr marL="184150" indent="-184150">
                        <a:tabLst/>
                      </a:pPr>
                      <a:r>
                        <a:rPr lang="en-US" sz="1100" b="1" dirty="0" err="1">
                          <a:latin typeface="Arial" panose="020B0604020202020204" pitchFamily="34" charset="0"/>
                          <a:cs typeface="Arial" panose="020B0604020202020204" pitchFamily="34" charset="0"/>
                        </a:rPr>
                        <a:t>WestMass</a:t>
                      </a:r>
                      <a:r>
                        <a:rPr lang="en-US" sz="1100" b="1" baseline="0" dirty="0">
                          <a:latin typeface="Arial" panose="020B0604020202020204" pitchFamily="34" charset="0"/>
                          <a:cs typeface="Arial" panose="020B0604020202020204" pitchFamily="34" charset="0"/>
                        </a:rPr>
                        <a:t> </a:t>
                      </a:r>
                      <a:r>
                        <a:rPr lang="en-US" sz="1100" b="1" baseline="0" dirty="0" err="1">
                          <a:latin typeface="Arial" panose="020B0604020202020204" pitchFamily="34" charset="0"/>
                          <a:cs typeface="Arial" panose="020B0604020202020204" pitchFamily="34" charset="0"/>
                        </a:rPr>
                        <a:t>ElderCare</a:t>
                      </a:r>
                      <a:r>
                        <a:rPr lang="en-US" sz="1100" b="1" baseline="0" dirty="0">
                          <a:latin typeface="Arial" panose="020B0604020202020204" pitchFamily="34" charset="0"/>
                          <a:cs typeface="Arial" panose="020B0604020202020204" pitchFamily="34" charset="0"/>
                        </a:rPr>
                        <a:t>, </a:t>
                      </a:r>
                      <a:r>
                        <a:rPr lang="en-US" sz="1100" baseline="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Care Alliance of Western Massachusetts</a:t>
                      </a:r>
                    </a:p>
                  </a:txBody>
                  <a:tcPr marL="93302" marR="93302" marT="39985" marB="39985"/>
                </a:tc>
                <a:tc>
                  <a:txBody>
                    <a:bodyPr/>
                    <a:lstStyle/>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Greater Springfield Senior Services, Inc.</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Highland Valley Elder Services, Inc.</a:t>
                      </a:r>
                    </a:p>
                    <a:p>
                      <a:pPr marL="171450" indent="-171450">
                        <a:buFont typeface="Arial" panose="020B0604020202020204" pitchFamily="34" charset="0"/>
                        <a:buChar char="•"/>
                        <a:tabLst/>
                      </a:pPr>
                      <a:r>
                        <a:rPr lang="en-US" sz="1100" b="0" i="1" baseline="0" dirty="0" err="1">
                          <a:latin typeface="Arial" panose="020B0604020202020204" pitchFamily="34" charset="0"/>
                          <a:cs typeface="Arial" panose="020B0604020202020204" pitchFamily="34" charset="0"/>
                        </a:rPr>
                        <a:t>LifePath</a:t>
                      </a:r>
                      <a:r>
                        <a:rPr lang="en-US" sz="1100" b="0" i="1" baseline="0" dirty="0">
                          <a:latin typeface="Arial" panose="020B0604020202020204" pitchFamily="34" charset="0"/>
                          <a:cs typeface="Arial" panose="020B0604020202020204" pitchFamily="34" charset="0"/>
                        </a:rPr>
                        <a:t>, Inc.</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Elder Services of Berkshire County, Inc.</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Stavros Center for Independent Living </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Adlib, Inc.</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Behavioral Health Network, Inc. </a:t>
                      </a:r>
                    </a:p>
                  </a:txBody>
                  <a:tcPr marL="93302" marR="93302" marT="39985" marB="39985"/>
                </a:tc>
                <a:tc>
                  <a:txBody>
                    <a:bodyPr/>
                    <a:lstStyle/>
                    <a:p>
                      <a:pPr marL="168275" indent="-168275"/>
                      <a:r>
                        <a:rPr lang="en-US" sz="1100" b="1" kern="1200" dirty="0">
                          <a:solidFill>
                            <a:schemeClr val="dk1"/>
                          </a:solidFill>
                          <a:effectLst/>
                          <a:latin typeface="Arial" panose="020B0604020202020204" pitchFamily="34" charset="0"/>
                          <a:ea typeface="+mn-ea"/>
                          <a:cs typeface="Arial" panose="020B0604020202020204" pitchFamily="34" charset="0"/>
                        </a:rPr>
                        <a:t>Central: </a:t>
                      </a:r>
                      <a:r>
                        <a:rPr lang="en-US" sz="1100" kern="1200" dirty="0">
                          <a:solidFill>
                            <a:schemeClr val="dk1"/>
                          </a:solidFill>
                          <a:effectLst/>
                          <a:latin typeface="Arial" panose="020B0604020202020204" pitchFamily="34" charset="0"/>
                          <a:ea typeface="+mn-ea"/>
                          <a:cs typeface="Arial" panose="020B0604020202020204" pitchFamily="34" charset="0"/>
                        </a:rPr>
                        <a:t>Athol</a:t>
                      </a:r>
                      <a:r>
                        <a:rPr lang="en-US" sz="1100" dirty="0">
                          <a:effectLst/>
                          <a:latin typeface="Arial" panose="020B0604020202020204" pitchFamily="34" charset="0"/>
                          <a:cs typeface="Arial" panose="020B0604020202020204" pitchFamily="34" charset="0"/>
                        </a:rPr>
                        <a:t> </a:t>
                      </a:r>
                    </a:p>
                    <a:p>
                      <a:pPr marL="12700" indent="-12700">
                        <a:tabLst/>
                      </a:pPr>
                      <a:r>
                        <a:rPr lang="en-US" sz="1100" b="1" kern="1200" dirty="0">
                          <a:solidFill>
                            <a:schemeClr val="dk1"/>
                          </a:solidFill>
                          <a:effectLst/>
                          <a:latin typeface="Arial" panose="020B0604020202020204" pitchFamily="34" charset="0"/>
                          <a:ea typeface="+mn-ea"/>
                          <a:cs typeface="Arial" panose="020B0604020202020204" pitchFamily="34" charset="0"/>
                        </a:rPr>
                        <a:t>Western: </a:t>
                      </a:r>
                      <a:r>
                        <a:rPr lang="en-US" sz="1100" kern="1200" dirty="0">
                          <a:solidFill>
                            <a:schemeClr val="dk1"/>
                          </a:solidFill>
                          <a:effectLst/>
                          <a:latin typeface="Arial" panose="020B0604020202020204" pitchFamily="34" charset="0"/>
                          <a:ea typeface="+mn-ea"/>
                          <a:cs typeface="Arial" panose="020B0604020202020204" pitchFamily="34" charset="0"/>
                        </a:rPr>
                        <a:t>Adams, Greenfield, Holyoke, Northampton, Pittsfield, Springfield, Westfield</a:t>
                      </a:r>
                      <a:r>
                        <a:rPr lang="en-US" sz="1100" dirty="0">
                          <a:effectLst/>
                          <a:latin typeface="Arial" panose="020B0604020202020204" pitchFamily="34" charset="0"/>
                          <a:cs typeface="Arial" panose="020B0604020202020204" pitchFamily="34" charset="0"/>
                        </a:rPr>
                        <a:t> </a:t>
                      </a:r>
                      <a:endParaRPr lang="en-US" sz="1100" baseline="0" dirty="0">
                        <a:latin typeface="Arial" panose="020B0604020202020204" pitchFamily="34" charset="0"/>
                        <a:cs typeface="Arial" panose="020B0604020202020204" pitchFamily="34" charset="0"/>
                      </a:endParaRPr>
                    </a:p>
                  </a:txBody>
                  <a:tcPr marL="93302" marR="93302" marT="39985" marB="39985"/>
                </a:tc>
                <a:extLst>
                  <a:ext uri="{0D108BD9-81ED-4DB2-BD59-A6C34878D82A}">
                    <a16:rowId xmlns:a16="http://schemas.microsoft.com/office/drawing/2014/main" xmlns="" val="10003"/>
                  </a:ext>
                </a:extLst>
              </a:tr>
              <a:tr h="579624">
                <a:tc>
                  <a:txBody>
                    <a:bodyPr/>
                    <a:lstStyle/>
                    <a:p>
                      <a:pPr marL="184150" indent="-184150">
                        <a:tabLst/>
                      </a:pPr>
                      <a:r>
                        <a:rPr lang="en-US" sz="1100" b="1" baseline="0" dirty="0">
                          <a:latin typeface="Arial" panose="020B0604020202020204" pitchFamily="34" charset="0"/>
                          <a:cs typeface="Arial" panose="020B0604020202020204" pitchFamily="34" charset="0"/>
                        </a:rPr>
                        <a:t>Greater Lynn Senior Services </a:t>
                      </a:r>
                      <a:r>
                        <a:rPr lang="en-US" sz="1100" baseline="0" dirty="0" err="1">
                          <a:latin typeface="Arial" panose="020B0604020202020204" pitchFamily="34" charset="0"/>
                          <a:cs typeface="Arial" panose="020B0604020202020204" pitchFamily="34" charset="0"/>
                        </a:rPr>
                        <a:t>d.b.a</a:t>
                      </a:r>
                      <a:r>
                        <a:rPr lang="en-US" sz="1100" baseline="0" dirty="0">
                          <a:latin typeface="Arial" panose="020B0604020202020204" pitchFamily="34" charset="0"/>
                          <a:cs typeface="Arial" panose="020B0604020202020204" pitchFamily="34" charset="0"/>
                        </a:rPr>
                        <a:t> North Region LTSS Partnership</a:t>
                      </a:r>
                    </a:p>
                  </a:txBody>
                  <a:tcPr marL="93302" marR="93302" marT="39985" marB="39985"/>
                </a:tc>
                <a:tc>
                  <a:txBody>
                    <a:bodyPr/>
                    <a:lstStyle/>
                    <a:p>
                      <a:pPr marL="171450" indent="-171450">
                        <a:buFont typeface="Arial" panose="020B0604020202020204" pitchFamily="34" charset="0"/>
                        <a:buChar char="•"/>
                        <a:tabLst/>
                      </a:pPr>
                      <a:r>
                        <a:rPr lang="en-US" sz="1100" b="0" i="1" baseline="0" dirty="0" err="1">
                          <a:latin typeface="Arial" panose="020B0604020202020204" pitchFamily="34" charset="0"/>
                          <a:cs typeface="Arial" panose="020B0604020202020204" pitchFamily="34" charset="0"/>
                        </a:rPr>
                        <a:t>Bridgewell</a:t>
                      </a:r>
                      <a:r>
                        <a:rPr lang="en-US" sz="1100" b="0" i="1" baseline="0" dirty="0">
                          <a:latin typeface="Arial" panose="020B0604020202020204" pitchFamily="34" charset="0"/>
                          <a:cs typeface="Arial" panose="020B0604020202020204" pitchFamily="34" charset="0"/>
                        </a:rPr>
                        <a:t>, Inc. </a:t>
                      </a:r>
                    </a:p>
                    <a:p>
                      <a:pPr marL="171450" indent="-171450">
                        <a:buFont typeface="Arial" panose="020B0604020202020204" pitchFamily="34" charset="0"/>
                        <a:buChar char="•"/>
                        <a:tabLst/>
                      </a:pPr>
                      <a:r>
                        <a:rPr lang="en-US" sz="1100" b="0" i="1" baseline="0" dirty="0">
                          <a:latin typeface="Arial" panose="020B0604020202020204" pitchFamily="34" charset="0"/>
                          <a:cs typeface="Arial" panose="020B0604020202020204" pitchFamily="34" charset="0"/>
                        </a:rPr>
                        <a:t>Northeast Arc, Inc.</a:t>
                      </a:r>
                    </a:p>
                  </a:txBody>
                  <a:tcPr marL="93302" marR="93302" marT="39985" marB="39985"/>
                </a:tc>
                <a:tc>
                  <a:txBody>
                    <a:bodyPr/>
                    <a:lstStyle/>
                    <a:p>
                      <a:pPr marL="12700" indent="-12700">
                        <a:tabLst/>
                      </a:pPr>
                      <a:r>
                        <a:rPr lang="en-US" sz="1100" b="1" kern="1200" dirty="0">
                          <a:solidFill>
                            <a:schemeClr val="dk1"/>
                          </a:solidFill>
                          <a:effectLst/>
                          <a:latin typeface="Arial" panose="020B0604020202020204" pitchFamily="34" charset="0"/>
                          <a:ea typeface="+mn-ea"/>
                          <a:cs typeface="Arial" panose="020B0604020202020204" pitchFamily="34" charset="0"/>
                        </a:rPr>
                        <a:t>Northern: </a:t>
                      </a:r>
                      <a:r>
                        <a:rPr lang="en-US" sz="1100" kern="1200" dirty="0">
                          <a:solidFill>
                            <a:schemeClr val="dk1"/>
                          </a:solidFill>
                          <a:effectLst/>
                          <a:latin typeface="Arial" panose="020B0604020202020204" pitchFamily="34" charset="0"/>
                          <a:ea typeface="+mn-ea"/>
                          <a:cs typeface="Arial" panose="020B0604020202020204" pitchFamily="34" charset="0"/>
                        </a:rPr>
                        <a:t>Beverly, Gloucester, Haverhill, Lawrence, Lowell, Lynn, Malden, Salem, Woburn</a:t>
                      </a:r>
                      <a:r>
                        <a:rPr lang="en-US" sz="1100" dirty="0">
                          <a:effectLst/>
                          <a:latin typeface="Arial" panose="020B0604020202020204" pitchFamily="34" charset="0"/>
                          <a:cs typeface="Arial" panose="020B0604020202020204" pitchFamily="34" charset="0"/>
                        </a:rPr>
                        <a:t> </a:t>
                      </a:r>
                      <a:endParaRPr lang="en-US" sz="1100" baseline="0" dirty="0">
                        <a:latin typeface="Arial" panose="020B0604020202020204" pitchFamily="34" charset="0"/>
                        <a:cs typeface="Arial" panose="020B0604020202020204" pitchFamily="34" charset="0"/>
                      </a:endParaRPr>
                    </a:p>
                  </a:txBody>
                  <a:tcPr marL="93302" marR="93302" marT="39985" marB="39985"/>
                </a:tc>
                <a:extLst>
                  <a:ext uri="{0D108BD9-81ED-4DB2-BD59-A6C34878D82A}">
                    <a16:rowId xmlns:a16="http://schemas.microsoft.com/office/drawing/2014/main" xmlns="" val="10004"/>
                  </a:ext>
                </a:extLst>
              </a:tr>
            </a:tbl>
          </a:graphicData>
        </a:graphic>
      </p:graphicFrame>
      <p:sp>
        <p:nvSpPr>
          <p:cNvPr id="8"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kern="0" dirty="0" smtClean="0">
                <a:solidFill>
                  <a:srgbClr val="004080"/>
                </a:solidFill>
              </a:rPr>
              <a:t>LTSS CPs (cont.)</a:t>
            </a:r>
            <a:endParaRPr lang="en-US" sz="1857" kern="0" dirty="0">
              <a:solidFill>
                <a:srgbClr val="004080"/>
              </a:solidFill>
            </a:endParaRPr>
          </a:p>
        </p:txBody>
      </p:sp>
    </p:spTree>
    <p:extLst>
      <p:ext uri="{BB962C8B-B14F-4D97-AF65-F5344CB8AC3E}">
        <p14:creationId xmlns:p14="http://schemas.microsoft.com/office/powerpoint/2010/main" val="1077815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715" y="1338947"/>
            <a:ext cx="8708571" cy="3022643"/>
          </a:xfrm>
          <a:prstGeom prst="rect">
            <a:avLst/>
          </a:prstGeom>
          <a:noFill/>
        </p:spPr>
        <p:txBody>
          <a:bodyPr wrap="square" lIns="76474" tIns="38237" rIns="76474" bIns="38237" rtlCol="0">
            <a:spAutoFit/>
          </a:bodyPr>
          <a:lstStyle/>
          <a:p>
            <a:pPr marL="238985" indent="-238985">
              <a:lnSpc>
                <a:spcPct val="130000"/>
              </a:lnSpc>
              <a:spcAft>
                <a:spcPts val="1004"/>
              </a:spcAft>
              <a:buFont typeface="Arial" charset="0"/>
              <a:buChar char="•"/>
            </a:pPr>
            <a:r>
              <a:rPr lang="en-US" sz="1600" b="1" dirty="0">
                <a:solidFill>
                  <a:schemeClr val="tx1">
                    <a:lumMod val="65000"/>
                    <a:lumOff val="35000"/>
                  </a:schemeClr>
                </a:solidFill>
                <a:latin typeface="Arial" panose="020B0604020202020204" pitchFamily="34" charset="0"/>
                <a:cs typeface="Arial" panose="020B0604020202020204" pitchFamily="34" charset="0"/>
              </a:rPr>
              <a:t>More information on the CP Program is available on the CP homepage at: </a:t>
            </a:r>
            <a:r>
              <a:rPr lang="en-US" sz="1600" dirty="0">
                <a:latin typeface="Arial" panose="020B0604020202020204" pitchFamily="34" charset="0"/>
                <a:cs typeface="Arial" panose="020B0604020202020204" pitchFamily="34" charset="0"/>
                <a:hlinkClick r:id="rId3"/>
              </a:rPr>
              <a:t>https://www.mass.gov/guides/masshealth-community-partners-cp-program</a:t>
            </a:r>
            <a:r>
              <a:rPr lang="en-US" sz="1600" dirty="0">
                <a:latin typeface="Arial" panose="020B0604020202020204" pitchFamily="34" charset="0"/>
                <a:cs typeface="Arial" panose="020B0604020202020204" pitchFamily="34" charset="0"/>
              </a:rPr>
              <a:t> </a:t>
            </a:r>
          </a:p>
          <a:p>
            <a:pPr marL="238984" indent="-238985">
              <a:lnSpc>
                <a:spcPct val="130000"/>
              </a:lnSpc>
              <a:spcAft>
                <a:spcPts val="1004"/>
              </a:spcAft>
              <a:buFont typeface="Arial" charset="0"/>
              <a:buChar char="•"/>
            </a:pPr>
            <a:r>
              <a:rPr lang="en-US" sz="1600" b="1" dirty="0">
                <a:solidFill>
                  <a:schemeClr val="tx1">
                    <a:lumMod val="65000"/>
                    <a:lumOff val="35000"/>
                  </a:schemeClr>
                </a:solidFill>
                <a:latin typeface="Arial" panose="020B0604020202020204" pitchFamily="34" charset="0"/>
                <a:cs typeface="Arial" panose="020B0604020202020204" pitchFamily="34" charset="0"/>
              </a:rPr>
              <a:t>Provider training event schedules and other PCDI information can be viewed and downloaded on the MassHealth Provider PCDI Resources web page </a:t>
            </a:r>
            <a:r>
              <a:rPr lang="en-US" sz="1600" b="1" dirty="0" smtClean="0">
                <a:solidFill>
                  <a:schemeClr val="tx1">
                    <a:lumMod val="65000"/>
                    <a:lumOff val="35000"/>
                  </a:schemeClr>
                </a:solidFill>
                <a:latin typeface="Arial" panose="020B0604020202020204" pitchFamily="34" charset="0"/>
                <a:cs typeface="Arial" panose="020B0604020202020204" pitchFamily="34" charset="0"/>
              </a:rPr>
              <a:t>at: </a:t>
            </a:r>
            <a:r>
              <a:rPr lang="en-US" sz="1600" dirty="0">
                <a:latin typeface="Arial" panose="020B0604020202020204" pitchFamily="34" charset="0"/>
                <a:cs typeface="Arial" panose="020B0604020202020204" pitchFamily="34" charset="0"/>
                <a:hlinkClick r:id="rId4"/>
              </a:rPr>
              <a:t>https://www.mass.gov/lists/provider-pcdi-resources</a:t>
            </a:r>
            <a:r>
              <a:rPr lang="en-US" sz="1600" dirty="0">
                <a:latin typeface="Arial" panose="020B0604020202020204" pitchFamily="34" charset="0"/>
                <a:cs typeface="Arial" panose="020B0604020202020204" pitchFamily="34" charset="0"/>
              </a:rPr>
              <a:t> </a:t>
            </a:r>
            <a:endParaRPr lang="en-US" sz="1600" i="1" dirty="0">
              <a:latin typeface="Arial" panose="020B0604020202020204" pitchFamily="34" charset="0"/>
              <a:cs typeface="Arial" panose="020B0604020202020204" pitchFamily="34" charset="0"/>
            </a:endParaRPr>
          </a:p>
          <a:p>
            <a:pPr marL="238984" indent="-238985">
              <a:lnSpc>
                <a:spcPct val="130000"/>
              </a:lnSpc>
              <a:spcAft>
                <a:spcPts val="1004"/>
              </a:spcAft>
              <a:buFont typeface="Arial" charset="0"/>
              <a:buChar char="•"/>
            </a:pPr>
            <a:r>
              <a:rPr lang="en-US" sz="1600" b="1" dirty="0">
                <a:solidFill>
                  <a:schemeClr val="tx1">
                    <a:lumMod val="65000"/>
                    <a:lumOff val="35000"/>
                  </a:schemeClr>
                </a:solidFill>
                <a:latin typeface="Arial" panose="020B0604020202020204" pitchFamily="34" charset="0"/>
                <a:cs typeface="Arial" panose="020B0604020202020204" pitchFamily="34" charset="0"/>
              </a:rPr>
              <a:t>MassHealth provider registration for upcoming training events: </a:t>
            </a:r>
            <a:r>
              <a:rPr lang="en-US" sz="1600" dirty="0">
                <a:latin typeface="Arial" panose="020B0604020202020204" pitchFamily="34" charset="0"/>
                <a:cs typeface="Arial" panose="020B0604020202020204" pitchFamily="34" charset="0"/>
                <a:hlinkClick r:id="rId5"/>
              </a:rPr>
              <a:t>https://www.mass.gov/how-to/enroll-in-webinar-or-in-person-session-for-pcdi</a:t>
            </a:r>
            <a:r>
              <a:rPr lang="en-US" sz="1600" dirty="0">
                <a:latin typeface="Arial" panose="020B0604020202020204" pitchFamily="34" charset="0"/>
                <a:cs typeface="Arial" panose="020B0604020202020204" pitchFamily="34" charset="0"/>
              </a:rPr>
              <a:t> </a:t>
            </a:r>
          </a:p>
          <a:p>
            <a:pPr marL="238984" indent="-238985">
              <a:lnSpc>
                <a:spcPct val="130000"/>
              </a:lnSpc>
              <a:spcAft>
                <a:spcPts val="1004"/>
              </a:spcAft>
              <a:buFont typeface="Arial" charset="0"/>
              <a:buChar char="•"/>
            </a:pPr>
            <a:r>
              <a:rPr lang="en-US" sz="1600" b="1" dirty="0">
                <a:solidFill>
                  <a:schemeClr val="tx1">
                    <a:lumMod val="65000"/>
                    <a:lumOff val="35000"/>
                  </a:schemeClr>
                </a:solidFill>
                <a:latin typeface="Arial" panose="020B0604020202020204" pitchFamily="34" charset="0"/>
                <a:cs typeface="Arial" panose="020B0604020202020204" pitchFamily="34" charset="0"/>
              </a:rPr>
              <a:t>Questions about the CP Program can be sent to: </a:t>
            </a:r>
            <a:r>
              <a:rPr lang="en-US" sz="1600" dirty="0">
                <a:latin typeface="Arial" panose="020B0604020202020204" pitchFamily="34" charset="0"/>
                <a:cs typeface="Arial" panose="020B0604020202020204" pitchFamily="34" charset="0"/>
                <a:hlinkClick r:id="rId6"/>
              </a:rPr>
              <a:t>CPinfo@MassMail.State.MA.US</a:t>
            </a:r>
            <a:r>
              <a:rPr lang="en-US" sz="1600" b="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5" name="TextBox 4"/>
          <p:cNvSpPr txBox="1"/>
          <p:nvPr/>
        </p:nvSpPr>
        <p:spPr>
          <a:xfrm>
            <a:off x="304800" y="5867400"/>
            <a:ext cx="5257800" cy="253127"/>
          </a:xfrm>
          <a:prstGeom prst="rect">
            <a:avLst/>
          </a:prstGeom>
          <a:noFill/>
        </p:spPr>
        <p:txBody>
          <a:bodyPr wrap="square" lIns="76498" tIns="38249" rIns="76498" bIns="38249" rtlCol="0">
            <a:spAutoFit/>
          </a:bodyPr>
          <a:lstStyle/>
          <a:p>
            <a:r>
              <a:rPr lang="en-US" sz="1143" dirty="0">
                <a:latin typeface="Arial" panose="020B0604020202020204" pitchFamily="34" charset="0"/>
                <a:cs typeface="Arial" panose="020B0604020202020204" pitchFamily="34" charset="0"/>
              </a:rPr>
              <a:t>PCDI = Payment and Care Delivery Innovation</a:t>
            </a:r>
          </a:p>
        </p:txBody>
      </p:sp>
      <p:sp>
        <p:nvSpPr>
          <p:cNvPr id="3" name="TextBox 2"/>
          <p:cNvSpPr txBox="1"/>
          <p:nvPr/>
        </p:nvSpPr>
        <p:spPr>
          <a:xfrm>
            <a:off x="9361714" y="4082143"/>
            <a:ext cx="2231571" cy="290208"/>
          </a:xfrm>
          <a:prstGeom prst="rect">
            <a:avLst/>
          </a:prstGeom>
          <a:noFill/>
        </p:spPr>
        <p:txBody>
          <a:bodyPr wrap="square" rtlCol="0">
            <a:spAutoFit/>
          </a:bodyPr>
          <a:lstStyle/>
          <a:p>
            <a:r>
              <a:rPr lang="en-US" sz="1286" dirty="0"/>
              <a:t> </a:t>
            </a:r>
          </a:p>
        </p:txBody>
      </p:sp>
      <p:sp>
        <p:nvSpPr>
          <p:cNvPr id="7"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Additional CP Resources for Providers</a:t>
            </a:r>
            <a:endParaRPr lang="en-US" sz="1857" kern="0" dirty="0">
              <a:solidFill>
                <a:srgbClr val="004080"/>
              </a:solidFill>
            </a:endParaRPr>
          </a:p>
        </p:txBody>
      </p:sp>
    </p:spTree>
    <p:extLst>
      <p:ext uri="{BB962C8B-B14F-4D97-AF65-F5344CB8AC3E}">
        <p14:creationId xmlns:p14="http://schemas.microsoft.com/office/powerpoint/2010/main" val="402655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1" y="1208318"/>
            <a:ext cx="8534400" cy="3757716"/>
          </a:xfrm>
          <a:prstGeom prst="rect">
            <a:avLst/>
          </a:prstGeom>
          <a:noFill/>
        </p:spPr>
        <p:txBody>
          <a:bodyPr wrap="square" lIns="76474" tIns="38237" rIns="76474" bIns="38237" rtlCol="0">
            <a:spAutoFit/>
          </a:bodyPr>
          <a:lstStyle/>
          <a:p>
            <a:pPr marL="238985" indent="-238985">
              <a:spcAft>
                <a:spcPts val="502"/>
              </a:spcAft>
              <a:buFont typeface="Arial"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CPs are community-based organizations contracted by MassHealth to provide enhanced care coordination to MassHealth members enrolled in ACOs and MCOs with complex needs</a:t>
            </a:r>
            <a:r>
              <a:rPr lang="en-US" sz="1400" baseline="30000" dirty="0">
                <a:solidFill>
                  <a:schemeClr val="tx1">
                    <a:lumMod val="65000"/>
                    <a:lumOff val="35000"/>
                  </a:schemeClr>
                </a:solidFill>
                <a:latin typeface="Arial" panose="020B0604020202020204" pitchFamily="34" charset="0"/>
                <a:cs typeface="Arial" panose="020B0604020202020204" pitchFamily="34" charset="0"/>
              </a:rPr>
              <a:t>1</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a:p>
            <a:pPr marL="243913" indent="-243913">
              <a:lnSpc>
                <a:spcPct val="200000"/>
              </a:lnSpc>
              <a:spcAft>
                <a:spcPts val="429"/>
              </a:spcAft>
              <a:buFont typeface="Arial" panose="020B0604020202020204" pitchFamily="34" charset="0"/>
              <a:buChar char="•"/>
            </a:pPr>
            <a:r>
              <a:rPr lang="en-US" sz="1400" b="1" dirty="0">
                <a:solidFill>
                  <a:schemeClr val="tx1">
                    <a:lumMod val="65000"/>
                    <a:lumOff val="35000"/>
                  </a:schemeClr>
                </a:solidFill>
                <a:latin typeface="Arial" panose="020B0604020202020204" pitchFamily="34" charset="0"/>
                <a:cs typeface="Arial" panose="020B0604020202020204" pitchFamily="34" charset="0"/>
              </a:rPr>
              <a:t>There are two types of CPs:</a:t>
            </a:r>
          </a:p>
          <a:p>
            <a:pPr marL="625778" lvl="1" indent="-243913">
              <a:spcAft>
                <a:spcPts val="429"/>
              </a:spcAft>
              <a:buFont typeface="Arial" panose="020B0604020202020204" pitchFamily="34" charset="0"/>
              <a:buChar char="•"/>
            </a:pPr>
            <a:r>
              <a:rPr lang="en-US" sz="1400" b="1" dirty="0">
                <a:solidFill>
                  <a:srgbClr val="4F81BD"/>
                </a:solidFill>
                <a:latin typeface="Arial" panose="020B0604020202020204" pitchFamily="34" charset="0"/>
                <a:cs typeface="Arial" panose="020B0604020202020204" pitchFamily="34" charset="0"/>
              </a:rPr>
              <a:t>Behavioral Health Community Partners (BH CPs)</a:t>
            </a:r>
          </a:p>
          <a:p>
            <a:pPr marL="1007732" lvl="2" indent="-243913">
              <a:lnSpc>
                <a:spcPct val="150000"/>
              </a:lnSpc>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Responsible for care management and coordination for populations with significant BH needs</a:t>
            </a:r>
          </a:p>
          <a:p>
            <a:pPr marL="1007732" lvl="2" indent="-243913">
              <a:lnSpc>
                <a:spcPct val="150000"/>
              </a:lnSpc>
              <a:spcAft>
                <a:spcPts val="1286"/>
              </a:spcAft>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May support up to 35,000 members</a:t>
            </a:r>
          </a:p>
          <a:p>
            <a:pPr marL="625778" lvl="1" indent="-243913">
              <a:spcAft>
                <a:spcPts val="857"/>
              </a:spcAft>
              <a:buFont typeface="Arial" panose="020B0604020202020204" pitchFamily="34" charset="0"/>
              <a:buChar char="•"/>
            </a:pPr>
            <a:r>
              <a:rPr lang="en-US" sz="1400" b="1" dirty="0">
                <a:solidFill>
                  <a:srgbClr val="C0504D"/>
                </a:solidFill>
                <a:latin typeface="Arial" panose="020B0604020202020204" pitchFamily="34" charset="0"/>
                <a:cs typeface="Arial" panose="020B0604020202020204" pitchFamily="34" charset="0"/>
              </a:rPr>
              <a:t>Long Term Services and Supports Community Partners (LTSS CPs)</a:t>
            </a:r>
          </a:p>
          <a:p>
            <a:pPr marL="1007732" lvl="2" indent="-243913">
              <a:lnSpc>
                <a:spcPct val="150000"/>
              </a:lnSpc>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Provide LTSS care coordination and navigation to populations with complex LTSS needs</a:t>
            </a:r>
          </a:p>
          <a:p>
            <a:pPr marL="1007732" lvl="2" indent="-243913">
              <a:lnSpc>
                <a:spcPct val="150000"/>
              </a:lnSpc>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May support up to ~20,000 </a:t>
            </a:r>
            <a:r>
              <a:rPr lang="mr-IN" sz="1400" dirty="0">
                <a:solidFill>
                  <a:schemeClr val="tx1">
                    <a:lumMod val="65000"/>
                    <a:lumOff val="35000"/>
                  </a:schemeClr>
                </a:solidFill>
                <a:latin typeface="Arial" panose="020B0604020202020204" pitchFamily="34" charset="0"/>
              </a:rPr>
              <a:t>–</a:t>
            </a:r>
            <a:r>
              <a:rPr lang="en-US" sz="1400" dirty="0">
                <a:solidFill>
                  <a:schemeClr val="tx1">
                    <a:lumMod val="65000"/>
                    <a:lumOff val="35000"/>
                  </a:schemeClr>
                </a:solidFill>
                <a:latin typeface="Arial" panose="020B0604020202020204" pitchFamily="34" charset="0"/>
                <a:cs typeface="Arial" panose="020B0604020202020204" pitchFamily="34" charset="0"/>
              </a:rPr>
              <a:t> 24,000 members</a:t>
            </a:r>
          </a:p>
          <a:p>
            <a:pPr marL="1007732" lvl="2" indent="-243913">
              <a:buFont typeface="Arial" panose="020B0604020202020204" pitchFamily="34" charset="0"/>
              <a:buChar char="•"/>
            </a:pPr>
            <a:endParaRPr lang="en-US" sz="1400" dirty="0">
              <a:solidFill>
                <a:schemeClr val="tx1">
                  <a:lumMod val="65000"/>
                  <a:lumOff val="35000"/>
                </a:schemeClr>
              </a:solidFill>
              <a:latin typeface="Arial" panose="020B0604020202020204" pitchFamily="34" charset="0"/>
              <a:cs typeface="Arial" panose="020B0604020202020204" pitchFamily="34" charset="0"/>
            </a:endParaRPr>
          </a:p>
          <a:p>
            <a:pPr marL="248681" indent="-248681" defTabSz="796029">
              <a:buFont typeface="Arial" panose="020B0604020202020204" pitchFamily="34" charset="0"/>
              <a:buChar char="•"/>
            </a:pPr>
            <a:r>
              <a:rPr lang="en-US" sz="1400" dirty="0">
                <a:solidFill>
                  <a:schemeClr val="tx1">
                    <a:lumMod val="65000"/>
                    <a:lumOff val="35000"/>
                  </a:schemeClr>
                </a:solidFill>
                <a:latin typeface="Arial" panose="020B0604020202020204" pitchFamily="34" charset="0"/>
                <a:cs typeface="Arial" panose="020B0604020202020204" pitchFamily="34" charset="0"/>
              </a:rPr>
              <a:t>ACOs and MCOs must partner with CPs to support members with significant BH and complex LTSS needs</a:t>
            </a:r>
            <a:endParaRPr lang="en-US" sz="1400" strike="sngStrike"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TextBox 4"/>
          <p:cNvSpPr txBox="1"/>
          <p:nvPr/>
        </p:nvSpPr>
        <p:spPr>
          <a:xfrm>
            <a:off x="272143" y="5279572"/>
            <a:ext cx="8675909" cy="780771"/>
          </a:xfrm>
          <a:prstGeom prst="rect">
            <a:avLst/>
          </a:prstGeom>
          <a:noFill/>
        </p:spPr>
        <p:txBody>
          <a:bodyPr wrap="square" lIns="76498" tIns="38249" rIns="76498" bIns="38249" rtlCol="0">
            <a:spAutoFit/>
          </a:bodyPr>
          <a:lstStyle/>
          <a:p>
            <a:pPr>
              <a:spcAft>
                <a:spcPts val="502"/>
              </a:spcAft>
            </a:pPr>
            <a:r>
              <a:rPr lang="en-US" sz="1143" baseline="30000" dirty="0" smtClean="0">
                <a:solidFill>
                  <a:schemeClr val="tx1">
                    <a:lumMod val="65000"/>
                    <a:lumOff val="35000"/>
                  </a:schemeClr>
                </a:solidFill>
              </a:rPr>
              <a:t>1 </a:t>
            </a:r>
            <a:r>
              <a:rPr lang="en-US" sz="1143" dirty="0" smtClean="0">
                <a:solidFill>
                  <a:schemeClr val="tx1">
                    <a:lumMod val="65000"/>
                    <a:lumOff val="35000"/>
                  </a:schemeClr>
                </a:solidFill>
                <a:latin typeface="Arial" panose="020B0604020202020204" pitchFamily="34" charset="0"/>
                <a:cs typeface="Arial" panose="020B0604020202020204" pitchFamily="34" charset="0"/>
              </a:rPr>
              <a:t>Members </a:t>
            </a:r>
            <a:r>
              <a:rPr lang="en-US" sz="1143" dirty="0">
                <a:solidFill>
                  <a:schemeClr val="tx1">
                    <a:lumMod val="65000"/>
                    <a:lumOff val="35000"/>
                  </a:schemeClr>
                </a:solidFill>
                <a:latin typeface="Arial" panose="020B0604020202020204" pitchFamily="34" charset="0"/>
                <a:cs typeface="Arial" panose="020B0604020202020204" pitchFamily="34" charset="0"/>
              </a:rPr>
              <a:t>enrolled in the Primary Care Clinician (PCC) Plan or the MassHealth fee-for-service (FFS) Program (e.g., members who are dually-eligible for MassHealth and Medicare) are not eligible for the CP Program, with the exception of certain members affiliated with the Department of Mental Health’s (DMH) Adult Community Clinical Supports (ACCS) Program who are not otherwise enrolled in One Care or the Senior Care Options (SCO) Program</a:t>
            </a:r>
          </a:p>
        </p:txBody>
      </p:sp>
      <p:sp>
        <p:nvSpPr>
          <p:cNvPr id="6"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What are CPs</a:t>
            </a:r>
            <a:endParaRPr lang="en-US" kern="0" dirty="0">
              <a:solidFill>
                <a:srgbClr val="004080"/>
              </a:solidFill>
            </a:endParaRPr>
          </a:p>
        </p:txBody>
      </p:sp>
    </p:spTree>
    <p:extLst>
      <p:ext uri="{BB962C8B-B14F-4D97-AF65-F5344CB8AC3E}">
        <p14:creationId xmlns:p14="http://schemas.microsoft.com/office/powerpoint/2010/main" val="527694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228600" y="762000"/>
            <a:ext cx="8640492" cy="4446445"/>
          </a:xfrm>
          <a:prstGeom prst="rect">
            <a:avLst/>
          </a:prstGeom>
          <a:noFill/>
          <a:ln w="19050" cmpd="sng">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351" tIns="76351" rIns="76351" bIns="76351" numCol="1" anchor="t" anchorCtr="0" compatLnSpc="1">
            <a:prstTxWarp prst="textNoShape">
              <a:avLst/>
            </a:prstTxWarp>
            <a:noAutofit/>
          </a:bodyPr>
          <a:lstStyle>
            <a:lvl1pPr lvl="0" indent="0" defTabSz="913429" fontAlgn="base">
              <a:spcBef>
                <a:spcPct val="0"/>
              </a:spcBef>
              <a:spcAft>
                <a:spcPct val="0"/>
              </a:spcAft>
              <a:buClr>
                <a:schemeClr val="tx2"/>
              </a:buClr>
              <a:defRPr sz="1600" baseline="0"/>
            </a:lvl1pPr>
            <a:lvl2pPr marL="197586" lvl="1" indent="-195966" defTabSz="913429" fontAlgn="base">
              <a:spcBef>
                <a:spcPct val="0"/>
              </a:spcBef>
              <a:spcAft>
                <a:spcPct val="0"/>
              </a:spcAft>
              <a:buClr>
                <a:schemeClr val="tx2"/>
              </a:buClr>
              <a:buSzPct val="125000"/>
              <a:buFont typeface="Arial" charset="0"/>
              <a:buChar char="▪"/>
              <a:defRPr sz="1600" baseline="0"/>
            </a:lvl2pPr>
            <a:lvl3pPr marL="466431" lvl="2" indent="-267227" defTabSz="913429" fontAlgn="base">
              <a:spcBef>
                <a:spcPct val="0"/>
              </a:spcBef>
              <a:spcAft>
                <a:spcPct val="0"/>
              </a:spcAft>
              <a:buClr>
                <a:schemeClr val="tx2"/>
              </a:buClr>
              <a:buSzPct val="120000"/>
              <a:buFont typeface="Arial" charset="0"/>
              <a:buChar char="–"/>
              <a:defRPr sz="1600" baseline="0"/>
            </a:lvl3pPr>
            <a:lvl4pPr marL="626768" lvl="3" indent="-158716" defTabSz="913429" fontAlgn="base">
              <a:spcBef>
                <a:spcPct val="0"/>
              </a:spcBef>
              <a:spcAft>
                <a:spcPct val="0"/>
              </a:spcAft>
              <a:buClr>
                <a:schemeClr val="tx2"/>
              </a:buClr>
              <a:buSzPct val="120000"/>
              <a:buFont typeface="Arial" charset="0"/>
              <a:buChar char="▫"/>
              <a:defRPr sz="1600" baseline="0"/>
            </a:lvl4pPr>
            <a:lvl5pPr marL="764947" lvl="4"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pPr marL="1383" lvl="1" indent="0">
              <a:spcBef>
                <a:spcPct val="40000"/>
              </a:spcBef>
              <a:buNone/>
            </a:pPr>
            <a:r>
              <a:rPr lang="en-US" sz="1800" b="1" u="sng" dirty="0">
                <a:solidFill>
                  <a:schemeClr val="tx1">
                    <a:lumMod val="65000"/>
                    <a:lumOff val="35000"/>
                  </a:schemeClr>
                </a:solidFill>
                <a:latin typeface="Arial"/>
              </a:rPr>
              <a:t>Objectives</a:t>
            </a:r>
            <a:r>
              <a:rPr lang="en-US" sz="1800" b="1" u="sng" dirty="0" smtClean="0">
                <a:solidFill>
                  <a:schemeClr val="tx1">
                    <a:lumMod val="65000"/>
                    <a:lumOff val="35000"/>
                  </a:schemeClr>
                </a:solidFill>
                <a:latin typeface="Arial"/>
              </a:rPr>
              <a:t>:</a:t>
            </a:r>
          </a:p>
          <a:p>
            <a:pPr marL="1383" lvl="1" indent="0">
              <a:spcBef>
                <a:spcPct val="40000"/>
              </a:spcBef>
              <a:buNone/>
            </a:pPr>
            <a:endParaRPr lang="en-US" sz="1050" b="1" u="sng" dirty="0">
              <a:solidFill>
                <a:schemeClr val="tx1">
                  <a:lumMod val="65000"/>
                  <a:lumOff val="35000"/>
                </a:schemeClr>
              </a:solidFill>
              <a:latin typeface="Arial"/>
            </a:endParaRPr>
          </a:p>
          <a:p>
            <a:pPr lvl="1">
              <a:spcBef>
                <a:spcPct val="50000"/>
              </a:spcBef>
              <a:buClr>
                <a:srgbClr val="000000"/>
              </a:buClr>
              <a:buFont typeface="Arial" panose="020B0604020202020204" pitchFamily="34" charset="0"/>
              <a:buChar char="•"/>
            </a:pPr>
            <a:r>
              <a:rPr lang="en-US" sz="1400" dirty="0">
                <a:solidFill>
                  <a:schemeClr val="tx1">
                    <a:lumMod val="65000"/>
                    <a:lumOff val="35000"/>
                  </a:schemeClr>
                </a:solidFill>
                <a:latin typeface="Arial"/>
              </a:rPr>
              <a:t>Support members with significant BH needs and complex LTSS needs to help them </a:t>
            </a:r>
            <a:r>
              <a:rPr lang="en-US" sz="1400" b="1" dirty="0">
                <a:solidFill>
                  <a:schemeClr val="tx1">
                    <a:lumMod val="65000"/>
                    <a:lumOff val="35000"/>
                  </a:schemeClr>
                </a:solidFill>
                <a:latin typeface="Arial"/>
              </a:rPr>
              <a:t>navigate the BH and LTSS healthcare systems </a:t>
            </a:r>
            <a:r>
              <a:rPr lang="en-US" sz="1400" dirty="0">
                <a:solidFill>
                  <a:schemeClr val="tx1">
                    <a:lumMod val="65000"/>
                    <a:lumOff val="35000"/>
                  </a:schemeClr>
                </a:solidFill>
                <a:latin typeface="Arial"/>
              </a:rPr>
              <a:t>in Massachusetts</a:t>
            </a:r>
          </a:p>
          <a:p>
            <a:pPr lvl="1">
              <a:spcBef>
                <a:spcPct val="50000"/>
              </a:spcBef>
              <a:buClr>
                <a:srgbClr val="000000"/>
              </a:buClr>
              <a:buFont typeface="Arial" panose="020B0604020202020204" pitchFamily="34" charset="0"/>
              <a:buChar char="•"/>
            </a:pPr>
            <a:r>
              <a:rPr lang="en-US" sz="1400" b="1" dirty="0">
                <a:solidFill>
                  <a:schemeClr val="tx1">
                    <a:lumMod val="65000"/>
                    <a:lumOff val="35000"/>
                  </a:schemeClr>
                </a:solidFill>
                <a:latin typeface="Arial"/>
              </a:rPr>
              <a:t>Improve member experience and continuity and quality of care </a:t>
            </a:r>
            <a:r>
              <a:rPr lang="en-US" sz="1400" dirty="0">
                <a:solidFill>
                  <a:schemeClr val="tx1">
                    <a:lumMod val="65000"/>
                    <a:lumOff val="35000"/>
                  </a:schemeClr>
                </a:solidFill>
                <a:latin typeface="Arial"/>
              </a:rPr>
              <a:t>by holistically engaging members with significant BH needs (including Serious Mental Illness (SMI) and addiction) and complex LTSS needs</a:t>
            </a:r>
          </a:p>
          <a:p>
            <a:pPr lvl="1">
              <a:spcBef>
                <a:spcPct val="50000"/>
              </a:spcBef>
              <a:buClr>
                <a:srgbClr val="000000"/>
              </a:buClr>
              <a:buFont typeface="Arial" panose="020B0604020202020204" pitchFamily="34" charset="0"/>
              <a:buChar char="•"/>
            </a:pPr>
            <a:r>
              <a:rPr lang="en-US" sz="1400" dirty="0">
                <a:solidFill>
                  <a:schemeClr val="tx1">
                    <a:lumMod val="65000"/>
                    <a:lumOff val="35000"/>
                  </a:schemeClr>
                </a:solidFill>
                <a:latin typeface="Arial"/>
              </a:rPr>
              <a:t>Create opportunity for ACOs and MCOs to </a:t>
            </a:r>
            <a:r>
              <a:rPr lang="en-US" sz="1400" b="1" dirty="0">
                <a:solidFill>
                  <a:schemeClr val="tx1">
                    <a:lumMod val="65000"/>
                    <a:lumOff val="35000"/>
                  </a:schemeClr>
                </a:solidFill>
                <a:latin typeface="Arial"/>
              </a:rPr>
              <a:t>leverage the expertise and capabilities of existing community-based organizations </a:t>
            </a:r>
            <a:r>
              <a:rPr lang="en-US" sz="1400" dirty="0">
                <a:solidFill>
                  <a:schemeClr val="tx1">
                    <a:lumMod val="65000"/>
                    <a:lumOff val="35000"/>
                  </a:schemeClr>
                </a:solidFill>
                <a:latin typeface="Arial"/>
              </a:rPr>
              <a:t>serving populations with BH and LTSS needs</a:t>
            </a:r>
          </a:p>
          <a:p>
            <a:pPr lvl="1">
              <a:spcBef>
                <a:spcPct val="50000"/>
              </a:spcBef>
              <a:buClr>
                <a:srgbClr val="000000"/>
              </a:buClr>
              <a:buFont typeface="Arial" panose="020B0604020202020204" pitchFamily="34" charset="0"/>
              <a:buChar char="•"/>
            </a:pPr>
            <a:r>
              <a:rPr lang="en-US" sz="1400" b="1" dirty="0">
                <a:solidFill>
                  <a:schemeClr val="tx1">
                    <a:lumMod val="65000"/>
                    <a:lumOff val="35000"/>
                  </a:schemeClr>
                </a:solidFill>
                <a:latin typeface="Arial"/>
              </a:rPr>
              <a:t>Invest in the continued development of BH and LTSS infrastructure</a:t>
            </a:r>
            <a:r>
              <a:rPr lang="en-US" sz="1400" dirty="0">
                <a:solidFill>
                  <a:schemeClr val="tx1">
                    <a:lumMod val="65000"/>
                    <a:lumOff val="35000"/>
                  </a:schemeClr>
                </a:solidFill>
                <a:latin typeface="Arial"/>
              </a:rPr>
              <a:t> (e.g. technology, and information systems) that is sustainable over time</a:t>
            </a:r>
          </a:p>
          <a:p>
            <a:pPr lvl="1">
              <a:spcBef>
                <a:spcPct val="50000"/>
              </a:spcBef>
              <a:buClr>
                <a:srgbClr val="000000"/>
              </a:buClr>
              <a:buFont typeface="Arial" panose="020B0604020202020204" pitchFamily="34" charset="0"/>
              <a:buChar char="•"/>
            </a:pPr>
            <a:r>
              <a:rPr lang="en-US" sz="1400" b="1" dirty="0">
                <a:solidFill>
                  <a:schemeClr val="tx1">
                    <a:lumMod val="65000"/>
                    <a:lumOff val="35000"/>
                  </a:schemeClr>
                </a:solidFill>
                <a:latin typeface="Arial"/>
              </a:rPr>
              <a:t>Improve collaboration </a:t>
            </a:r>
            <a:r>
              <a:rPr lang="en-US" sz="1400" dirty="0">
                <a:solidFill>
                  <a:schemeClr val="tx1">
                    <a:lumMod val="65000"/>
                    <a:lumOff val="35000"/>
                  </a:schemeClr>
                </a:solidFill>
                <a:latin typeface="Arial"/>
              </a:rPr>
              <a:t>across ACOs, MCOs, CPs, providers, and community organizations addressing the social determinants of health; and BH, LTSS, and physical health care delivery systems in order to break down existing silos and </a:t>
            </a:r>
            <a:r>
              <a:rPr lang="en-US" sz="1400" b="1" dirty="0">
                <a:solidFill>
                  <a:schemeClr val="tx1">
                    <a:lumMod val="65000"/>
                    <a:lumOff val="35000"/>
                  </a:schemeClr>
                </a:solidFill>
                <a:latin typeface="Arial"/>
              </a:rPr>
              <a:t>deliver integrated care </a:t>
            </a:r>
          </a:p>
          <a:p>
            <a:pPr lvl="1">
              <a:spcBef>
                <a:spcPct val="50000"/>
              </a:spcBef>
              <a:buClr>
                <a:srgbClr val="000000"/>
              </a:buClr>
              <a:buFont typeface="Arial" panose="020B0604020202020204" pitchFamily="34" charset="0"/>
              <a:buChar char="•"/>
            </a:pPr>
            <a:r>
              <a:rPr lang="en-US" sz="1400" b="1" dirty="0">
                <a:solidFill>
                  <a:schemeClr val="tx1">
                    <a:lumMod val="65000"/>
                    <a:lumOff val="35000"/>
                  </a:schemeClr>
                </a:solidFill>
                <a:latin typeface="Arial"/>
              </a:rPr>
              <a:t>Support values </a:t>
            </a:r>
            <a:r>
              <a:rPr lang="en-US" sz="1400" dirty="0">
                <a:solidFill>
                  <a:schemeClr val="tx1">
                    <a:lumMod val="65000"/>
                    <a:lumOff val="35000"/>
                  </a:schemeClr>
                </a:solidFill>
                <a:latin typeface="Arial"/>
              </a:rPr>
              <a:t>of Community First</a:t>
            </a:r>
            <a:r>
              <a:rPr lang="en-US" sz="1400" baseline="30000" dirty="0">
                <a:solidFill>
                  <a:schemeClr val="tx1">
                    <a:lumMod val="65000"/>
                    <a:lumOff val="35000"/>
                  </a:schemeClr>
                </a:solidFill>
                <a:latin typeface="Arial"/>
              </a:rPr>
              <a:t>1</a:t>
            </a:r>
            <a:r>
              <a:rPr lang="en-US" sz="1400" dirty="0">
                <a:solidFill>
                  <a:schemeClr val="tx1">
                    <a:lumMod val="65000"/>
                    <a:lumOff val="35000"/>
                  </a:schemeClr>
                </a:solidFill>
                <a:latin typeface="Arial"/>
              </a:rPr>
              <a:t>, recovery principles, independent living, and promote cultural competence</a:t>
            </a:r>
          </a:p>
        </p:txBody>
      </p:sp>
      <p:sp>
        <p:nvSpPr>
          <p:cNvPr id="8" name="4. Footnote"/>
          <p:cNvSpPr txBox="1">
            <a:spLocks noChangeArrowheads="1"/>
          </p:cNvSpPr>
          <p:nvPr/>
        </p:nvSpPr>
        <p:spPr bwMode="auto">
          <a:xfrm>
            <a:off x="163286" y="5517757"/>
            <a:ext cx="8799129" cy="52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104775" indent="-104775" defTabSz="895350">
              <a:defRPr sz="1000" baseline="0">
                <a:latin typeface="+mn-lt"/>
              </a:defRPr>
            </a:lvl1pPr>
            <a:lvl2pPr marL="1031875" defTabSz="895350">
              <a:defRPr sz="2400"/>
            </a:lvl2pPr>
            <a:lvl3pPr marL="1217613" defTabSz="895350">
              <a:defRPr sz="2400"/>
            </a:lvl3pPr>
            <a:lvl4pPr marL="1404938" defTabSz="895350">
              <a:defRPr sz="2400"/>
            </a:lvl4pPr>
            <a:lvl5pPr marL="1792288" defTabSz="895350">
              <a:defRPr sz="2400"/>
            </a:lvl5pPr>
            <a:lvl6pPr marL="2249488" defTabSz="895350" fontAlgn="base">
              <a:spcBef>
                <a:spcPct val="0"/>
              </a:spcBef>
              <a:spcAft>
                <a:spcPct val="0"/>
              </a:spcAft>
              <a:defRPr sz="2400"/>
            </a:lvl6pPr>
            <a:lvl7pPr marL="2706688" defTabSz="895350" fontAlgn="base">
              <a:spcBef>
                <a:spcPct val="0"/>
              </a:spcBef>
              <a:spcAft>
                <a:spcPct val="0"/>
              </a:spcAft>
              <a:defRPr sz="2400"/>
            </a:lvl7pPr>
            <a:lvl8pPr marL="3163888" defTabSz="895350" fontAlgn="base">
              <a:spcBef>
                <a:spcPct val="0"/>
              </a:spcBef>
              <a:spcAft>
                <a:spcPct val="0"/>
              </a:spcAft>
              <a:defRPr sz="2400"/>
            </a:lvl8pPr>
            <a:lvl9pPr marL="3621088" defTabSz="895350" fontAlgn="base">
              <a:spcBef>
                <a:spcPct val="0"/>
              </a:spcBef>
              <a:spcAft>
                <a:spcPct val="0"/>
              </a:spcAft>
              <a:defRPr sz="2400"/>
            </a:lvl9pPr>
          </a:lstStyle>
          <a:p>
            <a:r>
              <a:rPr lang="en-US" sz="1143" dirty="0">
                <a:solidFill>
                  <a:schemeClr val="tx1">
                    <a:lumMod val="65000"/>
                    <a:lumOff val="35000"/>
                  </a:schemeClr>
                </a:solidFill>
                <a:latin typeface="Arial" panose="020B0604020202020204" pitchFamily="34" charset="0"/>
                <a:cs typeface="Arial" panose="020B0604020202020204" pitchFamily="34" charset="0"/>
              </a:rPr>
              <a:t>	</a:t>
            </a:r>
            <a:r>
              <a:rPr lang="en-US" sz="1143" baseline="30000" dirty="0">
                <a:solidFill>
                  <a:schemeClr val="tx1">
                    <a:lumMod val="65000"/>
                    <a:lumOff val="35000"/>
                  </a:schemeClr>
                </a:solidFill>
                <a:latin typeface="Arial" panose="020B0604020202020204" pitchFamily="34" charset="0"/>
                <a:cs typeface="Arial" panose="020B0604020202020204" pitchFamily="34" charset="0"/>
              </a:rPr>
              <a:t>1 </a:t>
            </a:r>
            <a:r>
              <a:rPr lang="en-US" sz="1143" dirty="0">
                <a:solidFill>
                  <a:schemeClr val="tx1">
                    <a:lumMod val="65000"/>
                    <a:lumOff val="35000"/>
                  </a:schemeClr>
                </a:solidFill>
                <a:latin typeface="Arial" panose="020B0604020202020204" pitchFamily="34" charset="0"/>
                <a:cs typeface="Arial" panose="020B0604020202020204" pitchFamily="34" charset="0"/>
              </a:rPr>
              <a:t>Community First is a policy agenda that seeks to empower and support people with disabilities and elders to live with dignity and independence in the community by expanding, strengthening, and integrating systems of community-based long-term supports that are person-centered, high in quality and provide optimal choice</a:t>
            </a:r>
          </a:p>
        </p:txBody>
      </p:sp>
      <p:sp>
        <p:nvSpPr>
          <p:cNvPr id="10"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What are the objectives of the CP program</a:t>
            </a:r>
            <a:endParaRPr lang="en-US" kern="0" dirty="0">
              <a:solidFill>
                <a:srgbClr val="004080"/>
              </a:solidFill>
            </a:endParaRPr>
          </a:p>
        </p:txBody>
      </p:sp>
    </p:spTree>
    <p:extLst>
      <p:ext uri="{BB962C8B-B14F-4D97-AF65-F5344CB8AC3E}">
        <p14:creationId xmlns:p14="http://schemas.microsoft.com/office/powerpoint/2010/main" val="2340543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386356" y="4669972"/>
            <a:ext cx="8501107" cy="1039786"/>
          </a:xfrm>
          <a:prstGeom prst="rect">
            <a:avLst/>
          </a:prstGeom>
          <a:solidFill>
            <a:schemeClr val="bg1"/>
          </a:solidFill>
          <a:ln w="1905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6708" tIns="38362" rIns="76708" bIns="38362" rtlCol="0" anchor="ctr"/>
          <a:lstStyle/>
          <a:p>
            <a:pPr algn="ctr" defTabSz="768693">
              <a:lnSpc>
                <a:spcPct val="150000"/>
              </a:lnSpc>
            </a:pPr>
            <a:r>
              <a:rPr lang="en-US" sz="1000" dirty="0">
                <a:solidFill>
                  <a:srgbClr val="FFFFFF"/>
                </a:solidFill>
              </a:rPr>
              <a:t>needs.</a:t>
            </a:r>
          </a:p>
          <a:p>
            <a:pPr algn="ctr" defTabSz="768693">
              <a:lnSpc>
                <a:spcPct val="150000"/>
              </a:lnSpc>
            </a:pPr>
            <a:r>
              <a:rPr lang="en-US" sz="1000" dirty="0">
                <a:solidFill>
                  <a:srgbClr val="FFFFFF"/>
                </a:solidFill>
              </a:rPr>
              <a:t>embers of all ages </a:t>
            </a:r>
          </a:p>
          <a:p>
            <a:pPr algn="ctr" defTabSz="768693">
              <a:lnSpc>
                <a:spcPct val="150000"/>
              </a:lnSpc>
            </a:pPr>
            <a:r>
              <a:rPr lang="en-US" sz="1000" dirty="0">
                <a:solidFill>
                  <a:srgbClr val="FFFFFF"/>
                </a:solidFill>
              </a:rPr>
              <a:t>Members with physical disabilities, members with brain injury, members with intellectual or developmental disabilities, and older adults eligible for managed care (ages 60-64) </a:t>
            </a:r>
          </a:p>
          <a:p>
            <a:pPr algn="ctr" defTabSz="768693">
              <a:lnSpc>
                <a:spcPct val="150000"/>
              </a:lnSpc>
            </a:pPr>
            <a:r>
              <a:rPr lang="en-US" sz="1000" dirty="0">
                <a:solidFill>
                  <a:srgbClr val="FFFFFF"/>
                </a:solidFill>
              </a:rPr>
              <a:t>Focus population will be inclusive of members with co</a:t>
            </a:r>
          </a:p>
        </p:txBody>
      </p:sp>
      <p:sp>
        <p:nvSpPr>
          <p:cNvPr id="4" name="TextBox 3"/>
          <p:cNvSpPr txBox="1">
            <a:spLocks/>
          </p:cNvSpPr>
          <p:nvPr/>
        </p:nvSpPr>
        <p:spPr>
          <a:xfrm>
            <a:off x="382337" y="4260417"/>
            <a:ext cx="8505126" cy="431650"/>
          </a:xfrm>
          <a:prstGeom prst="rect">
            <a:avLst/>
          </a:prstGeom>
          <a:solidFill>
            <a:srgbClr val="C0504D"/>
          </a:solidFill>
          <a:ln>
            <a:headEnd/>
            <a:tailEn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58607" tIns="58607" rIns="58607" bIns="58607"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lnSpc>
                <a:spcPct val="150000"/>
              </a:lnSpc>
              <a:buClr>
                <a:srgbClr val="000000"/>
              </a:buClr>
            </a:pPr>
            <a:r>
              <a:rPr lang="en-US" sz="1357" b="1" dirty="0">
                <a:solidFill>
                  <a:srgbClr val="FFFFFF"/>
                </a:solidFill>
              </a:rPr>
              <a:t>LTSS CPs will serve a population with complex LTSS needs which include</a:t>
            </a:r>
            <a:r>
              <a:rPr lang="en-US" sz="1000" b="1" dirty="0">
                <a:solidFill>
                  <a:srgbClr val="FFFFFF"/>
                </a:solidFill>
              </a:rPr>
              <a:t>:</a:t>
            </a:r>
          </a:p>
        </p:txBody>
      </p:sp>
      <p:sp>
        <p:nvSpPr>
          <p:cNvPr id="5" name="TextBox 4"/>
          <p:cNvSpPr txBox="1"/>
          <p:nvPr/>
        </p:nvSpPr>
        <p:spPr>
          <a:xfrm>
            <a:off x="288173" y="4746161"/>
            <a:ext cx="8415854" cy="9635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lvl="2">
              <a:spcBef>
                <a:spcPts val="502"/>
              </a:spcBef>
              <a:spcAft>
                <a:spcPts val="502"/>
              </a:spcAft>
              <a:buClr>
                <a:srgbClr val="000000"/>
              </a:buClr>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ACO and MCO-enrolled members age 3 </a:t>
            </a:r>
            <a:r>
              <a:rPr lang="mr-IN" sz="1357" dirty="0">
                <a:solidFill>
                  <a:schemeClr val="tx1">
                    <a:lumMod val="65000"/>
                    <a:lumOff val="35000"/>
                  </a:schemeClr>
                </a:solidFill>
                <a:latin typeface="Arial" panose="020B0604020202020204" pitchFamily="34" charset="0"/>
              </a:rPr>
              <a:t>–</a:t>
            </a:r>
            <a:r>
              <a:rPr lang="en-US" sz="1357" dirty="0">
                <a:solidFill>
                  <a:schemeClr val="tx1">
                    <a:lumMod val="65000"/>
                    <a:lumOff val="35000"/>
                  </a:schemeClr>
                </a:solidFill>
                <a:latin typeface="Arial" panose="020B0604020202020204" pitchFamily="34" charset="0"/>
                <a:cs typeface="Arial" panose="020B0604020202020204" pitchFamily="34" charset="0"/>
              </a:rPr>
              <a:t> 64 with complex LTSS needs</a:t>
            </a:r>
          </a:p>
          <a:p>
            <a:pPr lvl="2">
              <a:spcBef>
                <a:spcPts val="502"/>
              </a:spcBef>
              <a:spcAft>
                <a:spcPts val="502"/>
              </a:spcAft>
              <a:buClr>
                <a:srgbClr val="000000"/>
              </a:buClr>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Members with brain injury or cognitive impairments; members with physical disabilities; members with intellectual or developmental disabilities, including Autism; older adults eligible for managed care (up to age 64) with LTSS needs; and children and youth with LTSS needs</a:t>
            </a:r>
          </a:p>
        </p:txBody>
      </p:sp>
      <p:sp>
        <p:nvSpPr>
          <p:cNvPr id="9" name="Rectangle 8"/>
          <p:cNvSpPr>
            <a:spLocks/>
          </p:cNvSpPr>
          <p:nvPr/>
        </p:nvSpPr>
        <p:spPr>
          <a:xfrm>
            <a:off x="385520" y="1237619"/>
            <a:ext cx="8501961" cy="2898953"/>
          </a:xfrm>
          <a:prstGeom prst="rect">
            <a:avLst/>
          </a:prstGeom>
          <a:solidFill>
            <a:schemeClr val="bg1"/>
          </a:solidFill>
          <a:ln w="1905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6223" tIns="38119" rIns="76223" bIns="38119" rtlCol="0" anchor="ctr"/>
          <a:lstStyle/>
          <a:p>
            <a:pPr algn="ctr" defTabSz="763818"/>
            <a:endParaRPr lang="en-US" sz="1000" dirty="0">
              <a:solidFill>
                <a:srgbClr val="FFFFFF"/>
              </a:solidFill>
            </a:endParaRPr>
          </a:p>
        </p:txBody>
      </p:sp>
      <p:sp>
        <p:nvSpPr>
          <p:cNvPr id="10" name="TextBox 9"/>
          <p:cNvSpPr txBox="1">
            <a:spLocks/>
          </p:cNvSpPr>
          <p:nvPr/>
        </p:nvSpPr>
        <p:spPr>
          <a:xfrm>
            <a:off x="382337" y="1218669"/>
            <a:ext cx="8501107" cy="326449"/>
          </a:xfrm>
          <a:prstGeom prst="rect">
            <a:avLst/>
          </a:prstGeom>
          <a:solidFill>
            <a:srgbClr val="4F81BD"/>
          </a:solidFill>
          <a:ln>
            <a:headEnd/>
            <a:tailEnd/>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58236" tIns="58236" rIns="58236" bIns="58236"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357" b="1" dirty="0">
                <a:solidFill>
                  <a:srgbClr val="FFFFFF"/>
                </a:solidFill>
              </a:rPr>
              <a:t>BH CPs will serve a population with high BH needs which include</a:t>
            </a:r>
            <a:r>
              <a:rPr lang="en-US" sz="1143" b="1" dirty="0">
                <a:solidFill>
                  <a:srgbClr val="FFFFFF"/>
                </a:solidFill>
              </a:rPr>
              <a:t>:</a:t>
            </a:r>
          </a:p>
        </p:txBody>
      </p:sp>
      <p:sp>
        <p:nvSpPr>
          <p:cNvPr id="11" name="TextBox 10"/>
          <p:cNvSpPr txBox="1"/>
          <p:nvPr/>
        </p:nvSpPr>
        <p:spPr>
          <a:xfrm>
            <a:off x="288173" y="1572165"/>
            <a:ext cx="8599306" cy="22642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lvl="2">
              <a:spcBef>
                <a:spcPts val="502"/>
              </a:spcBef>
              <a:spcAft>
                <a:spcPts val="502"/>
              </a:spcAft>
              <a:buClr>
                <a:srgbClr val="000000"/>
              </a:buClr>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ACO and MCO-enrolled members age 21- 64 with SMI and/or addiction treatment needs with high service utilization</a:t>
            </a:r>
          </a:p>
          <a:p>
            <a:pPr lvl="2">
              <a:spcBef>
                <a:spcPts val="502"/>
              </a:spcBef>
              <a:spcAft>
                <a:spcPts val="502"/>
              </a:spcAft>
              <a:buClr>
                <a:srgbClr val="000000"/>
              </a:buClr>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Members with SMI and/or addiction treatment needs as well as LTSS needs can only be assigned to one CP at a time. If their needs meet the level of BH CP supports, they will be assigned to a BH CP, who can also assist with coordinating LTSS needs</a:t>
            </a:r>
          </a:p>
          <a:p>
            <a:pPr lvl="2">
              <a:spcBef>
                <a:spcPts val="502"/>
              </a:spcBef>
              <a:spcAft>
                <a:spcPts val="502"/>
              </a:spcAft>
              <a:buClr>
                <a:srgbClr val="000000"/>
              </a:buClr>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In addition, MassHealth members who are in DMH’s ACCS program are eligible for BH CP supports, unless they are enrolled in One Care or SCO</a:t>
            </a:r>
          </a:p>
          <a:p>
            <a:pPr marL="730644" lvl="2" indent="-285750">
              <a:spcBef>
                <a:spcPts val="502"/>
              </a:spcBef>
              <a:spcAft>
                <a:spcPts val="502"/>
              </a:spcAft>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Members will continue to receive supports from a BH CP even after they are no longer in need of ACCS services and have transitioned to other services </a:t>
            </a:r>
          </a:p>
        </p:txBody>
      </p:sp>
      <p:sp>
        <p:nvSpPr>
          <p:cNvPr id="12" name="Footer Placeholder 2">
            <a:extLst>
              <a:ext uri="{FF2B5EF4-FFF2-40B4-BE49-F238E27FC236}">
                <a16:creationId xmlns:a16="http://schemas.microsoft.com/office/drawing/2014/main" xmlns="" id="{0A018320-255D-AE42-8FE3-4A65092B54CF}"/>
              </a:ext>
            </a:extLst>
          </p:cNvPr>
          <p:cNvSpPr txBox="1">
            <a:spLocks/>
          </p:cNvSpPr>
          <p:nvPr/>
        </p:nvSpPr>
        <p:spPr>
          <a:xfrm>
            <a:off x="4916878" y="6133090"/>
            <a:ext cx="3552960" cy="21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defPPr>
              <a:defRPr lang="en-US"/>
            </a:defPPr>
            <a:lvl1pPr marL="0" algn="l" defTabSz="1069951" rtl="0" eaLnBrk="1" latinLnBrk="0" hangingPunct="1">
              <a:defRPr lang="en-US" sz="2000" b="1" kern="1200" baseline="0">
                <a:solidFill>
                  <a:schemeClr val="bg1"/>
                </a:solidFill>
                <a:latin typeface="+mn-lt"/>
                <a:ea typeface="+mn-ea"/>
                <a:cs typeface="+mn-cs"/>
              </a:defRPr>
            </a:lvl1pPr>
            <a:lvl2pPr marL="534979" algn="l" defTabSz="1069951" rtl="0" eaLnBrk="1" latinLnBrk="0" hangingPunct="1">
              <a:defRPr sz="2100" kern="1200">
                <a:solidFill>
                  <a:schemeClr val="tx1"/>
                </a:solidFill>
                <a:latin typeface="+mn-lt"/>
                <a:ea typeface="+mn-ea"/>
                <a:cs typeface="+mn-cs"/>
              </a:defRPr>
            </a:lvl2pPr>
            <a:lvl3pPr marL="1069951" algn="l" defTabSz="1069951" rtl="0" eaLnBrk="1" latinLnBrk="0" hangingPunct="1">
              <a:defRPr sz="2100" kern="1200">
                <a:solidFill>
                  <a:schemeClr val="tx1"/>
                </a:solidFill>
                <a:latin typeface="+mn-lt"/>
                <a:ea typeface="+mn-ea"/>
                <a:cs typeface="+mn-cs"/>
              </a:defRPr>
            </a:lvl3pPr>
            <a:lvl4pPr marL="1604923" algn="l" defTabSz="1069951" rtl="0" eaLnBrk="1" latinLnBrk="0" hangingPunct="1">
              <a:defRPr sz="2100" kern="1200">
                <a:solidFill>
                  <a:schemeClr val="tx1"/>
                </a:solidFill>
                <a:latin typeface="+mn-lt"/>
                <a:ea typeface="+mn-ea"/>
                <a:cs typeface="+mn-cs"/>
              </a:defRPr>
            </a:lvl4pPr>
            <a:lvl5pPr marL="2139898" algn="l" defTabSz="1069951" rtl="0" eaLnBrk="1" latinLnBrk="0" hangingPunct="1">
              <a:defRPr sz="2100" kern="1200">
                <a:solidFill>
                  <a:schemeClr val="tx1"/>
                </a:solidFill>
                <a:latin typeface="+mn-lt"/>
                <a:ea typeface="+mn-ea"/>
                <a:cs typeface="+mn-cs"/>
              </a:defRPr>
            </a:lvl5pPr>
            <a:lvl6pPr marL="2674874" algn="l" defTabSz="1069951" rtl="0" eaLnBrk="1" latinLnBrk="0" hangingPunct="1">
              <a:defRPr sz="2100" kern="1200">
                <a:solidFill>
                  <a:schemeClr val="tx1"/>
                </a:solidFill>
                <a:latin typeface="+mn-lt"/>
                <a:ea typeface="+mn-ea"/>
                <a:cs typeface="+mn-cs"/>
              </a:defRPr>
            </a:lvl6pPr>
            <a:lvl7pPr marL="3209848" algn="l" defTabSz="1069951" rtl="0" eaLnBrk="1" latinLnBrk="0" hangingPunct="1">
              <a:defRPr sz="2100" kern="1200">
                <a:solidFill>
                  <a:schemeClr val="tx1"/>
                </a:solidFill>
                <a:latin typeface="+mn-lt"/>
                <a:ea typeface="+mn-ea"/>
                <a:cs typeface="+mn-cs"/>
              </a:defRPr>
            </a:lvl7pPr>
            <a:lvl8pPr marL="3744822" algn="l" defTabSz="1069951" rtl="0" eaLnBrk="1" latinLnBrk="0" hangingPunct="1">
              <a:defRPr sz="2100" kern="1200">
                <a:solidFill>
                  <a:schemeClr val="tx1"/>
                </a:solidFill>
                <a:latin typeface="+mn-lt"/>
                <a:ea typeface="+mn-ea"/>
                <a:cs typeface="+mn-cs"/>
              </a:defRPr>
            </a:lvl8pPr>
            <a:lvl9pPr marL="4279797" algn="l" defTabSz="1069951" rtl="0" eaLnBrk="1" latinLnBrk="0" hangingPunct="1">
              <a:defRPr sz="2100" kern="1200">
                <a:solidFill>
                  <a:schemeClr val="tx1"/>
                </a:solidFill>
                <a:latin typeface="+mn-lt"/>
                <a:ea typeface="+mn-ea"/>
                <a:cs typeface="+mn-cs"/>
              </a:defRPr>
            </a:lvl9pPr>
          </a:lstStyle>
          <a:p>
            <a:pPr algn="r" defTabSz="747196" fontAlgn="base">
              <a:spcBef>
                <a:spcPct val="0"/>
              </a:spcBef>
              <a:spcAft>
                <a:spcPct val="0"/>
              </a:spcAft>
            </a:pPr>
            <a:r>
              <a:rPr lang="de-DE" sz="1429" dirty="0">
                <a:solidFill>
                  <a:srgbClr val="FFFFFF"/>
                </a:solidFill>
              </a:rPr>
              <a:t>MassHealth Community Partners (CP) Program</a:t>
            </a:r>
          </a:p>
        </p:txBody>
      </p:sp>
      <p:sp>
        <p:nvSpPr>
          <p:cNvPr id="13"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Who do the CPs serve </a:t>
            </a:r>
            <a:endParaRPr lang="en-US" kern="0" dirty="0">
              <a:solidFill>
                <a:srgbClr val="004080"/>
              </a:solidFill>
            </a:endParaRPr>
          </a:p>
        </p:txBody>
      </p:sp>
    </p:spTree>
    <p:extLst>
      <p:ext uri="{BB962C8B-B14F-4D97-AF65-F5344CB8AC3E}">
        <p14:creationId xmlns:p14="http://schemas.microsoft.com/office/powerpoint/2010/main" val="2719663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3918" y="1159127"/>
            <a:ext cx="8581092" cy="2665496"/>
            <a:chOff x="289135" y="2904657"/>
            <a:chExt cx="8409769" cy="5087210"/>
          </a:xfrm>
        </p:grpSpPr>
        <p:sp>
          <p:nvSpPr>
            <p:cNvPr id="14" name="Rectangle 13"/>
            <p:cNvSpPr>
              <a:spLocks/>
            </p:cNvSpPr>
            <p:nvPr/>
          </p:nvSpPr>
          <p:spPr>
            <a:xfrm>
              <a:off x="313273" y="3355283"/>
              <a:ext cx="8361495" cy="4185979"/>
            </a:xfrm>
            <a:prstGeom prst="rect">
              <a:avLst/>
            </a:prstGeom>
            <a:solidFill>
              <a:schemeClr val="bg1"/>
            </a:solidFill>
            <a:ln w="1905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891" tIns="31952" rIns="63891" bIns="31952" rtlCol="0" anchor="ctr"/>
            <a:lstStyle/>
            <a:p>
              <a:pPr algn="ctr" defTabSz="765115"/>
              <a:endParaRPr lang="en-US" sz="1357" dirty="0">
                <a:solidFill>
                  <a:srgbClr val="FFFFFF"/>
                </a:solidFill>
              </a:endParaRPr>
            </a:p>
          </p:txBody>
        </p:sp>
        <p:sp>
          <p:nvSpPr>
            <p:cNvPr id="15" name="TextBox 14"/>
            <p:cNvSpPr txBox="1">
              <a:spLocks/>
            </p:cNvSpPr>
            <p:nvPr/>
          </p:nvSpPr>
          <p:spPr>
            <a:xfrm>
              <a:off x="297781" y="2904657"/>
              <a:ext cx="8376988" cy="586733"/>
            </a:xfrm>
            <a:prstGeom prst="rect">
              <a:avLst/>
            </a:prstGeom>
            <a:solidFill>
              <a:schemeClr val="accent1"/>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816" tIns="48816" rIns="48816" bIns="48816"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357" b="1" dirty="0">
                  <a:solidFill>
                    <a:srgbClr val="FFFFFF"/>
                  </a:solidFill>
                  <a:latin typeface="Arial" panose="020B0604020202020204" pitchFamily="34" charset="0"/>
                  <a:cs typeface="Arial" panose="020B0604020202020204" pitchFamily="34" charset="0"/>
                </a:rPr>
                <a:t>Member Identification and Assignment</a:t>
              </a:r>
            </a:p>
          </p:txBody>
        </p:sp>
        <p:sp>
          <p:nvSpPr>
            <p:cNvPr id="4" name="Rectangle 3"/>
            <p:cNvSpPr/>
            <p:nvPr/>
          </p:nvSpPr>
          <p:spPr>
            <a:xfrm>
              <a:off x="289135" y="3591537"/>
              <a:ext cx="8409769" cy="4400330"/>
            </a:xfrm>
            <a:prstGeom prst="rect">
              <a:avLst/>
            </a:prstGeom>
          </p:spPr>
          <p:txBody>
            <a:bodyPr wrap="square" lIns="62829" tIns="31416" rIns="62829" bIns="31416">
              <a:spAutoFit/>
            </a:bodyPr>
            <a:lstStyle/>
            <a:p>
              <a:pPr defTabSz="749659">
                <a:spcBef>
                  <a:spcPct val="20000"/>
                </a:spcBef>
                <a:spcAft>
                  <a:spcPts val="502"/>
                </a:spcAft>
                <a:buClr>
                  <a:srgbClr val="000000"/>
                </a:buClr>
              </a:pPr>
              <a:r>
                <a:rPr lang="en-US" sz="1286" b="1" dirty="0">
                  <a:solidFill>
                    <a:schemeClr val="tx1">
                      <a:lumMod val="65000"/>
                      <a:lumOff val="35000"/>
                    </a:schemeClr>
                  </a:solidFill>
                  <a:latin typeface="Arial" panose="020B0604020202020204" pitchFamily="34" charset="0"/>
                  <a:cs typeface="Arial" panose="020B0604020202020204" pitchFamily="34" charset="0"/>
                </a:rPr>
                <a:t>There are two pathways by which members will be identified and assigned for CP supports:  </a:t>
              </a:r>
            </a:p>
            <a:p>
              <a:pPr marL="180391" indent="-187689" defTabSz="749659">
                <a:spcBef>
                  <a:spcPct val="20000"/>
                </a:spcBef>
                <a:buClr>
                  <a:srgbClr val="000000"/>
                </a:buClr>
                <a:buFontTx/>
                <a:buAutoNum type="arabicPeriod"/>
              </a:pPr>
              <a:r>
                <a:rPr lang="en-US" sz="1286" dirty="0">
                  <a:solidFill>
                    <a:schemeClr val="tx1">
                      <a:lumMod val="65000"/>
                      <a:lumOff val="35000"/>
                    </a:schemeClr>
                  </a:solidFill>
                  <a:latin typeface="Arial" panose="020B0604020202020204" pitchFamily="34" charset="0"/>
                  <a:cs typeface="Arial" panose="020B0604020202020204" pitchFamily="34" charset="0"/>
                </a:rPr>
                <a:t>MassHealth identifies members with high BH or complex LTSS needs using a claims and service-based analysis</a:t>
              </a:r>
            </a:p>
            <a:p>
              <a:pPr marL="555225" lvl="1" indent="-187689" defTabSz="749659">
                <a:spcBef>
                  <a:spcPct val="20000"/>
                </a:spcBef>
                <a:buClr>
                  <a:srgbClr val="000000"/>
                </a:buClr>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ACOs and MCOs are notified of identified members who may benefit from LTSS or BH CP supports and assign identified members to CPs</a:t>
              </a:r>
              <a:r>
                <a:rPr lang="en-US" sz="1286" baseline="30000" dirty="0">
                  <a:solidFill>
                    <a:schemeClr val="tx1">
                      <a:lumMod val="65000"/>
                      <a:lumOff val="35000"/>
                    </a:schemeClr>
                  </a:solidFill>
                  <a:latin typeface="Arial" panose="020B0604020202020204" pitchFamily="34" charset="0"/>
                  <a:cs typeface="Arial" panose="020B0604020202020204" pitchFamily="34" charset="0"/>
                </a:rPr>
                <a:t>1</a:t>
              </a: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marL="555225" lvl="1" indent="-187689" defTabSz="749659">
                <a:spcBef>
                  <a:spcPct val="20000"/>
                </a:spcBef>
                <a:spcAft>
                  <a:spcPts val="429"/>
                </a:spcAft>
                <a:buClr>
                  <a:srgbClr val="000000"/>
                </a:buClr>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MassHealth identifies members on a quarterly basis</a:t>
              </a:r>
            </a:p>
            <a:p>
              <a:pPr marL="286873" indent="-286873">
                <a:lnSpc>
                  <a:spcPct val="130000"/>
                </a:lnSpc>
                <a:buFont typeface="+mj-lt"/>
                <a:buAutoNum type="arabicPeriod"/>
              </a:pPr>
              <a:r>
                <a:rPr lang="en-US" sz="1286" dirty="0">
                  <a:solidFill>
                    <a:schemeClr val="tx1">
                      <a:lumMod val="65000"/>
                      <a:lumOff val="35000"/>
                    </a:schemeClr>
                  </a:solidFill>
                  <a:latin typeface="Arial" panose="020B0604020202020204" pitchFamily="34" charset="0"/>
                  <a:cs typeface="Arial" panose="020B0604020202020204" pitchFamily="34" charset="0"/>
                </a:rPr>
                <a:t>An ACO or MCO determines that a member may benefit from CP supports</a:t>
              </a:r>
              <a:r>
                <a:rPr lang="en-US" sz="1286" baseline="30000" dirty="0">
                  <a:solidFill>
                    <a:schemeClr val="tx1">
                      <a:lumMod val="65000"/>
                      <a:lumOff val="35000"/>
                    </a:schemeClr>
                  </a:solidFill>
                  <a:latin typeface="Arial" panose="020B0604020202020204" pitchFamily="34" charset="0"/>
                  <a:cs typeface="Arial" panose="020B0604020202020204" pitchFamily="34" charset="0"/>
                </a:rPr>
                <a:t>2</a:t>
              </a: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marL="621194" lvl="1" indent="-239061">
                <a:spcAft>
                  <a:spcPts val="502"/>
                </a:spcAft>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Program referrals may be made by the member, a family member, a CP, or a provider </a:t>
              </a:r>
            </a:p>
            <a:p>
              <a:pPr marL="621194" lvl="1" indent="-239061">
                <a:spcAft>
                  <a:spcPts val="502"/>
                </a:spcAft>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Members can be assigned to CPs on a monthly basis</a:t>
              </a:r>
            </a:p>
            <a:p>
              <a:pPr marL="937356" lvl="2" indent="-187689" defTabSz="749659">
                <a:spcBef>
                  <a:spcPct val="20000"/>
                </a:spcBef>
                <a:buClr>
                  <a:srgbClr val="000000"/>
                </a:buClr>
                <a:buFont typeface="Arial" panose="020B0604020202020204" pitchFamily="34" charset="0"/>
                <a:buChar char="•"/>
              </a:pPr>
              <a:endParaRPr lang="en-US" sz="1286" dirty="0">
                <a:solidFill>
                  <a:srgbClr val="000000"/>
                </a:solidFill>
                <a:latin typeface="Arial"/>
              </a:endParaRPr>
            </a:p>
          </p:txBody>
        </p:sp>
      </p:grpSp>
      <p:sp>
        <p:nvSpPr>
          <p:cNvPr id="7" name="TextBox 6"/>
          <p:cNvSpPr txBox="1"/>
          <p:nvPr/>
        </p:nvSpPr>
        <p:spPr>
          <a:xfrm>
            <a:off x="217714" y="5660572"/>
            <a:ext cx="9105966" cy="428984"/>
          </a:xfrm>
          <a:prstGeom prst="rect">
            <a:avLst/>
          </a:prstGeom>
          <a:noFill/>
        </p:spPr>
        <p:txBody>
          <a:bodyPr wrap="square" lIns="76474" tIns="38237" rIns="76474" bIns="38237" rtlCol="0">
            <a:spAutoFit/>
          </a:bodyPr>
          <a:lstStyle/>
          <a:p>
            <a:r>
              <a:rPr lang="en-US" sz="1143" baseline="30000" dirty="0">
                <a:solidFill>
                  <a:schemeClr val="tx1">
                    <a:lumMod val="65000"/>
                    <a:lumOff val="35000"/>
                  </a:schemeClr>
                </a:solidFill>
                <a:latin typeface="Arial" panose="020B0604020202020204" pitchFamily="34" charset="0"/>
                <a:cs typeface="Arial" panose="020B0604020202020204" pitchFamily="34" charset="0"/>
              </a:rPr>
              <a:t>1</a:t>
            </a:r>
            <a:r>
              <a:rPr lang="en-US" sz="1143" dirty="0">
                <a:solidFill>
                  <a:schemeClr val="tx1">
                    <a:lumMod val="65000"/>
                    <a:lumOff val="35000"/>
                  </a:schemeClr>
                </a:solidFill>
                <a:latin typeface="Arial" panose="020B0604020202020204" pitchFamily="34" charset="0"/>
                <a:cs typeface="Arial" panose="020B0604020202020204" pitchFamily="34" charset="0"/>
              </a:rPr>
              <a:t> MassHealth is assigning identified members directly to CPs for at least the first two quarters of the CP Program (July </a:t>
            </a:r>
            <a:r>
              <a:rPr lang="mr-IN" sz="1143" dirty="0">
                <a:solidFill>
                  <a:schemeClr val="tx1">
                    <a:lumMod val="65000"/>
                    <a:lumOff val="35000"/>
                  </a:schemeClr>
                </a:solidFill>
                <a:latin typeface="Arial" panose="020B0604020202020204" pitchFamily="34" charset="0"/>
              </a:rPr>
              <a:t>–</a:t>
            </a:r>
            <a:r>
              <a:rPr lang="en-US" sz="1143" dirty="0">
                <a:solidFill>
                  <a:schemeClr val="tx1">
                    <a:lumMod val="65000"/>
                    <a:lumOff val="35000"/>
                  </a:schemeClr>
                </a:solidFill>
                <a:latin typeface="Arial" panose="020B0604020202020204" pitchFamily="34" charset="0"/>
                <a:cs typeface="Arial" panose="020B0604020202020204" pitchFamily="34" charset="0"/>
              </a:rPr>
              <a:t> Dec 2018)</a:t>
            </a:r>
          </a:p>
          <a:p>
            <a:r>
              <a:rPr lang="en-US" sz="1143" baseline="30000" dirty="0">
                <a:solidFill>
                  <a:schemeClr val="tx1">
                    <a:lumMod val="65000"/>
                    <a:lumOff val="35000"/>
                  </a:schemeClr>
                </a:solidFill>
                <a:latin typeface="Arial" panose="020B0604020202020204" pitchFamily="34" charset="0"/>
                <a:cs typeface="Arial" panose="020B0604020202020204" pitchFamily="34" charset="0"/>
              </a:rPr>
              <a:t>2</a:t>
            </a:r>
            <a:r>
              <a:rPr lang="en-US" sz="1143" dirty="0">
                <a:solidFill>
                  <a:schemeClr val="tx1">
                    <a:lumMod val="65000"/>
                    <a:lumOff val="35000"/>
                  </a:schemeClr>
                </a:solidFill>
                <a:latin typeface="Arial" panose="020B0604020202020204" pitchFamily="34" charset="0"/>
                <a:cs typeface="Arial" panose="020B0604020202020204" pitchFamily="34" charset="0"/>
              </a:rPr>
              <a:t> ACOs and MCOs will begin accepting referrals for the CP Program around January 2019</a:t>
            </a:r>
          </a:p>
        </p:txBody>
      </p:sp>
      <p:grpSp>
        <p:nvGrpSpPr>
          <p:cNvPr id="8" name="Group 7"/>
          <p:cNvGrpSpPr/>
          <p:nvPr/>
        </p:nvGrpSpPr>
        <p:grpSpPr>
          <a:xfrm>
            <a:off x="282740" y="3731433"/>
            <a:ext cx="8572269" cy="1852106"/>
            <a:chOff x="289135" y="2977756"/>
            <a:chExt cx="8409769" cy="4060893"/>
          </a:xfrm>
        </p:grpSpPr>
        <p:sp>
          <p:nvSpPr>
            <p:cNvPr id="9" name="Rectangle 8"/>
            <p:cNvSpPr>
              <a:spLocks/>
            </p:cNvSpPr>
            <p:nvPr/>
          </p:nvSpPr>
          <p:spPr>
            <a:xfrm>
              <a:off x="313273" y="3355283"/>
              <a:ext cx="8361495" cy="3683366"/>
            </a:xfrm>
            <a:prstGeom prst="rect">
              <a:avLst/>
            </a:prstGeom>
            <a:solidFill>
              <a:schemeClr val="bg1"/>
            </a:solidFill>
            <a:ln w="1905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891" tIns="31952" rIns="63891" bIns="31952" rtlCol="0" anchor="ctr"/>
            <a:lstStyle/>
            <a:p>
              <a:pPr algn="ctr" defTabSz="765115"/>
              <a:endParaRPr lang="en-US" sz="1357" dirty="0">
                <a:solidFill>
                  <a:srgbClr val="FFFFFF"/>
                </a:solidFill>
              </a:endParaRPr>
            </a:p>
          </p:txBody>
        </p:sp>
        <p:sp>
          <p:nvSpPr>
            <p:cNvPr id="10" name="TextBox 9"/>
            <p:cNvSpPr txBox="1">
              <a:spLocks/>
            </p:cNvSpPr>
            <p:nvPr/>
          </p:nvSpPr>
          <p:spPr>
            <a:xfrm>
              <a:off x="313273" y="2977756"/>
              <a:ext cx="8361495" cy="674054"/>
            </a:xfrm>
            <a:prstGeom prst="rect">
              <a:avLst/>
            </a:prstGeom>
            <a:solidFill>
              <a:schemeClr val="accent1"/>
            </a:solidFill>
            <a:ln w="190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816" tIns="48816" rIns="48816" bIns="48816"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357" b="1" dirty="0">
                  <a:solidFill>
                    <a:srgbClr val="FFFFFF"/>
                  </a:solidFill>
                  <a:latin typeface="Arial" panose="020B0604020202020204" pitchFamily="34" charset="0"/>
                  <a:cs typeface="Arial" panose="020B0604020202020204" pitchFamily="34" charset="0"/>
                </a:rPr>
                <a:t>Member Enrollment</a:t>
              </a:r>
            </a:p>
          </p:txBody>
        </p:sp>
        <p:sp>
          <p:nvSpPr>
            <p:cNvPr id="11" name="Rectangle 10"/>
            <p:cNvSpPr/>
            <p:nvPr/>
          </p:nvSpPr>
          <p:spPr>
            <a:xfrm>
              <a:off x="289135" y="3693792"/>
              <a:ext cx="8409769" cy="3283656"/>
            </a:xfrm>
            <a:prstGeom prst="rect">
              <a:avLst/>
            </a:prstGeom>
          </p:spPr>
          <p:txBody>
            <a:bodyPr wrap="square" lIns="62829" tIns="31416" rIns="62829" bIns="31416">
              <a:spAutoFit/>
            </a:bodyPr>
            <a:lstStyle/>
            <a:p>
              <a:pPr defTabSz="749659">
                <a:spcBef>
                  <a:spcPct val="20000"/>
                </a:spcBef>
                <a:buClr>
                  <a:srgbClr val="000000"/>
                </a:buClr>
              </a:pPr>
              <a:r>
                <a:rPr lang="en-US" sz="1286" b="1" dirty="0">
                  <a:solidFill>
                    <a:schemeClr val="tx1">
                      <a:lumMod val="65000"/>
                      <a:lumOff val="35000"/>
                    </a:schemeClr>
                  </a:solidFill>
                  <a:latin typeface="Arial" panose="020B0604020202020204" pitchFamily="34" charset="0"/>
                  <a:cs typeface="Arial" panose="020B0604020202020204" pitchFamily="34" charset="0"/>
                </a:rPr>
                <a:t>Once a member is identified and assigned for CP supports:</a:t>
              </a:r>
              <a:endParaRPr lang="en-US" sz="1286" dirty="0">
                <a:solidFill>
                  <a:schemeClr val="tx1">
                    <a:lumMod val="65000"/>
                    <a:lumOff val="35000"/>
                  </a:schemeClr>
                </a:solidFill>
                <a:latin typeface="Arial" panose="020B0604020202020204" pitchFamily="34" charset="0"/>
                <a:cs typeface="Arial" panose="020B0604020202020204" pitchFamily="34" charset="0"/>
              </a:endParaRPr>
            </a:p>
            <a:p>
              <a:pPr marL="606599" lvl="1" indent="-239061" defTabSz="749659">
                <a:spcBef>
                  <a:spcPct val="20000"/>
                </a:spcBef>
                <a:spcAft>
                  <a:spcPts val="502"/>
                </a:spcAft>
                <a:buClr>
                  <a:srgbClr val="000000"/>
                </a:buClr>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Eligible members will be assigned to a CP in the member’s area</a:t>
              </a:r>
            </a:p>
            <a:p>
              <a:pPr marL="606599" lvl="1" indent="-239061" defTabSz="749659">
                <a:spcBef>
                  <a:spcPct val="20000"/>
                </a:spcBef>
                <a:spcAft>
                  <a:spcPts val="502"/>
                </a:spcAft>
                <a:buClr>
                  <a:srgbClr val="000000"/>
                </a:buClr>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Each assigned member will receive a letter from MassHealth in the mail and will be contacted by CP staff who will explain the program</a:t>
              </a:r>
            </a:p>
            <a:p>
              <a:pPr marL="606599" lvl="1" indent="-239061" defTabSz="749659">
                <a:spcBef>
                  <a:spcPct val="20000"/>
                </a:spcBef>
                <a:spcAft>
                  <a:spcPts val="502"/>
                </a:spcAft>
                <a:buClr>
                  <a:srgbClr val="000000"/>
                </a:buClr>
                <a:buFont typeface="Arial" panose="020B0604020202020204" pitchFamily="34" charset="0"/>
                <a:buChar char="•"/>
              </a:pPr>
              <a:r>
                <a:rPr lang="en-US" sz="1286" dirty="0">
                  <a:solidFill>
                    <a:schemeClr val="tx1">
                      <a:lumMod val="65000"/>
                      <a:lumOff val="35000"/>
                    </a:schemeClr>
                  </a:solidFill>
                  <a:latin typeface="Arial" panose="020B0604020202020204" pitchFamily="34" charset="0"/>
                  <a:cs typeface="Arial" panose="020B0604020202020204" pitchFamily="34" charset="0"/>
                </a:rPr>
                <a:t>Members have the right to request a different CP in their area or may decline to participate in the CP program at any time</a:t>
              </a:r>
            </a:p>
          </p:txBody>
        </p:sp>
      </p:grpSp>
      <p:sp>
        <p:nvSpPr>
          <p:cNvPr id="16"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How do members access CP Supports </a:t>
            </a:r>
            <a:endParaRPr lang="en-US" kern="0" dirty="0">
              <a:solidFill>
                <a:srgbClr val="004080"/>
              </a:solidFill>
            </a:endParaRPr>
          </a:p>
        </p:txBody>
      </p:sp>
    </p:spTree>
    <p:extLst>
      <p:ext uri="{BB962C8B-B14F-4D97-AF65-F5344CB8AC3E}">
        <p14:creationId xmlns:p14="http://schemas.microsoft.com/office/powerpoint/2010/main" val="1366031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77687"/>
            <a:ext cx="8332187" cy="3755151"/>
          </a:xfrm>
          <a:prstGeom prst="rect">
            <a:avLst/>
          </a:prstGeom>
          <a:noFill/>
        </p:spPr>
        <p:txBody>
          <a:bodyPr wrap="square" lIns="76474" tIns="38237" rIns="76474" bIns="38237" rtlCol="0">
            <a:spAutoFit/>
          </a:bodyPr>
          <a:lstStyle/>
          <a:p>
            <a:pPr marL="286873" indent="-286873">
              <a:lnSpc>
                <a:spcPct val="130000"/>
              </a:lnSpc>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are Community Partners (CP)</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What are the objectives of the CP Program</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Who do the CPs serve</a:t>
            </a:r>
          </a:p>
          <a:p>
            <a:pPr marL="669008" lvl="1" indent="-286873">
              <a:lnSpc>
                <a:spcPct val="130000"/>
              </a:lnSpc>
              <a:spcAft>
                <a:spcPts val="669"/>
              </a:spcAft>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 do members access CP Supports</a:t>
            </a:r>
          </a:p>
          <a:p>
            <a:pPr marL="286873" indent="-286873">
              <a:lnSpc>
                <a:spcPct val="130000"/>
              </a:lnSpc>
              <a:spcAft>
                <a:spcPts val="669"/>
              </a:spcAft>
              <a:buFont typeface="+mj-lt"/>
              <a:buAutoNum type="arabicPeriod"/>
            </a:pPr>
            <a:r>
              <a:rPr lang="en-US" b="1" dirty="0">
                <a:solidFill>
                  <a:schemeClr val="tx1">
                    <a:lumMod val="65000"/>
                    <a:lumOff val="35000"/>
                  </a:schemeClr>
                </a:solidFill>
                <a:latin typeface="Arial" panose="020B0604020202020204" pitchFamily="34" charset="0"/>
                <a:cs typeface="Arial" panose="020B0604020202020204" pitchFamily="34" charset="0"/>
              </a:rPr>
              <a:t>Behavioral Health Community Partners (BH CPs)</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6873" indent="-286873">
              <a:spcAft>
                <a:spcPts val="669"/>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Long Term Services and Supports Community Partners (LTSS CPs)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How ACOs/MCOs and CPs work together to provide integrated care</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What does the CP Program mean for providers</a:t>
            </a:r>
          </a:p>
          <a:p>
            <a:pPr marL="286873" indent="-286873">
              <a:spcAft>
                <a:spcPts val="857"/>
              </a:spcAft>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 List of all CPs and covered service areas by region</a:t>
            </a:r>
          </a:p>
        </p:txBody>
      </p:sp>
      <p:sp>
        <p:nvSpPr>
          <p:cNvPr id="6" name="Title 1"/>
          <p:cNvSpPr>
            <a:spLocks noGrp="1"/>
          </p:cNvSpPr>
          <p:nvPr>
            <p:ph type="title"/>
          </p:nvPr>
        </p:nvSpPr>
        <p:spPr>
          <a:xfrm>
            <a:off x="228600" y="228600"/>
            <a:ext cx="8053676" cy="369332"/>
          </a:xfrm>
        </p:spPr>
        <p:txBody>
          <a:bodyPr/>
          <a:lstStyle/>
          <a:p>
            <a:r>
              <a:rPr lang="en-US" dirty="0">
                <a:solidFill>
                  <a:srgbClr val="004080"/>
                </a:solidFill>
              </a:rPr>
              <a:t>Agenda</a:t>
            </a:r>
            <a:endParaRPr lang="en-US" sz="1857" dirty="0">
              <a:solidFill>
                <a:srgbClr val="004080"/>
              </a:solidFill>
            </a:endParaRPr>
          </a:p>
        </p:txBody>
      </p:sp>
      <p:sp>
        <p:nvSpPr>
          <p:cNvPr id="3" name="Rectangle 2"/>
          <p:cNvSpPr/>
          <p:nvPr/>
        </p:nvSpPr>
        <p:spPr>
          <a:xfrm>
            <a:off x="381001" y="2895600"/>
            <a:ext cx="7825076"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5469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613" y="932525"/>
            <a:ext cx="8423309" cy="547124"/>
          </a:xfrm>
          <a:prstGeom prst="rect">
            <a:avLst/>
          </a:prstGeom>
          <a:solidFill>
            <a:srgbClr val="4F81BD"/>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78009" tIns="39004" rIns="78009" bIns="39004" rtlCol="0" anchor="ctr"/>
          <a:lstStyle/>
          <a:p>
            <a:pPr algn="ctr"/>
            <a:endParaRPr lang="en-US" sz="1286" dirty="0">
              <a:solidFill>
                <a:schemeClr val="accent1">
                  <a:lumMod val="40000"/>
                  <a:lumOff val="60000"/>
                </a:schemeClr>
              </a:solidFill>
            </a:endParaRPr>
          </a:p>
        </p:txBody>
      </p:sp>
      <p:graphicFrame>
        <p:nvGraphicFramePr>
          <p:cNvPr id="8" name="Object 7" hidden="1"/>
          <p:cNvGraphicFramePr>
            <a:graphicFrameLocks noChangeAspect="1"/>
          </p:cNvGraphicFramePr>
          <p:nvPr>
            <p:custDataLst>
              <p:tags r:id="rId2"/>
            </p:custDataLst>
            <p:extLst/>
          </p:nvPr>
        </p:nvGraphicFramePr>
        <p:xfrm>
          <a:off x="1634" y="491257"/>
          <a:ext cx="1619" cy="1388"/>
        </p:xfrm>
        <a:graphic>
          <a:graphicData uri="http://schemas.openxmlformats.org/presentationml/2006/ole">
            <mc:AlternateContent xmlns:mc="http://schemas.openxmlformats.org/markup-compatibility/2006">
              <mc:Choice xmlns:v="urn:schemas-microsoft-com:vml" Requires="v">
                <p:oleObj spid="_x0000_s2066" name="think-cell Slide" r:id="rId5" imgW="6350000" imgH="6350000" progId="">
                  <p:embed/>
                </p:oleObj>
              </mc:Choice>
              <mc:Fallback>
                <p:oleObj name="think-cell Slide" r:id="rId5" imgW="6350000" imgH="635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4" y="491257"/>
                        <a:ext cx="1619" cy="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8"/>
          <p:cNvSpPr txBox="1"/>
          <p:nvPr/>
        </p:nvSpPr>
        <p:spPr>
          <a:xfrm>
            <a:off x="314968" y="997248"/>
            <a:ext cx="8228597" cy="4176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7" b="1" dirty="0">
                <a:solidFill>
                  <a:schemeClr val="bg1"/>
                </a:solidFill>
                <a:latin typeface="Arial" panose="020B0604020202020204" pitchFamily="34" charset="0"/>
                <a:cs typeface="Arial" panose="020B0604020202020204" pitchFamily="34" charset="0"/>
              </a:rPr>
              <a:t>~35K MassHealth members with the most complex BH needs will have access to an enhanced set of care coordination and navigation services through BH CPs</a:t>
            </a:r>
          </a:p>
        </p:txBody>
      </p:sp>
      <p:sp>
        <p:nvSpPr>
          <p:cNvPr id="6" name="Rectangle 8"/>
          <p:cNvSpPr txBox="1"/>
          <p:nvPr/>
        </p:nvSpPr>
        <p:spPr>
          <a:xfrm>
            <a:off x="487602" y="1787849"/>
            <a:ext cx="8146509" cy="32644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BH CPs are </a:t>
            </a:r>
            <a:r>
              <a:rPr lang="en-US" sz="1357" b="1" dirty="0">
                <a:solidFill>
                  <a:schemeClr val="tx1">
                    <a:lumMod val="65000"/>
                    <a:lumOff val="35000"/>
                  </a:schemeClr>
                </a:solidFill>
                <a:latin typeface="Arial" panose="020B0604020202020204" pitchFamily="34" charset="0"/>
                <a:cs typeface="Arial" panose="020B0604020202020204" pitchFamily="34" charset="0"/>
              </a:rPr>
              <a:t>community behavioral health organizations with experience </a:t>
            </a:r>
            <a:r>
              <a:rPr lang="en-US" sz="1357" dirty="0">
                <a:solidFill>
                  <a:schemeClr val="tx1">
                    <a:lumMod val="65000"/>
                    <a:lumOff val="35000"/>
                  </a:schemeClr>
                </a:solidFill>
                <a:latin typeface="Arial" panose="020B0604020202020204" pitchFamily="34" charset="0"/>
                <a:cs typeface="Arial" panose="020B0604020202020204" pitchFamily="34" charset="0"/>
              </a:rPr>
              <a:t>providing services and supports to MassHealth </a:t>
            </a:r>
            <a:r>
              <a:rPr lang="en-US" sz="1357" b="1" dirty="0">
                <a:solidFill>
                  <a:schemeClr val="tx1">
                    <a:lumMod val="65000"/>
                    <a:lumOff val="35000"/>
                  </a:schemeClr>
                </a:solidFill>
                <a:latin typeface="Arial" panose="020B0604020202020204" pitchFamily="34" charset="0"/>
                <a:cs typeface="Arial" panose="020B0604020202020204" pitchFamily="34" charset="0"/>
              </a:rPr>
              <a:t>members with SMI and/or addiction</a:t>
            </a:r>
          </a:p>
          <a:p>
            <a:pPr marL="287078" lvl="1" indent="-285750">
              <a:buClrTx/>
              <a:buFont typeface="Arial" panose="020B0604020202020204" pitchFamily="34" charset="0"/>
              <a:buChar char="•"/>
            </a:pPr>
            <a:endParaRPr lang="en-US" sz="1357" dirty="0">
              <a:solidFill>
                <a:schemeClr val="tx1">
                  <a:lumMod val="65000"/>
                  <a:lumOff val="35000"/>
                </a:schemeClr>
              </a:solidFill>
              <a:latin typeface="Arial" panose="020B0604020202020204" pitchFamily="34" charset="0"/>
              <a:cs typeface="Arial" panose="020B0604020202020204" pitchFamily="34" charset="0"/>
            </a:endParaRPr>
          </a:p>
          <a:p>
            <a:pPr lvl="1">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BH CPs:</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Outreach to and engage members</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Perform comprehensive assessments and person-centered treatment planning</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Coordinate &amp; manage care, including across medical, BH, and LTSS</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Connect members to and coordinate with social services and services provided by other state agencies</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Provide support for transitions between care settings</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Support medication reconciliation</a:t>
            </a:r>
          </a:p>
          <a:p>
            <a:pPr lvl="2">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Provide health and wellness coaching</a:t>
            </a:r>
          </a:p>
          <a:p>
            <a:pPr lvl="2">
              <a:buClrTx/>
              <a:buFont typeface="Arial" panose="020B0604020202020204" pitchFamily="34" charset="0"/>
              <a:buChar char="•"/>
            </a:pPr>
            <a:endParaRPr lang="en-US" sz="1357" dirty="0">
              <a:solidFill>
                <a:schemeClr val="tx1">
                  <a:lumMod val="65000"/>
                  <a:lumOff val="35000"/>
                </a:schemeClr>
              </a:solidFill>
              <a:latin typeface="Arial" panose="020B0604020202020204" pitchFamily="34" charset="0"/>
              <a:cs typeface="Arial" panose="020B0604020202020204" pitchFamily="34" charset="0"/>
            </a:endParaRPr>
          </a:p>
          <a:p>
            <a:pPr lvl="1">
              <a:buClrTx/>
              <a:buFont typeface="Arial" panose="020B0604020202020204" pitchFamily="34" charset="0"/>
              <a:buChar char="•"/>
            </a:pPr>
            <a:r>
              <a:rPr lang="en-US" sz="1357" dirty="0">
                <a:solidFill>
                  <a:schemeClr val="tx1">
                    <a:lumMod val="65000"/>
                    <a:lumOff val="35000"/>
                  </a:schemeClr>
                </a:solidFill>
                <a:latin typeface="Arial" panose="020B0604020202020204" pitchFamily="34" charset="0"/>
                <a:cs typeface="Arial" panose="020B0604020202020204" pitchFamily="34" charset="0"/>
              </a:rPr>
              <a:t>BH CPs do not perform service authorization activities for </a:t>
            </a:r>
            <a:r>
              <a:rPr lang="en-US" sz="1357" dirty="0" err="1">
                <a:solidFill>
                  <a:schemeClr val="tx1">
                    <a:lumMod val="65000"/>
                    <a:lumOff val="35000"/>
                  </a:schemeClr>
                </a:solidFill>
                <a:latin typeface="Arial" panose="020B0604020202020204" pitchFamily="34" charset="0"/>
                <a:cs typeface="Arial" panose="020B0604020202020204" pitchFamily="34" charset="0"/>
              </a:rPr>
              <a:t>MassHealth</a:t>
            </a:r>
            <a:r>
              <a:rPr lang="en-US" sz="1357" dirty="0">
                <a:solidFill>
                  <a:schemeClr val="tx1">
                    <a:lumMod val="65000"/>
                    <a:lumOff val="35000"/>
                  </a:schemeClr>
                </a:solidFill>
                <a:latin typeface="Arial" panose="020B0604020202020204" pitchFamily="34" charset="0"/>
                <a:cs typeface="Arial" panose="020B0604020202020204" pitchFamily="34" charset="0"/>
              </a:rPr>
              <a:t>, ACOs or MCOs</a:t>
            </a:r>
            <a:r>
              <a:rPr lang="en-US" sz="1357" baseline="30000" dirty="0">
                <a:solidFill>
                  <a:schemeClr val="tx1">
                    <a:lumMod val="65000"/>
                    <a:lumOff val="35000"/>
                  </a:schemeClr>
                </a:solidFill>
                <a:latin typeface="Arial" panose="020B0604020202020204" pitchFamily="34" charset="0"/>
                <a:cs typeface="Arial" panose="020B0604020202020204" pitchFamily="34" charset="0"/>
              </a:rPr>
              <a:t>1</a:t>
            </a:r>
            <a:r>
              <a:rPr lang="en-US" sz="1357" dirty="0">
                <a:solidFill>
                  <a:schemeClr val="tx1">
                    <a:lumMod val="65000"/>
                    <a:lumOff val="35000"/>
                  </a:schemeClr>
                </a:solidFill>
                <a:latin typeface="Arial" panose="020B0604020202020204" pitchFamily="34" charset="0"/>
                <a:cs typeface="Arial" panose="020B0604020202020204" pitchFamily="34" charset="0"/>
              </a:rPr>
              <a:t> or duplicate functions performed by providers (see slide </a:t>
            </a:r>
            <a:r>
              <a:rPr lang="en-US" sz="1357" dirty="0" smtClean="0">
                <a:solidFill>
                  <a:schemeClr val="tx1">
                    <a:lumMod val="65000"/>
                    <a:lumOff val="35000"/>
                  </a:schemeClr>
                </a:solidFill>
                <a:latin typeface="Arial" panose="020B0604020202020204" pitchFamily="34" charset="0"/>
                <a:cs typeface="Arial" panose="020B0604020202020204" pitchFamily="34" charset="0"/>
              </a:rPr>
              <a:t>20)</a:t>
            </a:r>
            <a:endParaRPr lang="en-US" sz="1357" dirty="0">
              <a:solidFill>
                <a:schemeClr val="tx1">
                  <a:lumMod val="65000"/>
                  <a:lumOff val="35000"/>
                </a:schemeClr>
              </a:solidFill>
              <a:latin typeface="Arial" panose="020B0604020202020204" pitchFamily="34" charset="0"/>
              <a:cs typeface="Arial" panose="020B0604020202020204" pitchFamily="34" charset="0"/>
            </a:endParaRPr>
          </a:p>
          <a:p>
            <a:pPr lvl="1"/>
            <a:endParaRPr lang="en-US" sz="857" dirty="0"/>
          </a:p>
        </p:txBody>
      </p:sp>
      <p:sp>
        <p:nvSpPr>
          <p:cNvPr id="3" name="TextBox 2"/>
          <p:cNvSpPr txBox="1"/>
          <p:nvPr/>
        </p:nvSpPr>
        <p:spPr>
          <a:xfrm>
            <a:off x="152400" y="5497286"/>
            <a:ext cx="8610600" cy="604840"/>
          </a:xfrm>
          <a:prstGeom prst="rect">
            <a:avLst/>
          </a:prstGeom>
          <a:noFill/>
        </p:spPr>
        <p:txBody>
          <a:bodyPr wrap="square" lIns="76449" tIns="38224" rIns="76449" bIns="38224" rtlCol="0">
            <a:spAutoFit/>
          </a:bodyPr>
          <a:lstStyle/>
          <a:p>
            <a:pPr marL="189620"/>
            <a:r>
              <a:rPr lang="en-US" sz="1143" baseline="30000" dirty="0" smtClean="0">
                <a:solidFill>
                  <a:schemeClr val="tx1">
                    <a:lumMod val="65000"/>
                    <a:lumOff val="35000"/>
                  </a:schemeClr>
                </a:solidFill>
                <a:latin typeface="Arial" panose="020B0604020202020204" pitchFamily="34" charset="0"/>
                <a:cs typeface="Arial" panose="020B0604020202020204" pitchFamily="34" charset="0"/>
              </a:rPr>
              <a:t>1 </a:t>
            </a:r>
            <a:r>
              <a:rPr lang="en-US" sz="1143" dirty="0" smtClean="0">
                <a:solidFill>
                  <a:schemeClr val="tx1">
                    <a:lumMod val="65000"/>
                    <a:lumOff val="35000"/>
                  </a:schemeClr>
                </a:solidFill>
                <a:latin typeface="Arial" panose="020B0604020202020204" pitchFamily="34" charset="0"/>
                <a:cs typeface="Arial" panose="020B0604020202020204" pitchFamily="34" charset="0"/>
              </a:rPr>
              <a:t>CPs </a:t>
            </a:r>
            <a:r>
              <a:rPr lang="en-US" sz="1143" dirty="0">
                <a:solidFill>
                  <a:schemeClr val="tx1">
                    <a:lumMod val="65000"/>
                    <a:lumOff val="35000"/>
                  </a:schemeClr>
                </a:solidFill>
                <a:latin typeface="Arial" panose="020B0604020202020204" pitchFamily="34" charset="0"/>
                <a:cs typeface="Arial" panose="020B0604020202020204" pitchFamily="34" charset="0"/>
              </a:rPr>
              <a:t>are not responsible for authorizing services for members.  All person-centered treatment plans must be approved and </a:t>
            </a:r>
            <a:r>
              <a:rPr lang="en-US" sz="1143" dirty="0" smtClean="0">
                <a:solidFill>
                  <a:schemeClr val="tx1">
                    <a:lumMod val="65000"/>
                    <a:lumOff val="35000"/>
                  </a:schemeClr>
                </a:solidFill>
                <a:latin typeface="Arial" panose="020B0604020202020204" pitchFamily="34" charset="0"/>
                <a:cs typeface="Arial" panose="020B0604020202020204" pitchFamily="34" charset="0"/>
              </a:rPr>
              <a:t>  signed </a:t>
            </a:r>
            <a:r>
              <a:rPr lang="en-US" sz="1143" dirty="0">
                <a:solidFill>
                  <a:schemeClr val="tx1">
                    <a:lumMod val="65000"/>
                    <a:lumOff val="35000"/>
                  </a:schemeClr>
                </a:solidFill>
                <a:latin typeface="Arial" panose="020B0604020202020204" pitchFamily="34" charset="0"/>
                <a:cs typeface="Arial" panose="020B0604020202020204" pitchFamily="34" charset="0"/>
              </a:rPr>
              <a:t>by the member’s PCP or PCP designee.  Providers of services that require prior authorization should continue to submit authorization requests to Accountable Care Partnership Plans, MCOs and MassHealth, as applicable.</a:t>
            </a:r>
          </a:p>
        </p:txBody>
      </p:sp>
      <p:sp>
        <p:nvSpPr>
          <p:cNvPr id="11"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BH CPs</a:t>
            </a:r>
            <a:endParaRPr lang="en-US" kern="0" dirty="0">
              <a:solidFill>
                <a:srgbClr val="004080"/>
              </a:solidFill>
            </a:endParaRPr>
          </a:p>
        </p:txBody>
      </p:sp>
    </p:spTree>
    <p:extLst>
      <p:ext uri="{BB962C8B-B14F-4D97-AF65-F5344CB8AC3E}">
        <p14:creationId xmlns:p14="http://schemas.microsoft.com/office/powerpoint/2010/main" val="3279607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p:cNvCxnSpPr>
            <a:stCxn id="12" idx="6"/>
            <a:endCxn id="67" idx="0"/>
          </p:cNvCxnSpPr>
          <p:nvPr/>
        </p:nvCxnSpPr>
        <p:spPr>
          <a:xfrm>
            <a:off x="6336157" y="2166259"/>
            <a:ext cx="1810014" cy="1208314"/>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2" idx="2"/>
            <a:endCxn id="46" idx="0"/>
          </p:cNvCxnSpPr>
          <p:nvPr/>
        </p:nvCxnSpPr>
        <p:spPr>
          <a:xfrm flipH="1">
            <a:off x="1729444" y="2166259"/>
            <a:ext cx="2690646" cy="1226749"/>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2" idx="3"/>
            <a:endCxn id="26" idx="0"/>
          </p:cNvCxnSpPr>
          <p:nvPr/>
        </p:nvCxnSpPr>
        <p:spPr>
          <a:xfrm flipH="1">
            <a:off x="4390923" y="2851325"/>
            <a:ext cx="309769" cy="541681"/>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2" idx="5"/>
            <a:endCxn id="32" idx="0"/>
          </p:cNvCxnSpPr>
          <p:nvPr/>
        </p:nvCxnSpPr>
        <p:spPr>
          <a:xfrm>
            <a:off x="6055556" y="2851326"/>
            <a:ext cx="237115" cy="523246"/>
          </a:xfrm>
          <a:prstGeom prst="straightConnector1">
            <a:avLst/>
          </a:prstGeom>
          <a:ln w="19050">
            <a:solidFill>
              <a:schemeClr val="tx2"/>
            </a:solidFill>
            <a:prstDash val="solid"/>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bject 7" hidden="1"/>
          <p:cNvGraphicFramePr>
            <a:graphicFrameLocks noChangeAspect="1"/>
          </p:cNvGraphicFramePr>
          <p:nvPr>
            <p:custDataLst>
              <p:tags r:id="rId2"/>
            </p:custDataLst>
            <p:extLst/>
          </p:nvPr>
        </p:nvGraphicFramePr>
        <p:xfrm>
          <a:off x="1628" y="491255"/>
          <a:ext cx="1619" cy="1388"/>
        </p:xfrm>
        <a:graphic>
          <a:graphicData uri="http://schemas.openxmlformats.org/presentationml/2006/ole">
            <mc:AlternateContent xmlns:mc="http://schemas.openxmlformats.org/markup-compatibility/2006">
              <mc:Choice xmlns:v="urn:schemas-microsoft-com:vml" Requires="v">
                <p:oleObj spid="_x0000_s3090" name="think-cell Slide" r:id="rId5" imgW="6350000" imgH="6350000" progId="">
                  <p:embed/>
                </p:oleObj>
              </mc:Choice>
              <mc:Fallback>
                <p:oleObj name="think-cell Slide" r:id="rId5" imgW="6350000" imgH="635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8" y="491255"/>
                        <a:ext cx="1619" cy="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 name="Rectangle 8"/>
          <p:cNvSpPr txBox="1"/>
          <p:nvPr/>
        </p:nvSpPr>
        <p:spPr>
          <a:xfrm>
            <a:off x="108857" y="5832192"/>
            <a:ext cx="5388429" cy="24186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786" dirty="0">
                <a:latin typeface="Arial" panose="020B0604020202020204" pitchFamily="34" charset="0"/>
                <a:cs typeface="Arial" panose="020B0604020202020204" pitchFamily="34" charset="0"/>
              </a:rPr>
              <a:t>DDS = Department of Developmental Services	EOHHS = Executive Office of Health and Human Services</a:t>
            </a:r>
          </a:p>
          <a:p>
            <a:r>
              <a:rPr lang="en-US" sz="786" dirty="0">
                <a:latin typeface="Arial" panose="020B0604020202020204" pitchFamily="34" charset="0"/>
                <a:cs typeface="Arial" panose="020B0604020202020204" pitchFamily="34" charset="0"/>
              </a:rPr>
              <a:t>MRC = Massachusetts Rehabilitation Commission	HCBS = Home and Community-Based Services</a:t>
            </a:r>
          </a:p>
        </p:txBody>
      </p:sp>
      <p:grpSp>
        <p:nvGrpSpPr>
          <p:cNvPr id="24" name="Group 23"/>
          <p:cNvGrpSpPr/>
          <p:nvPr/>
        </p:nvGrpSpPr>
        <p:grpSpPr>
          <a:xfrm>
            <a:off x="5400770" y="3374571"/>
            <a:ext cx="1783801" cy="2340429"/>
            <a:chOff x="6207097" y="3387007"/>
            <a:chExt cx="2002123" cy="2575394"/>
          </a:xfrm>
        </p:grpSpPr>
        <p:sp>
          <p:nvSpPr>
            <p:cNvPr id="64" name="Rounded Rectangle 63"/>
            <p:cNvSpPr/>
            <p:nvPr/>
          </p:nvSpPr>
          <p:spPr>
            <a:xfrm>
              <a:off x="6505874" y="4352674"/>
              <a:ext cx="1619790" cy="713883"/>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857" dirty="0">
                <a:solidFill>
                  <a:schemeClr val="tx1"/>
                </a:solidFill>
              </a:endParaRPr>
            </a:p>
          </p:txBody>
        </p:sp>
        <p:sp>
          <p:nvSpPr>
            <p:cNvPr id="63" name="Rounded Rectangle 62"/>
            <p:cNvSpPr/>
            <p:nvPr/>
          </p:nvSpPr>
          <p:spPr>
            <a:xfrm>
              <a:off x="6440743" y="4256363"/>
              <a:ext cx="1619790" cy="713883"/>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857" dirty="0">
                <a:solidFill>
                  <a:schemeClr val="tx1"/>
                </a:solidFill>
              </a:endParaRPr>
            </a:p>
          </p:txBody>
        </p:sp>
        <p:sp>
          <p:nvSpPr>
            <p:cNvPr id="31" name="Rectangle 8"/>
            <p:cNvSpPr txBox="1"/>
            <p:nvPr/>
          </p:nvSpPr>
          <p:spPr>
            <a:xfrm>
              <a:off x="6333663" y="3429000"/>
              <a:ext cx="1768643" cy="33867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a:latin typeface="Arial" panose="020B0604020202020204" pitchFamily="34" charset="0"/>
                  <a:cs typeface="Arial" panose="020B0604020202020204" pitchFamily="34" charset="0"/>
                </a:rPr>
                <a:t>Social services/ other supports </a:t>
              </a:r>
              <a:r>
                <a:rPr lang="en-US" sz="1000" dirty="0">
                  <a:latin typeface="Arial" panose="020B0604020202020204" pitchFamily="34" charset="0"/>
                  <a:cs typeface="Arial" panose="020B0604020202020204" pitchFamily="34" charset="0"/>
                </a:rPr>
                <a:t>(as applicable</a:t>
              </a:r>
              <a:r>
                <a:rPr lang="en-US" sz="1000" dirty="0"/>
                <a:t>)</a:t>
              </a:r>
            </a:p>
          </p:txBody>
        </p:sp>
        <p:sp>
          <p:nvSpPr>
            <p:cNvPr id="32" name="Rectangle 31"/>
            <p:cNvSpPr/>
            <p:nvPr/>
          </p:nvSpPr>
          <p:spPr>
            <a:xfrm>
              <a:off x="6207097" y="3387007"/>
              <a:ext cx="2002123" cy="2575394"/>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1000" dirty="0">
                <a:solidFill>
                  <a:schemeClr val="tx1"/>
                </a:solidFill>
              </a:endParaRPr>
            </a:p>
          </p:txBody>
        </p:sp>
        <p:sp>
          <p:nvSpPr>
            <p:cNvPr id="15" name="Rounded Rectangle 14"/>
            <p:cNvSpPr/>
            <p:nvPr/>
          </p:nvSpPr>
          <p:spPr>
            <a:xfrm>
              <a:off x="6371109" y="4153613"/>
              <a:ext cx="1619790" cy="713883"/>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Social service agencies </a:t>
              </a:r>
              <a:r>
                <a:rPr lang="en-US" sz="857" dirty="0">
                  <a:solidFill>
                    <a:schemeClr val="tx1"/>
                  </a:solidFill>
                  <a:latin typeface="Arial" panose="020B0604020202020204" pitchFamily="34" charset="0"/>
                  <a:cs typeface="Arial" panose="020B0604020202020204" pitchFamily="34" charset="0"/>
                </a:rPr>
                <a:t>(food/ housing subsidies, social supports)</a:t>
              </a:r>
            </a:p>
          </p:txBody>
        </p:sp>
      </p:grpSp>
      <p:grpSp>
        <p:nvGrpSpPr>
          <p:cNvPr id="73" name="Group 72"/>
          <p:cNvGrpSpPr/>
          <p:nvPr/>
        </p:nvGrpSpPr>
        <p:grpSpPr>
          <a:xfrm>
            <a:off x="4299857" y="1197429"/>
            <a:ext cx="2036300" cy="1937660"/>
            <a:chOff x="3262452" y="918316"/>
            <a:chExt cx="2036300" cy="1913874"/>
          </a:xfrm>
        </p:grpSpPr>
        <p:sp>
          <p:nvSpPr>
            <p:cNvPr id="12" name="Oval 11"/>
            <p:cNvSpPr/>
            <p:nvPr/>
          </p:nvSpPr>
          <p:spPr>
            <a:xfrm>
              <a:off x="3382685" y="918316"/>
              <a:ext cx="1916067" cy="1913874"/>
            </a:xfrm>
            <a:prstGeom prst="ellipse">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endParaRPr lang="en-US" sz="857" b="1" dirty="0">
                <a:solidFill>
                  <a:schemeClr val="tx1"/>
                </a:solidFill>
              </a:endParaRPr>
            </a:p>
            <a:p>
              <a:pPr algn="ctr"/>
              <a:r>
                <a:rPr lang="en-US" sz="857" b="1" dirty="0">
                  <a:solidFill>
                    <a:schemeClr val="tx1"/>
                  </a:solidFill>
                  <a:latin typeface="Arial" panose="020B0604020202020204" pitchFamily="34" charset="0"/>
                  <a:cs typeface="Arial" panose="020B0604020202020204" pitchFamily="34" charset="0"/>
                </a:rPr>
                <a:t>Behavioral Health Community Partner (BH CP)</a:t>
              </a:r>
            </a:p>
          </p:txBody>
        </p:sp>
        <p:pic>
          <p:nvPicPr>
            <p:cNvPr id="1840131" name="Picture 3"/>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2292" t="6499" r="32239" b="5938"/>
            <a:stretch/>
          </p:blipFill>
          <p:spPr bwMode="auto">
            <a:xfrm>
              <a:off x="4149404" y="1131804"/>
              <a:ext cx="382629" cy="878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3262452" y="1395835"/>
              <a:ext cx="917761" cy="325669"/>
            </a:xfrm>
            <a:prstGeom prst="rect">
              <a:avLst/>
            </a:prstGeom>
            <a:noFill/>
          </p:spPr>
          <p:txBody>
            <a:bodyPr wrap="square" lIns="65287" tIns="32644" rIns="65287" bIns="32644" rtlCol="0">
              <a:spAutoFit/>
            </a:bodyPr>
            <a:lstStyle/>
            <a:p>
              <a:pPr marL="189661"/>
              <a:r>
                <a:rPr lang="en-US" sz="857" b="1" dirty="0">
                  <a:latin typeface="Arial" panose="020B0604020202020204" pitchFamily="34" charset="0"/>
                  <a:cs typeface="Arial" panose="020B0604020202020204" pitchFamily="34" charset="0"/>
                </a:rPr>
                <a:t>Eligible member</a:t>
              </a:r>
            </a:p>
          </p:txBody>
        </p:sp>
      </p:grpSp>
      <p:grpSp>
        <p:nvGrpSpPr>
          <p:cNvPr id="36" name="Group 35"/>
          <p:cNvGrpSpPr/>
          <p:nvPr/>
        </p:nvGrpSpPr>
        <p:grpSpPr>
          <a:xfrm>
            <a:off x="76201" y="3393008"/>
            <a:ext cx="3306486" cy="2321992"/>
            <a:chOff x="239602" y="3387007"/>
            <a:chExt cx="3596046" cy="2575394"/>
          </a:xfrm>
        </p:grpSpPr>
        <p:sp>
          <p:nvSpPr>
            <p:cNvPr id="37" name="Rounded Rectangle 36"/>
            <p:cNvSpPr/>
            <p:nvPr/>
          </p:nvSpPr>
          <p:spPr>
            <a:xfrm>
              <a:off x="453421" y="3945820"/>
              <a:ext cx="796850" cy="449598"/>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PCPs</a:t>
              </a:r>
            </a:p>
          </p:txBody>
        </p:sp>
        <p:sp>
          <p:nvSpPr>
            <p:cNvPr id="41" name="Rounded Rectangle 40"/>
            <p:cNvSpPr/>
            <p:nvPr/>
          </p:nvSpPr>
          <p:spPr>
            <a:xfrm>
              <a:off x="1392471" y="3926505"/>
              <a:ext cx="1017957" cy="449598"/>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Medical</a:t>
              </a:r>
            </a:p>
            <a:p>
              <a:pPr algn="ctr"/>
              <a:r>
                <a:rPr lang="en-US" sz="857" b="1" dirty="0">
                  <a:solidFill>
                    <a:schemeClr val="tx1"/>
                  </a:solidFill>
                  <a:latin typeface="Arial" panose="020B0604020202020204" pitchFamily="34" charset="0"/>
                  <a:cs typeface="Arial" panose="020B0604020202020204" pitchFamily="34" charset="0"/>
                </a:rPr>
                <a:t>Specialists</a:t>
              </a:r>
            </a:p>
          </p:txBody>
        </p:sp>
        <p:sp>
          <p:nvSpPr>
            <p:cNvPr id="42" name="Rounded Rectangle 41"/>
            <p:cNvSpPr/>
            <p:nvPr/>
          </p:nvSpPr>
          <p:spPr>
            <a:xfrm>
              <a:off x="366174" y="4536461"/>
              <a:ext cx="1413093" cy="575818"/>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Behavioral  health</a:t>
              </a:r>
              <a:br>
                <a:rPr lang="en-US" sz="857" b="1" dirty="0">
                  <a:solidFill>
                    <a:schemeClr val="tx1"/>
                  </a:solidFill>
                  <a:latin typeface="Arial" panose="020B0604020202020204" pitchFamily="34" charset="0"/>
                  <a:cs typeface="Arial" panose="020B0604020202020204" pitchFamily="34" charset="0"/>
                </a:rPr>
              </a:br>
              <a:r>
                <a:rPr lang="en-US" sz="857" b="1" dirty="0">
                  <a:solidFill>
                    <a:schemeClr val="tx1"/>
                  </a:solidFill>
                  <a:latin typeface="Arial" panose="020B0604020202020204" pitchFamily="34" charset="0"/>
                  <a:cs typeface="Arial" panose="020B0604020202020204" pitchFamily="34" charset="0"/>
                </a:rPr>
                <a:t>clinicians</a:t>
              </a:r>
            </a:p>
          </p:txBody>
        </p:sp>
        <p:sp>
          <p:nvSpPr>
            <p:cNvPr id="44" name="Rectangle 8"/>
            <p:cNvSpPr txBox="1"/>
            <p:nvPr/>
          </p:nvSpPr>
          <p:spPr>
            <a:xfrm>
              <a:off x="366172" y="3429000"/>
              <a:ext cx="3265376" cy="3413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err="1">
                  <a:latin typeface="Arial" panose="020B0604020202020204" pitchFamily="34" charset="0"/>
                  <a:cs typeface="Arial" panose="020B0604020202020204" pitchFamily="34" charset="0"/>
                </a:rPr>
                <a:t>MassHealth</a:t>
              </a:r>
              <a:r>
                <a:rPr lang="en-US" sz="1000" b="1" dirty="0">
                  <a:latin typeface="Arial" panose="020B0604020202020204" pitchFamily="34" charset="0"/>
                  <a:cs typeface="Arial" panose="020B0604020202020204" pitchFamily="34" charset="0"/>
                </a:rPr>
                <a:t> plan </a:t>
              </a:r>
              <a:r>
                <a:rPr lang="en-US" sz="1000" dirty="0">
                  <a:latin typeface="Arial" panose="020B0604020202020204" pitchFamily="34" charset="0"/>
                  <a:cs typeface="Arial" panose="020B0604020202020204" pitchFamily="34" charset="0"/>
                </a:rPr>
                <a:t>(Accountable Care Organization or Managed Care Organization)</a:t>
              </a:r>
            </a:p>
          </p:txBody>
        </p:sp>
        <p:sp>
          <p:nvSpPr>
            <p:cNvPr id="46" name="Rectangle 45"/>
            <p:cNvSpPr/>
            <p:nvPr/>
          </p:nvSpPr>
          <p:spPr>
            <a:xfrm>
              <a:off x="239602" y="3387007"/>
              <a:ext cx="3596046" cy="2575394"/>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1000" dirty="0">
                <a:solidFill>
                  <a:schemeClr val="tx1"/>
                </a:solidFill>
              </a:endParaRPr>
            </a:p>
          </p:txBody>
        </p:sp>
        <p:sp>
          <p:nvSpPr>
            <p:cNvPr id="47" name="Rounded Rectangle 46"/>
            <p:cNvSpPr/>
            <p:nvPr/>
          </p:nvSpPr>
          <p:spPr>
            <a:xfrm>
              <a:off x="2567538" y="3933719"/>
              <a:ext cx="1064013" cy="439592"/>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857" b="1" dirty="0">
                  <a:solidFill>
                    <a:schemeClr val="tx1"/>
                  </a:solidFill>
                  <a:latin typeface="Arial" panose="020B0604020202020204" pitchFamily="34" charset="0"/>
                  <a:cs typeface="Arial" panose="020B0604020202020204" pitchFamily="34" charset="0"/>
                </a:rPr>
                <a:t>ACO &amp; MCO </a:t>
              </a:r>
            </a:p>
            <a:p>
              <a:pPr algn="ctr"/>
              <a:r>
                <a:rPr lang="en-US" sz="857" b="1" dirty="0">
                  <a:solidFill>
                    <a:schemeClr val="tx1"/>
                  </a:solidFill>
                  <a:latin typeface="Arial" panose="020B0604020202020204" pitchFamily="34" charset="0"/>
                  <a:cs typeface="Arial" panose="020B0604020202020204" pitchFamily="34" charset="0"/>
                </a:rPr>
                <a:t>care managers</a:t>
              </a:r>
            </a:p>
          </p:txBody>
        </p:sp>
        <p:sp>
          <p:nvSpPr>
            <p:cNvPr id="48" name="Rounded Rectangle 47"/>
            <p:cNvSpPr/>
            <p:nvPr/>
          </p:nvSpPr>
          <p:spPr>
            <a:xfrm>
              <a:off x="2019285" y="5262269"/>
              <a:ext cx="1638315" cy="521035"/>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Other providers &amp; specialists</a:t>
              </a:r>
            </a:p>
          </p:txBody>
        </p:sp>
        <p:sp>
          <p:nvSpPr>
            <p:cNvPr id="49" name="Rounded Rectangle 48"/>
            <p:cNvSpPr/>
            <p:nvPr/>
          </p:nvSpPr>
          <p:spPr>
            <a:xfrm>
              <a:off x="2037625" y="4536461"/>
              <a:ext cx="1535882" cy="575818"/>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Addiction treatment providers</a:t>
              </a:r>
            </a:p>
          </p:txBody>
        </p:sp>
        <p:sp>
          <p:nvSpPr>
            <p:cNvPr id="50" name="Rounded Rectangle 49"/>
            <p:cNvSpPr/>
            <p:nvPr/>
          </p:nvSpPr>
          <p:spPr>
            <a:xfrm>
              <a:off x="481379" y="5276877"/>
              <a:ext cx="1297887" cy="514472"/>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Prescriptions</a:t>
              </a:r>
            </a:p>
          </p:txBody>
        </p:sp>
      </p:grpSp>
      <p:grpSp>
        <p:nvGrpSpPr>
          <p:cNvPr id="22" name="Group 21"/>
          <p:cNvGrpSpPr/>
          <p:nvPr/>
        </p:nvGrpSpPr>
        <p:grpSpPr>
          <a:xfrm>
            <a:off x="3429000" y="3393006"/>
            <a:ext cx="1959428" cy="2321994"/>
            <a:chOff x="4000872" y="3387006"/>
            <a:chExt cx="1806371" cy="3069452"/>
          </a:xfrm>
        </p:grpSpPr>
        <p:sp>
          <p:nvSpPr>
            <p:cNvPr id="25" name="Rectangle 8"/>
            <p:cNvSpPr txBox="1"/>
            <p:nvPr/>
          </p:nvSpPr>
          <p:spPr>
            <a:xfrm>
              <a:off x="4038600" y="3429000"/>
              <a:ext cx="1768643" cy="610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a:latin typeface="Arial" panose="020B0604020202020204" pitchFamily="34" charset="0"/>
                  <a:cs typeface="Arial" panose="020B0604020202020204" pitchFamily="34" charset="0"/>
                </a:rPr>
                <a:t>Department of Mental Health (DMH) services or other state agencies  </a:t>
              </a:r>
              <a:r>
                <a:rPr lang="en-US" sz="1000" dirty="0">
                  <a:latin typeface="Arial" panose="020B0604020202020204" pitchFamily="34" charset="0"/>
                  <a:cs typeface="Arial" panose="020B0604020202020204" pitchFamily="34" charset="0"/>
                </a:rPr>
                <a:t>(as applicable)</a:t>
              </a:r>
            </a:p>
          </p:txBody>
        </p:sp>
        <p:sp>
          <p:nvSpPr>
            <p:cNvPr id="26" name="Rectangle 25"/>
            <p:cNvSpPr/>
            <p:nvPr/>
          </p:nvSpPr>
          <p:spPr>
            <a:xfrm>
              <a:off x="4000872" y="3387006"/>
              <a:ext cx="1773567" cy="3069452"/>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endParaRPr lang="en-US" sz="1000" dirty="0">
                <a:solidFill>
                  <a:schemeClr val="tx1"/>
                </a:solidFill>
              </a:endParaRPr>
            </a:p>
          </p:txBody>
        </p:sp>
        <p:sp>
          <p:nvSpPr>
            <p:cNvPr id="14" name="Rounded Rectangle 13"/>
            <p:cNvSpPr/>
            <p:nvPr/>
          </p:nvSpPr>
          <p:spPr>
            <a:xfrm>
              <a:off x="4150960" y="4191000"/>
              <a:ext cx="1411640" cy="608134"/>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DMH Programs (e.g. ACCS, Clubhouses, Case Management)</a:t>
              </a:r>
            </a:p>
          </p:txBody>
        </p:sp>
        <p:sp>
          <p:nvSpPr>
            <p:cNvPr id="52" name="Rounded Rectangle 51"/>
            <p:cNvSpPr/>
            <p:nvPr/>
          </p:nvSpPr>
          <p:spPr>
            <a:xfrm>
              <a:off x="4164157" y="4889499"/>
              <a:ext cx="1415143" cy="508001"/>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Other EOHHS state agencies (e.g. DDS, MRC)</a:t>
              </a:r>
            </a:p>
          </p:txBody>
        </p:sp>
      </p:grpSp>
      <p:grpSp>
        <p:nvGrpSpPr>
          <p:cNvPr id="66" name="Group 65"/>
          <p:cNvGrpSpPr/>
          <p:nvPr/>
        </p:nvGrpSpPr>
        <p:grpSpPr>
          <a:xfrm>
            <a:off x="7224543" y="3374572"/>
            <a:ext cx="1843257" cy="2340429"/>
            <a:chOff x="2433370" y="3429000"/>
            <a:chExt cx="2002123" cy="2575394"/>
          </a:xfrm>
        </p:grpSpPr>
        <p:sp>
          <p:nvSpPr>
            <p:cNvPr id="67" name="Rectangle 66"/>
            <p:cNvSpPr/>
            <p:nvPr/>
          </p:nvSpPr>
          <p:spPr>
            <a:xfrm>
              <a:off x="2433370" y="3429000"/>
              <a:ext cx="2002123" cy="2575394"/>
            </a:xfrm>
            <a:prstGeom prst="rect">
              <a:avLst/>
            </a:prstGeom>
            <a:noFill/>
            <a:ln w="190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6561" tIns="33281" rIns="66561" bIns="33281" rtlCol="0" anchor="ctr"/>
            <a:lstStyle/>
            <a:p>
              <a:pPr algn="ctr"/>
              <a:endParaRPr lang="en-US" sz="1000" dirty="0">
                <a:solidFill>
                  <a:schemeClr val="tx1"/>
                </a:solidFill>
              </a:endParaRPr>
            </a:p>
          </p:txBody>
        </p:sp>
        <p:sp>
          <p:nvSpPr>
            <p:cNvPr id="68" name="Rectangle 8"/>
            <p:cNvSpPr txBox="1"/>
            <p:nvPr/>
          </p:nvSpPr>
          <p:spPr>
            <a:xfrm>
              <a:off x="2567312" y="3488892"/>
              <a:ext cx="1768643" cy="33867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000" b="1" dirty="0">
                  <a:latin typeface="Arial" panose="020B0604020202020204" pitchFamily="34" charset="0"/>
                  <a:cs typeface="Arial" panose="020B0604020202020204" pitchFamily="34" charset="0"/>
                </a:rPr>
                <a:t>MassHealth LTSS </a:t>
              </a:r>
              <a:r>
                <a:rPr lang="en-US" sz="1000" dirty="0">
                  <a:latin typeface="Arial" panose="020B0604020202020204" pitchFamily="34" charset="0"/>
                  <a:cs typeface="Arial" panose="020B0604020202020204" pitchFamily="34" charset="0"/>
                </a:rPr>
                <a:t>(as applicable)</a:t>
              </a:r>
            </a:p>
          </p:txBody>
        </p:sp>
        <p:sp>
          <p:nvSpPr>
            <p:cNvPr id="69" name="Rounded Rectangle 68"/>
            <p:cNvSpPr/>
            <p:nvPr/>
          </p:nvSpPr>
          <p:spPr>
            <a:xfrm>
              <a:off x="2614607" y="3976190"/>
              <a:ext cx="1692447" cy="457200"/>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Non-ACO/MCO Covered </a:t>
              </a:r>
            </a:p>
            <a:p>
              <a:pPr algn="ctr"/>
              <a:r>
                <a:rPr lang="en-US" sz="857" b="1" dirty="0">
                  <a:solidFill>
                    <a:schemeClr val="tx1"/>
                  </a:solidFill>
                  <a:latin typeface="Arial" panose="020B0604020202020204" pitchFamily="34" charset="0"/>
                  <a:cs typeface="Arial" panose="020B0604020202020204" pitchFamily="34" charset="0"/>
                </a:rPr>
                <a:t>State Plan LTSS </a:t>
              </a:r>
            </a:p>
          </p:txBody>
        </p:sp>
        <p:sp>
          <p:nvSpPr>
            <p:cNvPr id="70" name="Rounded Rectangle 69"/>
            <p:cNvSpPr/>
            <p:nvPr/>
          </p:nvSpPr>
          <p:spPr>
            <a:xfrm>
              <a:off x="2614607" y="4497728"/>
              <a:ext cx="1692446" cy="635367"/>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Other ACO/MCO </a:t>
              </a:r>
            </a:p>
            <a:p>
              <a:pPr algn="ctr"/>
              <a:r>
                <a:rPr lang="en-US" sz="857" b="1" dirty="0">
                  <a:solidFill>
                    <a:schemeClr val="tx1"/>
                  </a:solidFill>
                  <a:latin typeface="Arial" panose="020B0604020202020204" pitchFamily="34" charset="0"/>
                  <a:cs typeface="Arial" panose="020B0604020202020204" pitchFamily="34" charset="0"/>
                </a:rPr>
                <a:t>Covered Services (e.g. </a:t>
              </a:r>
            </a:p>
            <a:p>
              <a:pPr algn="ctr"/>
              <a:r>
                <a:rPr lang="en-US" sz="857" b="1" dirty="0">
                  <a:solidFill>
                    <a:schemeClr val="tx1"/>
                  </a:solidFill>
                  <a:latin typeface="Arial" panose="020B0604020202020204" pitchFamily="34" charset="0"/>
                  <a:cs typeface="Arial" panose="020B0604020202020204" pitchFamily="34" charset="0"/>
                </a:rPr>
                <a:t>DME, Home Health) </a:t>
              </a:r>
            </a:p>
          </p:txBody>
        </p:sp>
        <p:sp>
          <p:nvSpPr>
            <p:cNvPr id="71" name="Rounded Rectangle 70"/>
            <p:cNvSpPr/>
            <p:nvPr/>
          </p:nvSpPr>
          <p:spPr>
            <a:xfrm>
              <a:off x="2614607" y="5251061"/>
              <a:ext cx="1692446" cy="457200"/>
            </a:xfrm>
            <a:prstGeom prst="round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66619" tIns="33309" rIns="66619" bIns="33309" rtlCol="0" anchor="ctr"/>
            <a:lstStyle/>
            <a:p>
              <a:pPr algn="ctr"/>
              <a:r>
                <a:rPr lang="en-US" sz="857" b="1" dirty="0">
                  <a:solidFill>
                    <a:schemeClr val="tx1"/>
                  </a:solidFill>
                  <a:latin typeface="Arial" panose="020B0604020202020204" pitchFamily="34" charset="0"/>
                  <a:cs typeface="Arial" panose="020B0604020202020204" pitchFamily="34" charset="0"/>
                </a:rPr>
                <a:t>HCBS Waiver </a:t>
              </a:r>
            </a:p>
            <a:p>
              <a:pPr algn="ctr"/>
              <a:r>
                <a:rPr lang="en-US" sz="857" b="1" dirty="0">
                  <a:solidFill>
                    <a:schemeClr val="tx1"/>
                  </a:solidFill>
                  <a:latin typeface="Arial" panose="020B0604020202020204" pitchFamily="34" charset="0"/>
                  <a:cs typeface="Arial" panose="020B0604020202020204" pitchFamily="34" charset="0"/>
                </a:rPr>
                <a:t>Services</a:t>
              </a:r>
              <a:r>
                <a:rPr lang="en-US" sz="857" b="1" baseline="30000" dirty="0">
                  <a:solidFill>
                    <a:schemeClr val="tx1"/>
                  </a:solidFill>
                  <a:latin typeface="Arial" panose="020B0604020202020204" pitchFamily="34" charset="0"/>
                  <a:cs typeface="Arial" panose="020B0604020202020204" pitchFamily="34" charset="0"/>
                </a:rPr>
                <a:t>1</a:t>
              </a:r>
              <a:endParaRPr lang="en-US" sz="857" b="1" dirty="0">
                <a:solidFill>
                  <a:schemeClr val="tx1"/>
                </a:solidFill>
                <a:latin typeface="Arial" panose="020B0604020202020204" pitchFamily="34" charset="0"/>
                <a:cs typeface="Arial" panose="020B0604020202020204" pitchFamily="34" charset="0"/>
              </a:endParaRPr>
            </a:p>
          </p:txBody>
        </p:sp>
      </p:grpSp>
      <p:sp>
        <p:nvSpPr>
          <p:cNvPr id="59" name="TextBox 58"/>
          <p:cNvSpPr txBox="1"/>
          <p:nvPr/>
        </p:nvSpPr>
        <p:spPr>
          <a:xfrm>
            <a:off x="5986028" y="5800218"/>
            <a:ext cx="3156857" cy="438582"/>
          </a:xfrm>
          <a:prstGeom prst="rect">
            <a:avLst/>
          </a:prstGeom>
          <a:noFill/>
        </p:spPr>
        <p:txBody>
          <a:bodyPr wrap="square" rtlCol="0">
            <a:spAutoFit/>
          </a:bodyPr>
          <a:lstStyle/>
          <a:p>
            <a:r>
              <a:rPr lang="en-US" sz="750" baseline="30000" dirty="0">
                <a:solidFill>
                  <a:srgbClr val="000000"/>
                </a:solidFill>
                <a:latin typeface="Arial" panose="020B0604020202020204" pitchFamily="34" charset="0"/>
                <a:cs typeface="Arial" panose="020B0604020202020204" pitchFamily="34" charset="0"/>
              </a:rPr>
              <a:t>1</a:t>
            </a:r>
            <a:r>
              <a:rPr lang="en-US" sz="750" dirty="0">
                <a:solidFill>
                  <a:srgbClr val="000000"/>
                </a:solidFill>
                <a:latin typeface="Arial" panose="020B0604020202020204" pitchFamily="34" charset="0"/>
                <a:cs typeface="Arial" panose="020B0604020202020204" pitchFamily="34" charset="0"/>
              </a:rPr>
              <a:t>Additional HCBS Waiver Services may be provided to HCBS Waiver-eligible members according to HCBS Waiver plan of care approved by HCBS Waiver care manager/service coordinator. </a:t>
            </a:r>
            <a:endParaRPr lang="en-US" sz="750" dirty="0">
              <a:latin typeface="Arial" panose="020B0604020202020204" pitchFamily="34" charset="0"/>
              <a:cs typeface="Arial" panose="020B0604020202020204" pitchFamily="34" charset="0"/>
            </a:endParaRPr>
          </a:p>
        </p:txBody>
      </p:sp>
      <p:sp>
        <p:nvSpPr>
          <p:cNvPr id="51" name="Title 1"/>
          <p:cNvSpPr txBox="1">
            <a:spLocks/>
          </p:cNvSpPr>
          <p:nvPr/>
        </p:nvSpPr>
        <p:spPr>
          <a:xfrm>
            <a:off x="228600" y="228600"/>
            <a:ext cx="8053676" cy="369332"/>
          </a:xfrm>
          <a:prstGeom prst="rect">
            <a:avLst/>
          </a:prstGeom>
        </p:spPr>
        <p:txBody>
          <a:bodyPr wrap="square" lIns="0" tIns="0" rIns="0" bIns="0">
            <a:spAutoFit/>
          </a:bodyPr>
          <a:lstStyle>
            <a:lvl1pPr>
              <a:defRPr sz="2400" b="1" i="0">
                <a:solidFill>
                  <a:srgbClr val="395CAC"/>
                </a:solidFill>
                <a:latin typeface="Arial"/>
                <a:ea typeface="+mj-ea"/>
                <a:cs typeface="Arial"/>
              </a:defRPr>
            </a:lvl1pPr>
          </a:lstStyle>
          <a:p>
            <a:r>
              <a:rPr lang="en-US" dirty="0">
                <a:solidFill>
                  <a:srgbClr val="004080"/>
                </a:solidFill>
              </a:rPr>
              <a:t>BH </a:t>
            </a:r>
            <a:r>
              <a:rPr lang="en-US" dirty="0" smtClean="0">
                <a:solidFill>
                  <a:srgbClr val="004080"/>
                </a:solidFill>
              </a:rPr>
              <a:t>CPs (cont.)</a:t>
            </a:r>
            <a:endParaRPr lang="en-US" kern="0" dirty="0">
              <a:solidFill>
                <a:srgbClr val="004080"/>
              </a:solidFill>
            </a:endParaRPr>
          </a:p>
        </p:txBody>
      </p:sp>
      <p:sp>
        <p:nvSpPr>
          <p:cNvPr id="2" name="Rectangle 1"/>
          <p:cNvSpPr/>
          <p:nvPr/>
        </p:nvSpPr>
        <p:spPr>
          <a:xfrm>
            <a:off x="162881" y="750017"/>
            <a:ext cx="8765851" cy="646331"/>
          </a:xfrm>
          <a:prstGeom prst="rect">
            <a:avLst/>
          </a:prstGeom>
        </p:spPr>
        <p:txBody>
          <a:bodyPr wrap="square">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BH CPs help integrate care across the continuum for </a:t>
            </a:r>
            <a:r>
              <a:rPr lang="en-US" b="1" dirty="0" err="1">
                <a:solidFill>
                  <a:schemeClr val="tx1">
                    <a:lumMod val="65000"/>
                    <a:lumOff val="35000"/>
                  </a:schemeClr>
                </a:solidFill>
                <a:latin typeface="Arial" panose="020B0604020202020204" pitchFamily="34" charset="0"/>
                <a:cs typeface="Arial" panose="020B0604020202020204" pitchFamily="34" charset="0"/>
              </a:rPr>
              <a:t>MassHealth</a:t>
            </a:r>
            <a:r>
              <a:rPr lang="en-US" b="1" dirty="0">
                <a:solidFill>
                  <a:schemeClr val="tx1">
                    <a:lumMod val="65000"/>
                    <a:lumOff val="35000"/>
                  </a:schemeClr>
                </a:solidFill>
                <a:latin typeface="Arial" panose="020B0604020202020204" pitchFamily="34" charset="0"/>
                <a:cs typeface="Arial" panose="020B0604020202020204" pitchFamily="34" charset="0"/>
              </a:rPr>
              <a:t> members and their family members</a:t>
            </a:r>
            <a:endParaRPr lang="en-US" b="1" dirty="0"/>
          </a:p>
        </p:txBody>
      </p:sp>
    </p:spTree>
    <p:extLst>
      <p:ext uri="{BB962C8B-B14F-4D97-AF65-F5344CB8AC3E}">
        <p14:creationId xmlns:p14="http://schemas.microsoft.com/office/powerpoint/2010/main" val="33683247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1540</TotalTime>
  <Words>4564</Words>
  <Application>Microsoft Office PowerPoint</Application>
  <PresentationFormat>On-screen Show (4:3)</PresentationFormat>
  <Paragraphs>519</Paragraphs>
  <Slides>27</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think-cell Slide</vt:lpstr>
      <vt:lpstr>PowerPoint Presentation</vt:lpstr>
      <vt:lpstr>Agenda</vt:lpstr>
      <vt:lpstr>PowerPoint Presentation</vt:lpstr>
      <vt:lpstr>PowerPoint Presentation</vt:lpstr>
      <vt:lpstr>PowerPoint Presentation</vt:lpstr>
      <vt:lpstr>PowerPoint Presentation</vt:lpstr>
      <vt:lpstr>Agenda</vt:lpstr>
      <vt:lpstr>PowerPoint Presentation</vt:lpstr>
      <vt:lpstr>PowerPoint Presentation</vt:lpstr>
      <vt:lpstr>PowerPoint Presentation</vt:lpstr>
      <vt:lpstr>PowerPoint Presentation</vt:lpstr>
      <vt:lpstr>Agenda</vt:lpstr>
      <vt:lpstr>PowerPoint Presentation</vt:lpstr>
      <vt:lpstr>LTSS CPs help ACOs and MCOs to integrate LTSS and social services with physical and BH care</vt:lpstr>
      <vt:lpstr>PowerPoint Presentation</vt:lpstr>
      <vt:lpstr>PowerPoint Presentation</vt:lpstr>
      <vt:lpstr>Agenda</vt:lpstr>
      <vt:lpstr>PowerPoint Presentation</vt:lpstr>
      <vt:lpstr>Agenda</vt:lpstr>
      <vt:lpstr>PowerPoint Presentation</vt:lpstr>
      <vt:lpstr>Agenda</vt:lpstr>
      <vt:lpstr>BH CPs (cont.)</vt:lpstr>
      <vt:lpstr>BH CPs (cont.)</vt:lpstr>
      <vt:lpstr>BH CPs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PCDI Provider Education &amp; Communication</dc:title>
  <dc:subject>Phase II: Operations Provider Webinar Series</dc:subject>
  <dc:creator>EOHHS - MassHealth</dc:creator>
  <cp:lastModifiedBy>EOHHS</cp:lastModifiedBy>
  <cp:revision>32</cp:revision>
  <cp:lastPrinted>2018-06-14T18:38:18Z</cp:lastPrinted>
  <dcterms:created xsi:type="dcterms:W3CDTF">2018-06-14T13:45:05Z</dcterms:created>
  <dcterms:modified xsi:type="dcterms:W3CDTF">2018-11-06T23:14:36Z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2018-05-23T00:00:00Z</vt:filetime>
  </property>
  <property fmtid="{D5CDD505-2E9C-101B-9397-08002B2CF9AE}" pid="3" name="Creator">
    <vt:lpwstr>Microsoft® PowerPoint® 2010</vt:lpwstr>
  </property>
  <property fmtid="{D5CDD505-2E9C-101B-9397-08002B2CF9AE}" pid="4" name="LastSaved">
    <vt:filetime>2018-06-14T00:00:00Z</vt:filetime>
  </property>
</Properties>
</file>