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0" r:id="rId2"/>
    <p:sldId id="258" r:id="rId3"/>
    <p:sldId id="259" r:id="rId4"/>
    <p:sldId id="274" r:id="rId5"/>
    <p:sldId id="275" r:id="rId6"/>
    <p:sldId id="281" r:id="rId7"/>
    <p:sldId id="283" r:id="rId8"/>
    <p:sldId id="279" r:id="rId9"/>
    <p:sldId id="277" r:id="rId10"/>
    <p:sldId id="282" r:id="rId11"/>
    <p:sldId id="261" r:id="rId12"/>
    <p:sldId id="278" r:id="rId13"/>
    <p:sldId id="276" r:id="rId14"/>
    <p:sldId id="267" r:id="rId15"/>
    <p:sldId id="268" r:id="rId16"/>
    <p:sldId id="272" r:id="rId17"/>
    <p:sldId id="280" r:id="rId18"/>
    <p:sldId id="266" r:id="rId19"/>
    <p:sldId id="273" r:id="rId20"/>
  </p:sldIdLst>
  <p:sldSz cx="9144000" cy="6858000" type="screen4x3"/>
  <p:notesSz cx="6861175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28" d="100"/>
          <a:sy n="28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6412" y="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/>
          <a:lstStyle>
            <a:lvl1pPr algn="r">
              <a:defRPr sz="1200"/>
            </a:lvl1pPr>
          </a:lstStyle>
          <a:p>
            <a:fld id="{26496CD3-9B59-47AE-90BD-255AE1E5F5A1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6412" y="875759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 anchor="b"/>
          <a:lstStyle>
            <a:lvl1pPr algn="r">
              <a:defRPr sz="1200"/>
            </a:lvl1pPr>
          </a:lstStyle>
          <a:p>
            <a:fld id="{72450A9E-BDC3-47D6-8033-5698201B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6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6412" y="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/>
          <a:lstStyle>
            <a:lvl1pPr algn="r">
              <a:defRPr sz="1200"/>
            </a:lvl1pPr>
          </a:lstStyle>
          <a:p>
            <a:fld id="{1C8546D5-E702-4FF7-B8E5-85D1EA9E405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2" tIns="45941" rIns="91882" bIns="459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8" y="4379595"/>
            <a:ext cx="5488940" cy="4149090"/>
          </a:xfrm>
          <a:prstGeom prst="rect">
            <a:avLst/>
          </a:prstGeom>
        </p:spPr>
        <p:txBody>
          <a:bodyPr vert="horz" lIns="91882" tIns="45941" rIns="91882" bIns="459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6412" y="8757590"/>
            <a:ext cx="2973176" cy="461010"/>
          </a:xfrm>
          <a:prstGeom prst="rect">
            <a:avLst/>
          </a:prstGeom>
        </p:spPr>
        <p:txBody>
          <a:bodyPr vert="horz" lIns="91882" tIns="45941" rIns="91882" bIns="45941" rtlCol="0" anchor="b"/>
          <a:lstStyle>
            <a:lvl1pPr algn="r">
              <a:defRPr sz="1200"/>
            </a:lvl1pPr>
          </a:lstStyle>
          <a:p>
            <a:fld id="{63EDF6E3-6F18-4C0F-8619-7912A957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6543" indent="-287132">
              <a:defRPr>
                <a:solidFill>
                  <a:schemeClr val="tx1"/>
                </a:solidFill>
                <a:latin typeface="Arial" charset="0"/>
              </a:defRPr>
            </a:lvl2pPr>
            <a:lvl3pPr marL="1148527" indent="-229705">
              <a:defRPr>
                <a:solidFill>
                  <a:schemeClr val="tx1"/>
                </a:solidFill>
                <a:latin typeface="Arial" charset="0"/>
              </a:defRPr>
            </a:lvl3pPr>
            <a:lvl4pPr marL="1607939" indent="-229705">
              <a:defRPr>
                <a:solidFill>
                  <a:schemeClr val="tx1"/>
                </a:solidFill>
                <a:latin typeface="Arial" charset="0"/>
              </a:defRPr>
            </a:lvl4pPr>
            <a:lvl5pPr marL="2067350" indent="-229705">
              <a:defRPr>
                <a:solidFill>
                  <a:schemeClr val="tx1"/>
                </a:solidFill>
                <a:latin typeface="Arial" charset="0"/>
              </a:defRPr>
            </a:lvl5pPr>
            <a:lvl6pPr marL="2526760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6171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5582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4993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04C0DC-5A77-4149-B483-07205A7804ED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6543" indent="-287132">
              <a:defRPr>
                <a:solidFill>
                  <a:schemeClr val="tx1"/>
                </a:solidFill>
                <a:latin typeface="Arial" charset="0"/>
              </a:defRPr>
            </a:lvl2pPr>
            <a:lvl3pPr marL="1148527" indent="-229705">
              <a:defRPr>
                <a:solidFill>
                  <a:schemeClr val="tx1"/>
                </a:solidFill>
                <a:latin typeface="Arial" charset="0"/>
              </a:defRPr>
            </a:lvl3pPr>
            <a:lvl4pPr marL="1607939" indent="-229705">
              <a:defRPr>
                <a:solidFill>
                  <a:schemeClr val="tx1"/>
                </a:solidFill>
                <a:latin typeface="Arial" charset="0"/>
              </a:defRPr>
            </a:lvl4pPr>
            <a:lvl5pPr marL="2067350" indent="-229705">
              <a:defRPr>
                <a:solidFill>
                  <a:schemeClr val="tx1"/>
                </a:solidFill>
                <a:latin typeface="Arial" charset="0"/>
              </a:defRPr>
            </a:lvl5pPr>
            <a:lvl6pPr marL="2526760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6171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5582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4993" indent="-2297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04C0DC-5A77-4149-B483-07205A7804ED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DF6E3-6F18-4C0F-8619-7912A957F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2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DF6E3-6F18-4C0F-8619-7912A957F0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1EACF-45A3-49E8-B1B9-6A4F97A91EF9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E6207-7AEC-471C-9B7F-F877502B9D4C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2CB7C-BC0E-4E61-BADD-6E8D384B14DF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EE0E9-B916-4C7E-A048-DC03FEF8DE8C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43B5-BB00-4366-8D5E-A55D4F5B5CD4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CAEB7-1106-4DBB-88A1-C346378AA2EF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9428D-EF89-47DD-93C2-D4979BB67F2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B1DFE-14FF-4179-A78C-45D1D878C2FE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06997-0F24-428B-A36A-AAAFD3C7F055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AF72D-D21D-4655-887B-5B0793426F6A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FFFFFF"/>
                </a:solidFill>
              </a:rPr>
              <a:t>4444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1D4DE-C692-45FF-A424-69E6511B368A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your-guide-to-the-dds-eligibility-process" TargetMode="External"/><Relationship Id="rId2" Type="http://schemas.openxmlformats.org/officeDocument/2006/relationships/hyperlink" Target="https://www.mass.gov/lists/dds-eligibility-for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dds-family-suppor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Stefano@Mass.gov" TargetMode="External"/><Relationship Id="rId2" Type="http://schemas.openxmlformats.org/officeDocument/2006/relationships/hyperlink" Target="mailto:Lea.Hill@Mass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mela.P.Ferguson@Mass.gov" TargetMode="External"/><Relationship Id="rId4" Type="http://schemas.openxmlformats.org/officeDocument/2006/relationships/hyperlink" Target="mailto:Shannon.Hubley@Mass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2170" y="3581400"/>
            <a:ext cx="6570857" cy="3276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r>
              <a:rPr lang="en-US" altLang="en-US" sz="4900" dirty="0"/>
              <a:t>Commonwealth of Massachusetts </a:t>
            </a:r>
            <a:br>
              <a:rPr lang="en-US" altLang="en-US" sz="4800" dirty="0"/>
            </a:br>
            <a:br>
              <a:rPr lang="en-US" altLang="en-US" sz="4800" dirty="0"/>
            </a:br>
            <a:r>
              <a:rPr lang="en-US" altLang="en-US" sz="4800" dirty="0"/>
              <a:t>Department of Developmental Services</a:t>
            </a:r>
            <a:br>
              <a:rPr lang="en-US" altLang="en-US" sz="4800" dirty="0"/>
            </a:br>
            <a:r>
              <a:rPr lang="en-US" altLang="en-US" sz="4800" dirty="0"/>
              <a:t>(DDS)</a:t>
            </a:r>
            <a:br>
              <a:rPr lang="en-US" altLang="en-US" sz="4800" dirty="0"/>
            </a:br>
            <a:endParaRPr lang="en-US" alt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599" y="609599"/>
            <a:ext cx="1620001" cy="15240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F2612-8A06-4E10-A6B5-A0770DF3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1EACF-45A3-49E8-B1B9-6A4F97A91EF9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6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Adult Autism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 </a:t>
            </a:r>
            <a:r>
              <a:rPr lang="en-US" b="1" dirty="0"/>
              <a:t>Seven Areas of Major Life Activities: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Self-Care (ADL)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Expressive Communication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Receptive Communication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Learning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Mobility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Capacity for Self-Direction</a:t>
            </a:r>
          </a:p>
          <a:p>
            <a:pPr marL="1739646" lvl="5" indent="-514350">
              <a:buFont typeface="+mj-lt"/>
              <a:buAutoNum type="arabicPeriod"/>
            </a:pPr>
            <a:r>
              <a:rPr lang="en-US" sz="2800" dirty="0"/>
              <a:t>Economic Self-Sufficiency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50933-C54E-4D5C-A7C0-7D900CDE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8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Adult Autism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Adult autism eligibility applications may be submitted at </a:t>
            </a:r>
            <a:r>
              <a:rPr lang="en-US" sz="2800" b="1" dirty="0"/>
              <a:t>age 17</a:t>
            </a:r>
            <a:r>
              <a:rPr lang="en-US" sz="2800" dirty="0"/>
              <a:t>, even if the individual is still enrolled in school.</a:t>
            </a:r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DDS adult funded services begin once the individual is </a:t>
            </a:r>
            <a:r>
              <a:rPr lang="en-US" sz="2800" b="1" dirty="0"/>
              <a:t>out of school (18-21) or reaches age 22</a:t>
            </a:r>
            <a:r>
              <a:rPr lang="en-US" sz="2800" dirty="0"/>
              <a:t>.</a:t>
            </a:r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All DDS services and supports are subject to legislative appropriation during the Commonwealth’s yearly budget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52EEC-9712-4CD3-A102-09D77712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Adult Autism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498080" cy="4754562"/>
          </a:xfrm>
        </p:spPr>
        <p:txBody>
          <a:bodyPr>
            <a:normAutofit/>
          </a:bodyPr>
          <a:lstStyle/>
          <a:p>
            <a:r>
              <a:rPr lang="en-US" dirty="0"/>
              <a:t>If an individual was DDS eligible as a child, he/she </a:t>
            </a:r>
            <a:r>
              <a:rPr lang="en-US" b="1" dirty="0"/>
              <a:t>must apply for Adult Eligibility in order to access adult services.</a:t>
            </a:r>
          </a:p>
          <a:p>
            <a:endParaRPr lang="en-US" sz="1800" dirty="0"/>
          </a:p>
          <a:p>
            <a:r>
              <a:rPr lang="en-US" dirty="0"/>
              <a:t>Adult eligibility remains throughout the lifetime unless the individual relocates out of state.</a:t>
            </a:r>
          </a:p>
          <a:p>
            <a:endParaRPr lang="en-US" sz="1600" dirty="0"/>
          </a:p>
          <a:p>
            <a:pPr>
              <a:lnSpc>
                <a:spcPct val="150000"/>
              </a:lnSpc>
            </a:pPr>
            <a:r>
              <a:rPr lang="en-US" dirty="0"/>
              <a:t>DDS services are voluntary.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05E67-C303-4AC9-A6F6-9C989231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0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DDS Adult Autism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Download the Application:</a:t>
            </a:r>
          </a:p>
          <a:p>
            <a:pPr lvl="1"/>
            <a:r>
              <a:rPr lang="en-US" dirty="0">
                <a:hlinkClick r:id="rId2"/>
              </a:rPr>
              <a:t>https://www.mass.gov/lists/dds-eligibility-forms</a:t>
            </a:r>
            <a:endParaRPr lang="en-US" dirty="0"/>
          </a:p>
          <a:p>
            <a:pPr lvl="1"/>
            <a:r>
              <a:rPr lang="en-US" dirty="0"/>
              <a:t>Available in English, Spanish, Portuguese, Vietnamese and Chinese. Other languages available upon request.</a:t>
            </a:r>
          </a:p>
          <a:p>
            <a:pPr lvl="1"/>
            <a:endParaRPr lang="en-US" dirty="0"/>
          </a:p>
          <a:p>
            <a:r>
              <a:rPr lang="en-US" b="1" dirty="0"/>
              <a:t>Eligibility Fact Sheet for Adult Autism Spectrum Disorders:</a:t>
            </a:r>
          </a:p>
          <a:p>
            <a:pPr lvl="1"/>
            <a:r>
              <a:rPr lang="en-US" dirty="0">
                <a:hlinkClick r:id="rId3"/>
              </a:rPr>
              <a:t>https://www.mass.gov/lists/your-guide-to-the-dds-eligibility-process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7822-DB35-4B29-A583-0EE40261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9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Adult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b="1" dirty="0"/>
              <a:t>Autism Service Coordinator</a:t>
            </a:r>
          </a:p>
          <a:p>
            <a:pPr lvl="1"/>
            <a:r>
              <a:rPr lang="en-US" i="1" dirty="0"/>
              <a:t>This is an important relationship! </a:t>
            </a:r>
            <a:r>
              <a:rPr lang="en-US" dirty="0"/>
              <a:t>The Service Coordinator facilitates the development of services &amp; supports with provider agencies and other resources in response to the individuals needs and desires</a:t>
            </a:r>
          </a:p>
          <a:p>
            <a:pPr lvl="1"/>
            <a:endParaRPr lang="en-US" dirty="0"/>
          </a:p>
          <a:p>
            <a:r>
              <a:rPr lang="en-US" dirty="0"/>
              <a:t>Ask your Autism Service Coordinator about self-directed service options.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5969C-7F9B-464C-B94D-31CBFAB7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37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Frequent Service Requests for Adults with Autism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Individual Supports </a:t>
            </a:r>
          </a:p>
          <a:p>
            <a:pPr lvl="1"/>
            <a:r>
              <a:rPr lang="en-US" i="1" dirty="0"/>
              <a:t>Examples:</a:t>
            </a:r>
          </a:p>
          <a:p>
            <a:pPr lvl="2"/>
            <a:r>
              <a:rPr lang="en-US" dirty="0"/>
              <a:t>Adult Companion</a:t>
            </a:r>
          </a:p>
          <a:p>
            <a:pPr lvl="2"/>
            <a:r>
              <a:rPr lang="en-US" dirty="0"/>
              <a:t>Independent Living Skills Development</a:t>
            </a:r>
          </a:p>
          <a:p>
            <a:pPr lvl="2"/>
            <a:r>
              <a:rPr lang="en-US" dirty="0"/>
              <a:t>Skill Training &amp; Job Development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Referral to Clinical Supports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Behavioral, Psychiatric, Assistive Technology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Day/Employment Supports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Individual and Group Supported Employment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7F2DF-C1E6-4A86-A03C-59B016FD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8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Frequent Service Requests for Adults with Autism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334000"/>
          </a:xfrm>
        </p:spPr>
        <p:txBody>
          <a:bodyPr>
            <a:normAutofit fontScale="77500" lnSpcReduction="20000"/>
          </a:bodyPr>
          <a:lstStyle/>
          <a:p>
            <a:pPr marL="699516" indent="-571500">
              <a:lnSpc>
                <a:spcPct val="150000"/>
              </a:lnSpc>
            </a:pPr>
            <a:r>
              <a:rPr lang="en-US" sz="4000" b="1" dirty="0"/>
              <a:t>Autism Coaching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An individualized one on one service with a qualified professional coach.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In-person or remote</a:t>
            </a:r>
          </a:p>
          <a:p>
            <a:pPr marL="822960" indent="-685800">
              <a:lnSpc>
                <a:spcPct val="150000"/>
              </a:lnSpc>
            </a:pPr>
            <a:r>
              <a:rPr lang="en-US" sz="4000" b="1" dirty="0"/>
              <a:t>College Navigation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Assists college students with developing executive functioning skills, social skills, and navigating the campus life experience.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On-campus for MA colleges or remote</a:t>
            </a:r>
          </a:p>
          <a:p>
            <a:pPr marL="402336" lvl="1" indent="0">
              <a:buNone/>
            </a:pP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1217-879F-4A90-A764-79670AAD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FBD5-4B7E-4945-A1DF-B08DC9AE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NEW</a:t>
            </a:r>
            <a:r>
              <a:rPr lang="en-US" dirty="0"/>
              <a:t> Regional Adult Autism Support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36885-A592-4292-9106-2C44599A8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705" y="175622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Information &amp; Referral Services</a:t>
            </a:r>
          </a:p>
          <a:p>
            <a:r>
              <a:rPr lang="en-US" dirty="0"/>
              <a:t>Family Trainings</a:t>
            </a:r>
          </a:p>
          <a:p>
            <a:r>
              <a:rPr lang="en-US" dirty="0"/>
              <a:t>Parent Networking</a:t>
            </a:r>
          </a:p>
          <a:p>
            <a:r>
              <a:rPr lang="en-US" dirty="0"/>
              <a:t>Community Connections &amp; Resources</a:t>
            </a:r>
          </a:p>
          <a:p>
            <a:r>
              <a:rPr lang="en-US" dirty="0"/>
              <a:t>Service Navigation</a:t>
            </a:r>
          </a:p>
          <a:p>
            <a:r>
              <a:rPr lang="en-US" dirty="0"/>
              <a:t>Social &amp; Recreation Events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All centers can assist with the DDS application process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DDS Statewide Family Support Directory</a:t>
            </a:r>
          </a:p>
          <a:p>
            <a:pPr marL="402336" lvl="1" indent="0" algn="ctr">
              <a:buNone/>
            </a:pPr>
            <a:r>
              <a:rPr lang="en-US" dirty="0">
                <a:hlinkClick r:id="rId2"/>
              </a:rPr>
              <a:t>https://www.mass.gov/dds-family-support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C6067-E27E-4476-B762-CF68A986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13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DMH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Area Office </a:t>
            </a:r>
            <a:r>
              <a:rPr lang="en-US" b="1" dirty="0"/>
              <a:t>Case Review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During eligibility process &amp; ongoing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Psychiatric consultation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Psychiatric fellowships</a:t>
            </a:r>
          </a:p>
          <a:p>
            <a:pPr lvl="1">
              <a:lnSpc>
                <a:spcPct val="150000"/>
              </a:lnSpc>
            </a:pP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b="1" dirty="0"/>
              <a:t>Clubhouses</a:t>
            </a:r>
            <a:r>
              <a:rPr lang="en-US" dirty="0"/>
              <a:t> (DMH eligibility not required)</a:t>
            </a:r>
          </a:p>
          <a:p>
            <a:pPr>
              <a:lnSpc>
                <a:spcPct val="150000"/>
              </a:lnSpc>
            </a:pPr>
            <a:endParaRPr lang="en-US" sz="1900" dirty="0"/>
          </a:p>
          <a:p>
            <a:pPr>
              <a:lnSpc>
                <a:spcPct val="110000"/>
              </a:lnSpc>
            </a:pPr>
            <a:r>
              <a:rPr lang="en-US" dirty="0"/>
              <a:t>Collaborative training and staff development opportunities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20415-2015-4B96-88C6-58F234C5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DDS Autism Program Coordinators: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Northeast Region – </a:t>
            </a:r>
            <a:r>
              <a:rPr lang="en-US" b="1" dirty="0"/>
              <a:t>Lea Hill</a:t>
            </a:r>
          </a:p>
          <a:p>
            <a:pPr lvl="1"/>
            <a:r>
              <a:rPr lang="en-US" dirty="0">
                <a:hlinkClick r:id="rId2"/>
              </a:rPr>
              <a:t>Lea.Hill@Mass.gov</a:t>
            </a:r>
            <a:r>
              <a:rPr lang="en-US" dirty="0"/>
              <a:t> </a:t>
            </a:r>
          </a:p>
          <a:p>
            <a:r>
              <a:rPr lang="en-US" dirty="0"/>
              <a:t>Metro Region – </a:t>
            </a:r>
            <a:r>
              <a:rPr lang="en-US" b="1" dirty="0"/>
              <a:t>Maria Stefano</a:t>
            </a:r>
          </a:p>
          <a:p>
            <a:pPr lvl="1"/>
            <a:r>
              <a:rPr lang="en-US" dirty="0">
                <a:hlinkClick r:id="rId3"/>
              </a:rPr>
              <a:t>Maria.Stefano@Mass.gov</a:t>
            </a:r>
            <a:r>
              <a:rPr lang="en-US" dirty="0"/>
              <a:t>  </a:t>
            </a:r>
          </a:p>
          <a:p>
            <a:r>
              <a:rPr lang="en-US" dirty="0"/>
              <a:t>Southeast Region – </a:t>
            </a:r>
            <a:r>
              <a:rPr lang="en-US" b="1" dirty="0"/>
              <a:t>Shannon </a:t>
            </a:r>
            <a:r>
              <a:rPr lang="en-US" b="1" dirty="0" err="1"/>
              <a:t>Hubley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Shannon.Hubley@Mass.gov</a:t>
            </a:r>
            <a:r>
              <a:rPr lang="en-US" dirty="0"/>
              <a:t> </a:t>
            </a:r>
          </a:p>
          <a:p>
            <a:r>
              <a:rPr lang="en-US" dirty="0"/>
              <a:t>Central/West Region – </a:t>
            </a:r>
            <a:r>
              <a:rPr lang="en-US" b="1" dirty="0"/>
              <a:t>Pamela Ferguson</a:t>
            </a:r>
            <a:endParaRPr lang="en-US" b="1" i="1" dirty="0"/>
          </a:p>
          <a:p>
            <a:pPr lvl="1"/>
            <a:r>
              <a:rPr lang="en-US" dirty="0">
                <a:hlinkClick r:id="rId5"/>
              </a:rPr>
              <a:t>Pamela.P.Ferguson@Mass.gov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441D1-F601-4033-A9DF-FACD81D1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3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85800"/>
            <a:ext cx="7696200" cy="2743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altLang="en-US" sz="4800" dirty="0"/>
            </a:br>
            <a:r>
              <a:rPr lang="en-US" altLang="en-US" sz="4800" dirty="0"/>
              <a:t>DDS Initiatives for Adults With Autism but Without Intellectual Disability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7406640" cy="2590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i="1" dirty="0"/>
              <a:t>Presented by: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b="1" i="1" dirty="0"/>
              <a:t>Regional Autism Program Coordinators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Lea Hill</a:t>
            </a:r>
            <a:r>
              <a:rPr lang="en-US" altLang="en-US" sz="2400" dirty="0"/>
              <a:t>, Northeast Region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Maria Stefano</a:t>
            </a:r>
            <a:r>
              <a:rPr lang="en-US" altLang="en-US" sz="2400" dirty="0"/>
              <a:t>, Metro Region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Pamela Ferguson</a:t>
            </a:r>
            <a:r>
              <a:rPr lang="en-US" altLang="en-US" sz="2400" dirty="0"/>
              <a:t>, Central/West Region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Shannon Hubley</a:t>
            </a:r>
            <a:r>
              <a:rPr lang="en-US" altLang="en-US" sz="2400" dirty="0"/>
              <a:t>, Southeast Region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D90E9-E4C0-41FF-BCD9-24086710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1EACF-45A3-49E8-B1B9-6A4F97A91EF9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8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49808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DDS Only Served Individuals with Intellectual Disability until the Autism Omnibus Law of 2014 was passed.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84816"/>
            <a:ext cx="7696200" cy="2782584"/>
          </a:xfrm>
        </p:spPr>
        <p:txBody>
          <a:bodyPr>
            <a:noAutofit/>
          </a:bodyPr>
          <a:lstStyle/>
          <a:p>
            <a:pPr marL="402336" lvl="1" indent="0">
              <a:buNone/>
            </a:pPr>
            <a:r>
              <a:rPr lang="en-US" sz="3200" dirty="0"/>
              <a:t>DDS expanded eligibility to include Adults with Autism, Prader-Willi without Intellectual Disability and Smith-</a:t>
            </a:r>
            <a:r>
              <a:rPr lang="en-US" sz="3200" dirty="0" err="1"/>
              <a:t>Magenis</a:t>
            </a:r>
            <a:r>
              <a:rPr lang="en-US" sz="3200" dirty="0"/>
              <a:t> Syndromes.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98BC1-7828-4B77-8C08-7526EF35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7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2014 Autism Omnibus Bill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7" y="1447800"/>
            <a:ext cx="7403593" cy="5135562"/>
          </a:xfrm>
        </p:spPr>
        <p:txBody>
          <a:bodyPr>
            <a:normAutofit/>
          </a:bodyPr>
          <a:lstStyle/>
          <a:p>
            <a:r>
              <a:rPr lang="en-US" sz="2800" dirty="0"/>
              <a:t>Established the </a:t>
            </a:r>
            <a:r>
              <a:rPr lang="en-US" sz="2800" b="1" dirty="0"/>
              <a:t>MA Autism Commission </a:t>
            </a:r>
            <a:r>
              <a:rPr lang="en-US" sz="2800" dirty="0"/>
              <a:t>as a permanent body within EOHHS</a:t>
            </a:r>
          </a:p>
          <a:p>
            <a:pPr lvl="1"/>
            <a:r>
              <a:rPr lang="en-US" dirty="0"/>
              <a:t>Sub-Committees on Employment, Housing, Adult Services, and more</a:t>
            </a:r>
          </a:p>
          <a:p>
            <a:pPr marL="402336" lvl="1" indent="0">
              <a:buNone/>
            </a:pPr>
            <a:endParaRPr lang="en-US" sz="1300" dirty="0"/>
          </a:p>
          <a:p>
            <a:r>
              <a:rPr lang="en-US" sz="2800" dirty="0"/>
              <a:t>Changed eligibility criteria for DDS</a:t>
            </a:r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Required DDS and DMH to collaborate and coordinate sharing resources for eligible adults with ASD and mental health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D670A-500F-4A5A-807A-E2B424C0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5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953000"/>
          </a:xfrm>
        </p:spPr>
        <p:txBody>
          <a:bodyPr>
            <a:noAutofit/>
          </a:bodyPr>
          <a:lstStyle/>
          <a:p>
            <a:r>
              <a:rPr lang="en-US" sz="2800" dirty="0"/>
              <a:t>DDS serves under the umbrella of the Executive Office of Health &amp; Human Services (EOHHS).</a:t>
            </a:r>
          </a:p>
          <a:p>
            <a:endParaRPr lang="en-US" sz="1400" dirty="0"/>
          </a:p>
          <a:p>
            <a:r>
              <a:rPr lang="en-US" sz="2800" dirty="0"/>
              <a:t>There are 4 DDS Regions across the State.</a:t>
            </a:r>
          </a:p>
          <a:p>
            <a:pPr lvl="1"/>
            <a:r>
              <a:rPr lang="en-US" b="1" dirty="0"/>
              <a:t>Metro Region</a:t>
            </a:r>
          </a:p>
          <a:p>
            <a:pPr lvl="1"/>
            <a:r>
              <a:rPr lang="en-US" b="1" dirty="0"/>
              <a:t>Northeast Region</a:t>
            </a:r>
          </a:p>
          <a:p>
            <a:pPr lvl="1"/>
            <a:r>
              <a:rPr lang="en-US" b="1" dirty="0"/>
              <a:t>Southeast Region</a:t>
            </a:r>
          </a:p>
          <a:p>
            <a:pPr lvl="1"/>
            <a:r>
              <a:rPr lang="en-US" b="1" dirty="0"/>
              <a:t>Central/West Region</a:t>
            </a:r>
          </a:p>
          <a:p>
            <a:pPr lvl="1"/>
            <a:endParaRPr lang="en-US" sz="1400" b="1" dirty="0"/>
          </a:p>
          <a:p>
            <a:r>
              <a:rPr lang="en-US" sz="2800" dirty="0"/>
              <a:t>Central Office in Boston oversees the Regions.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FDD6F-9531-452D-BFB2-AE110515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4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038600"/>
          </a:xfrm>
        </p:spPr>
        <p:txBody>
          <a:bodyPr>
            <a:noAutofit/>
          </a:bodyPr>
          <a:lstStyle/>
          <a:p>
            <a:pPr lvl="1"/>
            <a:endParaRPr lang="en-US" sz="1600" dirty="0"/>
          </a:p>
          <a:p>
            <a:r>
              <a:rPr lang="en-US" sz="2800" dirty="0"/>
              <a:t>Each Region consists of: </a:t>
            </a:r>
          </a:p>
          <a:p>
            <a:pPr lvl="1"/>
            <a:r>
              <a:rPr lang="en-US" dirty="0"/>
              <a:t>Area Offices</a:t>
            </a:r>
          </a:p>
          <a:p>
            <a:pPr lvl="2"/>
            <a:r>
              <a:rPr lang="en-US" sz="2800" dirty="0"/>
              <a:t>Area Director and Assistant Area Director</a:t>
            </a:r>
          </a:p>
          <a:p>
            <a:pPr lvl="2"/>
            <a:r>
              <a:rPr lang="en-US" sz="2800" dirty="0"/>
              <a:t>Clinical staff</a:t>
            </a:r>
          </a:p>
          <a:p>
            <a:pPr lvl="2"/>
            <a:r>
              <a:rPr lang="en-US" sz="2800" dirty="0"/>
              <a:t>Supervisors</a:t>
            </a:r>
          </a:p>
          <a:p>
            <a:pPr lvl="2"/>
            <a:r>
              <a:rPr lang="en-US" sz="2800" dirty="0"/>
              <a:t>Autism Service Coordinators </a:t>
            </a:r>
          </a:p>
          <a:p>
            <a:pPr lvl="2"/>
            <a:r>
              <a:rPr lang="en-US" sz="2800" dirty="0"/>
              <a:t>and others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FDD6F-9531-452D-BFB2-AE110515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0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B033-60A0-4959-B0BE-5135CFAF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DDS Regions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5C01BC45-93D7-42E5-9FC3-C06B641283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656435"/>
            <a:ext cx="7499350" cy="43833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C992B-B6BC-42B0-ACA4-D3C02B82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3518A-EB23-417D-9757-6D588F8A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D718D-0287-447C-9BB0-80E76AD7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5562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DDS eligibility is determined by the Regional Eligibility Teams.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found eligible, the individual is assigned to an area office based on town of their permanent residence.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Area Office assigns the individual to an Autism Service Coordinator who will contact the individual to set up an initial meeting with the individual and family.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5AD1B-7BA7-4DCD-95AF-0F0E179C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7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Adult Autism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/>
              <a:t>Diagnosis of autism by a qualified clinician is required.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Eligible individuals must have substantial functional impairments in </a:t>
            </a:r>
            <a:r>
              <a:rPr lang="en-US" i="1" dirty="0"/>
              <a:t>three or more </a:t>
            </a:r>
            <a:r>
              <a:rPr lang="en-US" dirty="0"/>
              <a:t>of the Seven Areas of Major Life Activities.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50933-C54E-4D5C-A7C0-7D900CDE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8AEEE-1DB8-4EF8-B8EC-7EBBCC3F227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71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1304</TotalTime>
  <Words>767</Words>
  <Application>Microsoft Office PowerPoint</Application>
  <PresentationFormat>On-screen Show (4:3)</PresentationFormat>
  <Paragraphs>152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Verdana</vt:lpstr>
      <vt:lpstr>Wingdings 2</vt:lpstr>
      <vt:lpstr>Solstice</vt:lpstr>
      <vt:lpstr>        Commonwealth of Massachusetts   Department of Developmental Services (DDS) </vt:lpstr>
      <vt:lpstr> DDS Initiatives for Adults With Autism but Without Intellectual Disability</vt:lpstr>
      <vt:lpstr>DDS Only Served Individuals with Intellectual Disability until the Autism Omnibus Law of 2014 was passed.</vt:lpstr>
      <vt:lpstr>2014 Autism Omnibus Bill Highlights</vt:lpstr>
      <vt:lpstr>DDS Structure</vt:lpstr>
      <vt:lpstr>DDS Structure</vt:lpstr>
      <vt:lpstr>DDS Regions</vt:lpstr>
      <vt:lpstr>Eligibility Information</vt:lpstr>
      <vt:lpstr>DDS Adult Autism Eligibility</vt:lpstr>
      <vt:lpstr>DDS Adult Autism Eligibility</vt:lpstr>
      <vt:lpstr>DDS Adult Autism Eligibility</vt:lpstr>
      <vt:lpstr>DDS Adult Autism Eligibility</vt:lpstr>
      <vt:lpstr>DDS Adult Autism Eligibility</vt:lpstr>
      <vt:lpstr>DDS Adult Services</vt:lpstr>
      <vt:lpstr>Frequent Service Requests for Adults with Autism</vt:lpstr>
      <vt:lpstr>Frequent Service Requests for Adults with Autism</vt:lpstr>
      <vt:lpstr>NEW Regional Adult Autism Support Centers</vt:lpstr>
      <vt:lpstr>Collaboration with DMH</vt:lpstr>
      <vt:lpstr>DDS Autism Program Coordinators: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DDS &amp; DMH Collaboration Summit June 17, 2016</dc:title>
  <dc:creator>Hill, Lea (DDS)</dc:creator>
  <cp:lastModifiedBy>Oresto, Valarie (DDS)</cp:lastModifiedBy>
  <cp:revision>151</cp:revision>
  <cp:lastPrinted>2017-12-19T16:34:13Z</cp:lastPrinted>
  <dcterms:created xsi:type="dcterms:W3CDTF">2016-06-10T13:41:44Z</dcterms:created>
  <dcterms:modified xsi:type="dcterms:W3CDTF">2021-02-10T20:55:28Z</dcterms:modified>
</cp:coreProperties>
</file>