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309" r:id="rId9"/>
    <p:sldId id="310" r:id="rId10"/>
    <p:sldId id="311" r:id="rId11"/>
    <p:sldId id="312" r:id="rId12"/>
    <p:sldId id="315" r:id="rId13"/>
    <p:sldId id="317" r:id="rId14"/>
    <p:sldId id="316" r:id="rId15"/>
    <p:sldId id="318" r:id="rId16"/>
    <p:sldId id="314"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p:normalViewPr>
  <p:slideViewPr>
    <p:cSldViewPr snapToGrid="0">
      <p:cViewPr varScale="1">
        <p:scale>
          <a:sx n="103" d="100"/>
          <a:sy n="103" d="100"/>
        </p:scale>
        <p:origin x="114"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6CEF-F814-4AE3-8CB6-3EC9F70C8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682E96-F2A6-4FBB-A2FF-13A5E8BC97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06A817-6E90-48CA-8184-313084E9626C}"/>
              </a:ext>
            </a:extLst>
          </p:cNvPr>
          <p:cNvSpPr>
            <a:spLocks noGrp="1"/>
          </p:cNvSpPr>
          <p:nvPr>
            <p:ph type="dt" sz="half" idx="10"/>
          </p:nvPr>
        </p:nvSpPr>
        <p:spPr/>
        <p:txBody>
          <a:bodyPr/>
          <a:lstStyle/>
          <a:p>
            <a:fld id="{E378306E-E6EE-4AD7-B3CB-D1354F1C143C}" type="datetimeFigureOut">
              <a:rPr lang="en-US" smtClean="0"/>
              <a:t>11/4/2021</a:t>
            </a:fld>
            <a:endParaRPr lang="en-US"/>
          </a:p>
        </p:txBody>
      </p:sp>
      <p:sp>
        <p:nvSpPr>
          <p:cNvPr id="5" name="Footer Placeholder 4">
            <a:extLst>
              <a:ext uri="{FF2B5EF4-FFF2-40B4-BE49-F238E27FC236}">
                <a16:creationId xmlns:a16="http://schemas.microsoft.com/office/drawing/2014/main" id="{8493BEE5-C2DF-41D9-B1F2-B762BA51A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63635-1ACC-4755-AC78-F1981FC10B9C}"/>
              </a:ext>
            </a:extLst>
          </p:cNvPr>
          <p:cNvSpPr>
            <a:spLocks noGrp="1"/>
          </p:cNvSpPr>
          <p:nvPr>
            <p:ph type="sldNum" sz="quarter" idx="12"/>
          </p:nvPr>
        </p:nvSpPr>
        <p:spPr/>
        <p:txBody>
          <a:bodyPr/>
          <a:lstStyle/>
          <a:p>
            <a:fld id="{BF360B50-70D5-40EA-816B-297549C02291}" type="slidenum">
              <a:rPr lang="en-US" smtClean="0"/>
              <a:t>‹#›</a:t>
            </a:fld>
            <a:endParaRPr lang="en-US"/>
          </a:p>
        </p:txBody>
      </p:sp>
    </p:spTree>
    <p:extLst>
      <p:ext uri="{BB962C8B-B14F-4D97-AF65-F5344CB8AC3E}">
        <p14:creationId xmlns:p14="http://schemas.microsoft.com/office/powerpoint/2010/main" val="3786057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E251-EC0B-41DC-8F54-4D99A8D4DC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CFD455-622F-452E-989F-F10E6BACE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E5229-9F58-41E0-9154-B1BFC43D5C90}"/>
              </a:ext>
            </a:extLst>
          </p:cNvPr>
          <p:cNvSpPr>
            <a:spLocks noGrp="1"/>
          </p:cNvSpPr>
          <p:nvPr>
            <p:ph type="dt" sz="half" idx="10"/>
          </p:nvPr>
        </p:nvSpPr>
        <p:spPr/>
        <p:txBody>
          <a:bodyPr/>
          <a:lstStyle/>
          <a:p>
            <a:fld id="{E378306E-E6EE-4AD7-B3CB-D1354F1C143C}" type="datetimeFigureOut">
              <a:rPr lang="en-US" smtClean="0"/>
              <a:t>11/4/2021</a:t>
            </a:fld>
            <a:endParaRPr lang="en-US"/>
          </a:p>
        </p:txBody>
      </p:sp>
      <p:sp>
        <p:nvSpPr>
          <p:cNvPr id="5" name="Footer Placeholder 4">
            <a:extLst>
              <a:ext uri="{FF2B5EF4-FFF2-40B4-BE49-F238E27FC236}">
                <a16:creationId xmlns:a16="http://schemas.microsoft.com/office/drawing/2014/main" id="{6CBCBFF3-52C0-433F-BA57-546EBDAC9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43589-82EE-4804-A060-1EE18DD35B3A}"/>
              </a:ext>
            </a:extLst>
          </p:cNvPr>
          <p:cNvSpPr>
            <a:spLocks noGrp="1"/>
          </p:cNvSpPr>
          <p:nvPr>
            <p:ph type="sldNum" sz="quarter" idx="12"/>
          </p:nvPr>
        </p:nvSpPr>
        <p:spPr/>
        <p:txBody>
          <a:bodyPr/>
          <a:lstStyle/>
          <a:p>
            <a:fld id="{BF360B50-70D5-40EA-816B-297549C02291}" type="slidenum">
              <a:rPr lang="en-US" smtClean="0"/>
              <a:t>‹#›</a:t>
            </a:fld>
            <a:endParaRPr lang="en-US"/>
          </a:p>
        </p:txBody>
      </p:sp>
    </p:spTree>
    <p:extLst>
      <p:ext uri="{BB962C8B-B14F-4D97-AF65-F5344CB8AC3E}">
        <p14:creationId xmlns:p14="http://schemas.microsoft.com/office/powerpoint/2010/main" val="98442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DDB9EA-4FE3-407C-A3CB-635641965D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AB0D69-0F51-4DD2-B744-5B9E93BD5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0FB42-5BE8-459D-A6DB-0DE0E9DF2599}"/>
              </a:ext>
            </a:extLst>
          </p:cNvPr>
          <p:cNvSpPr>
            <a:spLocks noGrp="1"/>
          </p:cNvSpPr>
          <p:nvPr>
            <p:ph type="dt" sz="half" idx="10"/>
          </p:nvPr>
        </p:nvSpPr>
        <p:spPr/>
        <p:txBody>
          <a:bodyPr/>
          <a:lstStyle/>
          <a:p>
            <a:fld id="{E378306E-E6EE-4AD7-B3CB-D1354F1C143C}" type="datetimeFigureOut">
              <a:rPr lang="en-US" smtClean="0"/>
              <a:t>11/4/2021</a:t>
            </a:fld>
            <a:endParaRPr lang="en-US"/>
          </a:p>
        </p:txBody>
      </p:sp>
      <p:sp>
        <p:nvSpPr>
          <p:cNvPr id="5" name="Footer Placeholder 4">
            <a:extLst>
              <a:ext uri="{FF2B5EF4-FFF2-40B4-BE49-F238E27FC236}">
                <a16:creationId xmlns:a16="http://schemas.microsoft.com/office/drawing/2014/main" id="{66A345C7-B127-4FFE-B8E4-BCD680CDF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648FF-BECA-4952-BF33-69595FD40E48}"/>
              </a:ext>
            </a:extLst>
          </p:cNvPr>
          <p:cNvSpPr>
            <a:spLocks noGrp="1"/>
          </p:cNvSpPr>
          <p:nvPr>
            <p:ph type="sldNum" sz="quarter" idx="12"/>
          </p:nvPr>
        </p:nvSpPr>
        <p:spPr/>
        <p:txBody>
          <a:bodyPr/>
          <a:lstStyle/>
          <a:p>
            <a:fld id="{BF360B50-70D5-40EA-816B-297549C02291}" type="slidenum">
              <a:rPr lang="en-US" smtClean="0"/>
              <a:t>‹#›</a:t>
            </a:fld>
            <a:endParaRPr lang="en-US"/>
          </a:p>
        </p:txBody>
      </p:sp>
    </p:spTree>
    <p:extLst>
      <p:ext uri="{BB962C8B-B14F-4D97-AF65-F5344CB8AC3E}">
        <p14:creationId xmlns:p14="http://schemas.microsoft.com/office/powerpoint/2010/main" val="47724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FFFFFF"/>
        </a:solidFill>
        <a:effectLst/>
      </p:bgPr>
    </p:bg>
    <p:spTree>
      <p:nvGrpSpPr>
        <p:cNvPr id="1" name=""/>
        <p:cNvGrpSpPr/>
        <p:nvPr/>
      </p:nvGrpSpPr>
      <p:grpSpPr>
        <a:xfrm>
          <a:off x="0" y="0"/>
          <a:ext cx="0" cy="0"/>
          <a:chOff x="0" y="0"/>
          <a:chExt cx="0" cy="0"/>
        </a:xfrm>
      </p:grpSpPr>
      <p:sp>
        <p:nvSpPr>
          <p:cNvPr id="9" name="Shape 9"/>
          <p:cNvSpPr>
            <a:spLocks noGrp="1"/>
          </p:cNvSpPr>
          <p:nvPr>
            <p:ph type="sldNum" sz="quarter" idx="2"/>
          </p:nvPr>
        </p:nvSpPr>
        <p:spPr>
          <a:xfrm>
            <a:off x="8742696" y="6245225"/>
            <a:ext cx="2847348" cy="307773"/>
          </a:xfrm>
          <a:prstGeom prst="rect">
            <a:avLst/>
          </a:prstGeom>
        </p:spPr>
        <p:txBody>
          <a:bodyPr anchor="t"/>
          <a:lstStyle>
            <a:lvl1pPr defTabSz="914400">
              <a:defRPr>
                <a:solidFill>
                  <a:srgbClr val="000000"/>
                </a:solidFill>
                <a:latin typeface="Arial"/>
                <a:ea typeface="Arial"/>
                <a:cs typeface="Arial"/>
                <a:sym typeface="Arial"/>
              </a:defRPr>
            </a:lvl1pPr>
          </a:lstStyle>
          <a:p>
            <a:pPr lvl="0"/>
            <a:fld id="{86CB4B4D-7CA3-9044-876B-883B54F8677D}" type="slidenum">
              <a:t>‹#›</a:t>
            </a:fld>
            <a:endParaRPr/>
          </a:p>
        </p:txBody>
      </p:sp>
    </p:spTree>
    <p:extLst>
      <p:ext uri="{BB962C8B-B14F-4D97-AF65-F5344CB8AC3E}">
        <p14:creationId xmlns:p14="http://schemas.microsoft.com/office/powerpoint/2010/main" val="41599582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pic>
        <p:nvPicPr>
          <p:cNvPr id="11" name="image1.png" descr="Interior-Overlay.png"/>
          <p:cNvPicPr/>
          <p:nvPr/>
        </p:nvPicPr>
        <p:blipFill>
          <a:blip r:embed="rId2"/>
          <a:stretch>
            <a:fillRect/>
          </a:stretch>
        </p:blipFill>
        <p:spPr>
          <a:xfrm>
            <a:off x="0" y="0"/>
            <a:ext cx="12199964" cy="6858000"/>
          </a:xfrm>
          <a:prstGeom prst="rect">
            <a:avLst/>
          </a:prstGeom>
          <a:ln w="12700">
            <a:miter lim="400000"/>
          </a:ln>
        </p:spPr>
      </p:pic>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58996377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Default">
    <p:spTree>
      <p:nvGrpSpPr>
        <p:cNvPr id="1" name=""/>
        <p:cNvGrpSpPr/>
        <p:nvPr/>
      </p:nvGrpSpPr>
      <p:grpSpPr>
        <a:xfrm>
          <a:off x="0" y="0"/>
          <a:ext cx="0" cy="0"/>
          <a:chOff x="0" y="0"/>
          <a:chExt cx="0" cy="0"/>
        </a:xfrm>
      </p:grpSpPr>
      <p:pic>
        <p:nvPicPr>
          <p:cNvPr id="14" name="image2.png" descr="C:\Users\jnsch\Desktop\O14ThemesHandoffs\WorkingFiles\FinalHanoff\Sketchbook\Cover.jpg"/>
          <p:cNvPicPr/>
          <p:nvPr/>
        </p:nvPicPr>
        <p:blipFill>
          <a:blip r:embed="rId2"/>
          <a:stretch>
            <a:fillRect/>
          </a:stretch>
        </p:blipFill>
        <p:spPr>
          <a:xfrm>
            <a:off x="0" y="0"/>
            <a:ext cx="12199964" cy="6858000"/>
          </a:xfrm>
          <a:prstGeom prst="rect">
            <a:avLst/>
          </a:prstGeom>
          <a:ln w="12700">
            <a:miter lim="400000"/>
          </a:ln>
        </p:spPr>
      </p:pic>
      <p:grpSp>
        <p:nvGrpSpPr>
          <p:cNvPr id="19" name="Group 19"/>
          <p:cNvGrpSpPr/>
          <p:nvPr/>
        </p:nvGrpSpPr>
        <p:grpSpPr>
          <a:xfrm>
            <a:off x="611510" y="3473895"/>
            <a:ext cx="3832641" cy="3493835"/>
            <a:chOff x="0" y="0"/>
            <a:chExt cx="3820662" cy="3493833"/>
          </a:xfrm>
        </p:grpSpPr>
        <p:pic>
          <p:nvPicPr>
            <p:cNvPr id="15" name="image3.png"/>
            <p:cNvPicPr/>
            <p:nvPr/>
          </p:nvPicPr>
          <p:blipFill>
            <a:blip r:embed="rId3"/>
            <a:stretch>
              <a:fillRect/>
            </a:stretch>
          </p:blipFill>
          <p:spPr>
            <a:xfrm>
              <a:off x="0" y="1012760"/>
              <a:ext cx="3761234" cy="2481074"/>
            </a:xfrm>
            <a:prstGeom prst="rect">
              <a:avLst/>
            </a:prstGeom>
            <a:ln w="12700" cap="flat">
              <a:noFill/>
              <a:miter lim="400000"/>
            </a:ln>
            <a:effectLst/>
          </p:spPr>
        </p:pic>
        <p:sp>
          <p:nvSpPr>
            <p:cNvPr id="16" name="Shape 16"/>
            <p:cNvSpPr/>
            <p:nvPr/>
          </p:nvSpPr>
          <p:spPr>
            <a:xfrm rot="20533676">
              <a:off x="322262" y="431354"/>
              <a:ext cx="3205165" cy="2422526"/>
            </a:xfrm>
            <a:prstGeom prst="rect">
              <a:avLst/>
            </a:prstGeom>
            <a:gradFill flip="none" rotWithShape="1">
              <a:gsLst>
                <a:gs pos="0">
                  <a:srgbClr val="FFEB63"/>
                </a:gs>
                <a:gs pos="100000">
                  <a:srgbClr val="FAE148"/>
                </a:gs>
              </a:gsLst>
              <a:lin ang="5400000" scaled="0"/>
            </a:gradFill>
            <a:ln w="12700" cap="flat">
              <a:noFill/>
              <a:miter lim="400000"/>
            </a:ln>
            <a:effectLst/>
          </p:spPr>
          <p:txBody>
            <a:bodyPr wrap="square" lIns="0" tIns="0" rIns="0" bIns="0" numCol="1" anchor="ctr">
              <a:noAutofit/>
            </a:bodyPr>
            <a:lstStyle/>
            <a:p>
              <a:pPr lvl="0" algn="ctr" defTabSz="457200">
                <a:defRPr>
                  <a:solidFill>
                    <a:srgbClr val="FFFFFF"/>
                  </a:solidFill>
                  <a:latin typeface="Cambria"/>
                  <a:ea typeface="Cambria"/>
                  <a:cs typeface="Cambria"/>
                  <a:sym typeface="Cambria"/>
                </a:defRPr>
              </a:pPr>
              <a:endParaRPr sz="1800"/>
            </a:p>
          </p:txBody>
        </p:sp>
        <p:pic>
          <p:nvPicPr>
            <p:cNvPr id="17" name="image4.png" descr="stickie-shadow.png"/>
            <p:cNvPicPr/>
            <p:nvPr/>
          </p:nvPicPr>
          <p:blipFill>
            <a:blip r:embed="rId4"/>
            <a:stretch>
              <a:fillRect/>
            </a:stretch>
          </p:blipFill>
          <p:spPr>
            <a:xfrm rot="20533676">
              <a:off x="128354" y="890126"/>
              <a:ext cx="558871" cy="481355"/>
            </a:xfrm>
            <a:prstGeom prst="rect">
              <a:avLst/>
            </a:prstGeom>
            <a:ln w="12700" cap="flat">
              <a:noFill/>
              <a:miter lim="400000"/>
            </a:ln>
            <a:effectLst/>
          </p:spPr>
        </p:pic>
        <p:pic>
          <p:nvPicPr>
            <p:cNvPr id="18" name="image4.png" descr="stickie-shadow.png"/>
            <p:cNvPicPr/>
            <p:nvPr/>
          </p:nvPicPr>
          <p:blipFill>
            <a:blip r:embed="rId4"/>
            <a:stretch>
              <a:fillRect/>
            </a:stretch>
          </p:blipFill>
          <p:spPr>
            <a:xfrm rot="15133676">
              <a:off x="815684" y="2637675"/>
              <a:ext cx="422414" cy="636852"/>
            </a:xfrm>
            <a:prstGeom prst="rect">
              <a:avLst/>
            </a:prstGeom>
            <a:ln w="12700" cap="flat">
              <a:noFill/>
              <a:miter lim="400000"/>
            </a:ln>
            <a:effectLst/>
          </p:spPr>
        </p:pic>
      </p:grpSp>
      <p:pic>
        <p:nvPicPr>
          <p:cNvPr id="20" name="image5.png" descr="TitleCard.png"/>
          <p:cNvPicPr/>
          <p:nvPr/>
        </p:nvPicPr>
        <p:blipFill>
          <a:blip r:embed="rId5"/>
          <a:stretch>
            <a:fillRect/>
          </a:stretch>
        </p:blipFill>
        <p:spPr>
          <a:xfrm rot="343345">
            <a:off x="3810796" y="2587626"/>
            <a:ext cx="7702810" cy="3851275"/>
          </a:xfrm>
          <a:prstGeom prst="rect">
            <a:avLst/>
          </a:prstGeom>
          <a:ln w="12700">
            <a:miter lim="400000"/>
          </a:ln>
        </p:spPr>
      </p:pic>
      <p:pic>
        <p:nvPicPr>
          <p:cNvPr id="21" name="image6.png" descr="coverBand.png"/>
          <p:cNvPicPr/>
          <p:nvPr/>
        </p:nvPicPr>
        <p:blipFill>
          <a:blip r:embed="rId6"/>
          <a:stretch>
            <a:fillRect/>
          </a:stretch>
        </p:blipFill>
        <p:spPr>
          <a:xfrm>
            <a:off x="-66884" y="5851525"/>
            <a:ext cx="12333732" cy="463550"/>
          </a:xfrm>
          <a:prstGeom prst="rect">
            <a:avLst/>
          </a:prstGeom>
          <a:ln w="12700">
            <a:miter lim="400000"/>
          </a:ln>
        </p:spPr>
      </p:pic>
      <p:sp>
        <p:nvSpPr>
          <p:cNvPr id="22" name="Shape 22"/>
          <p:cNvSpPr>
            <a:spLocks noGrp="1"/>
          </p:cNvSpPr>
          <p:nvPr>
            <p:ph type="sldNum" sz="quarter" idx="2"/>
          </p:nvPr>
        </p:nvSpPr>
        <p:spPr>
          <a:xfrm rot="20520000">
            <a:off x="2643511" y="5569268"/>
            <a:ext cx="984152" cy="307339"/>
          </a:xfrm>
          <a:prstGeom prst="rect">
            <a:avLst/>
          </a:prstGeom>
        </p:spPr>
        <p:txBody>
          <a:bodyPr/>
          <a:lstStyle>
            <a:lvl1pPr>
              <a:defRPr>
                <a:solidFill>
                  <a:srgbClr val="7D260E"/>
                </a:solidFill>
              </a:defRPr>
            </a:lvl1pPr>
          </a:lstStyle>
          <a:p>
            <a:pPr lvl="0"/>
            <a:fld id="{86CB4B4D-7CA3-9044-876B-883B54F8677D}" type="slidenum">
              <a:t>‹#›</a:t>
            </a:fld>
            <a:endParaRPr/>
          </a:p>
        </p:txBody>
      </p:sp>
    </p:spTree>
    <p:extLst>
      <p:ext uri="{BB962C8B-B14F-4D97-AF65-F5344CB8AC3E}">
        <p14:creationId xmlns:p14="http://schemas.microsoft.com/office/powerpoint/2010/main" val="235416228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_Default">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solidFill>
                  <a:srgbClr val="000000"/>
                </a:solidFill>
              </a:defRPr>
            </a:pPr>
            <a:r>
              <a:rPr sz="4800">
                <a:solidFill>
                  <a:srgbClr val="262626"/>
                </a:solidFill>
              </a:rPr>
              <a:t>Title Text</a:t>
            </a:r>
          </a:p>
        </p:txBody>
      </p:sp>
      <p:sp>
        <p:nvSpPr>
          <p:cNvPr id="25" name="Shape 25"/>
          <p:cNvSpPr>
            <a:spLocks noGrp="1"/>
          </p:cNvSpPr>
          <p:nvPr>
            <p:ph type="body" idx="1"/>
          </p:nvPr>
        </p:nvSpPr>
        <p:spPr>
          <a:prstGeom prst="rect">
            <a:avLst/>
          </a:prstGeom>
        </p:spPr>
        <p:txBody>
          <a:bodyPr/>
          <a:lstStyle/>
          <a:p>
            <a:pPr lvl="0">
              <a:defRPr sz="1800">
                <a:solidFill>
                  <a:srgbClr val="000000"/>
                </a:solidFill>
              </a:defRPr>
            </a:pPr>
            <a:r>
              <a:rPr sz="2400">
                <a:solidFill>
                  <a:srgbClr val="404040"/>
                </a:solidFill>
              </a:rPr>
              <a:t>Body Level One</a:t>
            </a:r>
          </a:p>
          <a:p>
            <a:pPr lvl="1">
              <a:defRPr sz="1800">
                <a:solidFill>
                  <a:srgbClr val="000000"/>
                </a:solidFill>
              </a:defRPr>
            </a:pPr>
            <a:r>
              <a:rPr sz="2400">
                <a:solidFill>
                  <a:srgbClr val="404040"/>
                </a:solidFill>
              </a:rPr>
              <a:t>Body Level Two</a:t>
            </a:r>
          </a:p>
          <a:p>
            <a:pPr lvl="2">
              <a:defRPr sz="1800">
                <a:solidFill>
                  <a:srgbClr val="000000"/>
                </a:solidFill>
              </a:defRPr>
            </a:pPr>
            <a:r>
              <a:rPr sz="2400">
                <a:solidFill>
                  <a:srgbClr val="404040"/>
                </a:solidFill>
              </a:rPr>
              <a:t>Body Level Three</a:t>
            </a:r>
          </a:p>
          <a:p>
            <a:pPr lvl="3">
              <a:defRPr sz="1800">
                <a:solidFill>
                  <a:srgbClr val="000000"/>
                </a:solidFill>
              </a:defRPr>
            </a:pPr>
            <a:r>
              <a:rPr sz="2400">
                <a:solidFill>
                  <a:srgbClr val="404040"/>
                </a:solidFill>
              </a:rPr>
              <a:t>Body Level Four</a:t>
            </a:r>
          </a:p>
          <a:p>
            <a:pPr lvl="4">
              <a:defRPr sz="1800">
                <a:solidFill>
                  <a:srgbClr val="000000"/>
                </a:solidFill>
              </a:defRPr>
            </a:pPr>
            <a:r>
              <a:rPr sz="2400">
                <a:solidFill>
                  <a:srgbClr val="404040"/>
                </a:solidFill>
              </a:rPr>
              <a:t>Body Level Five</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069186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9668-CC1D-4AAE-B605-14B7B0EEE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77F508-A259-485D-95CA-F5F2017022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88D12-1BF8-42B2-B61E-08D3624562D3}"/>
              </a:ext>
            </a:extLst>
          </p:cNvPr>
          <p:cNvSpPr>
            <a:spLocks noGrp="1"/>
          </p:cNvSpPr>
          <p:nvPr>
            <p:ph type="dt" sz="half" idx="10"/>
          </p:nvPr>
        </p:nvSpPr>
        <p:spPr/>
        <p:txBody>
          <a:bodyPr/>
          <a:lstStyle/>
          <a:p>
            <a:fld id="{E378306E-E6EE-4AD7-B3CB-D1354F1C143C}" type="datetimeFigureOut">
              <a:rPr lang="en-US" smtClean="0"/>
              <a:t>11/4/2021</a:t>
            </a:fld>
            <a:endParaRPr lang="en-US"/>
          </a:p>
        </p:txBody>
      </p:sp>
      <p:sp>
        <p:nvSpPr>
          <p:cNvPr id="5" name="Footer Placeholder 4">
            <a:extLst>
              <a:ext uri="{FF2B5EF4-FFF2-40B4-BE49-F238E27FC236}">
                <a16:creationId xmlns:a16="http://schemas.microsoft.com/office/drawing/2014/main" id="{3979E1E2-DFF5-46CF-9614-254C72CD3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A0FEE-80F8-4673-8B2C-7C03006944EC}"/>
              </a:ext>
            </a:extLst>
          </p:cNvPr>
          <p:cNvSpPr>
            <a:spLocks noGrp="1"/>
          </p:cNvSpPr>
          <p:nvPr>
            <p:ph type="sldNum" sz="quarter" idx="12"/>
          </p:nvPr>
        </p:nvSpPr>
        <p:spPr/>
        <p:txBody>
          <a:bodyPr/>
          <a:lstStyle/>
          <a:p>
            <a:fld id="{BF360B50-70D5-40EA-816B-297549C02291}" type="slidenum">
              <a:rPr lang="en-US" smtClean="0"/>
              <a:t>‹#›</a:t>
            </a:fld>
            <a:endParaRPr lang="en-US"/>
          </a:p>
        </p:txBody>
      </p:sp>
    </p:spTree>
    <p:extLst>
      <p:ext uri="{BB962C8B-B14F-4D97-AF65-F5344CB8AC3E}">
        <p14:creationId xmlns:p14="http://schemas.microsoft.com/office/powerpoint/2010/main" val="26532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B6DE-05F5-45B8-8DE6-191DA165FC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83532D-6F1A-4D84-83BD-7C4FA9C90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C3694-776A-4F70-85F2-3BD652EC242D}"/>
              </a:ext>
            </a:extLst>
          </p:cNvPr>
          <p:cNvSpPr>
            <a:spLocks noGrp="1"/>
          </p:cNvSpPr>
          <p:nvPr>
            <p:ph type="dt" sz="half" idx="10"/>
          </p:nvPr>
        </p:nvSpPr>
        <p:spPr/>
        <p:txBody>
          <a:bodyPr/>
          <a:lstStyle/>
          <a:p>
            <a:fld id="{E378306E-E6EE-4AD7-B3CB-D1354F1C143C}" type="datetimeFigureOut">
              <a:rPr lang="en-US" smtClean="0"/>
              <a:t>11/4/2021</a:t>
            </a:fld>
            <a:endParaRPr lang="en-US"/>
          </a:p>
        </p:txBody>
      </p:sp>
      <p:sp>
        <p:nvSpPr>
          <p:cNvPr id="5" name="Footer Placeholder 4">
            <a:extLst>
              <a:ext uri="{FF2B5EF4-FFF2-40B4-BE49-F238E27FC236}">
                <a16:creationId xmlns:a16="http://schemas.microsoft.com/office/drawing/2014/main" id="{70AA44AE-8F20-4D95-8C4A-134B6D191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58113-0A60-4ED1-B154-803B2910C263}"/>
              </a:ext>
            </a:extLst>
          </p:cNvPr>
          <p:cNvSpPr>
            <a:spLocks noGrp="1"/>
          </p:cNvSpPr>
          <p:nvPr>
            <p:ph type="sldNum" sz="quarter" idx="12"/>
          </p:nvPr>
        </p:nvSpPr>
        <p:spPr/>
        <p:txBody>
          <a:bodyPr/>
          <a:lstStyle/>
          <a:p>
            <a:fld id="{BF360B50-70D5-40EA-816B-297549C02291}" type="slidenum">
              <a:rPr lang="en-US" smtClean="0"/>
              <a:t>‹#›</a:t>
            </a:fld>
            <a:endParaRPr lang="en-US"/>
          </a:p>
        </p:txBody>
      </p:sp>
    </p:spTree>
    <p:extLst>
      <p:ext uri="{BB962C8B-B14F-4D97-AF65-F5344CB8AC3E}">
        <p14:creationId xmlns:p14="http://schemas.microsoft.com/office/powerpoint/2010/main" val="266934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247D-D2FB-4E1B-BE0B-5E0466DC9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783CF9-2EA8-4FC6-AA64-26449ACCC6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1B2E01-78DE-463F-97E1-E18B0B8561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38DC71-E5DA-43AB-9C37-5DB9176D541F}"/>
              </a:ext>
            </a:extLst>
          </p:cNvPr>
          <p:cNvSpPr>
            <a:spLocks noGrp="1"/>
          </p:cNvSpPr>
          <p:nvPr>
            <p:ph type="dt" sz="half" idx="10"/>
          </p:nvPr>
        </p:nvSpPr>
        <p:spPr/>
        <p:txBody>
          <a:bodyPr/>
          <a:lstStyle/>
          <a:p>
            <a:fld id="{E378306E-E6EE-4AD7-B3CB-D1354F1C143C}" type="datetimeFigureOut">
              <a:rPr lang="en-US" smtClean="0"/>
              <a:t>11/4/2021</a:t>
            </a:fld>
            <a:endParaRPr lang="en-US"/>
          </a:p>
        </p:txBody>
      </p:sp>
      <p:sp>
        <p:nvSpPr>
          <p:cNvPr id="6" name="Footer Placeholder 5">
            <a:extLst>
              <a:ext uri="{FF2B5EF4-FFF2-40B4-BE49-F238E27FC236}">
                <a16:creationId xmlns:a16="http://schemas.microsoft.com/office/drawing/2014/main" id="{9BE35ACF-9DBB-41BA-9239-1BD1C611C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E8FB9-C09D-4DB3-A02B-B55388A87436}"/>
              </a:ext>
            </a:extLst>
          </p:cNvPr>
          <p:cNvSpPr>
            <a:spLocks noGrp="1"/>
          </p:cNvSpPr>
          <p:nvPr>
            <p:ph type="sldNum" sz="quarter" idx="12"/>
          </p:nvPr>
        </p:nvSpPr>
        <p:spPr/>
        <p:txBody>
          <a:bodyPr/>
          <a:lstStyle/>
          <a:p>
            <a:fld id="{BF360B50-70D5-40EA-816B-297549C02291}" type="slidenum">
              <a:rPr lang="en-US" smtClean="0"/>
              <a:t>‹#›</a:t>
            </a:fld>
            <a:endParaRPr lang="en-US"/>
          </a:p>
        </p:txBody>
      </p:sp>
    </p:spTree>
    <p:extLst>
      <p:ext uri="{BB962C8B-B14F-4D97-AF65-F5344CB8AC3E}">
        <p14:creationId xmlns:p14="http://schemas.microsoft.com/office/powerpoint/2010/main" val="400421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CBF0-212D-4DFD-BE05-7D2606AC37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77DFCD-FF53-4E63-9482-F383D7ACB8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3A4A0-AFF3-4885-92DF-DCC8E503C9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9E0B17-7D3E-4489-B123-0242C8998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1F1AF7-10CD-45F7-BD8F-2A1821813C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8EE7C7-23A8-486F-B6B1-2275CBBFA004}"/>
              </a:ext>
            </a:extLst>
          </p:cNvPr>
          <p:cNvSpPr>
            <a:spLocks noGrp="1"/>
          </p:cNvSpPr>
          <p:nvPr>
            <p:ph type="dt" sz="half" idx="10"/>
          </p:nvPr>
        </p:nvSpPr>
        <p:spPr/>
        <p:txBody>
          <a:bodyPr/>
          <a:lstStyle/>
          <a:p>
            <a:fld id="{E378306E-E6EE-4AD7-B3CB-D1354F1C143C}" type="datetimeFigureOut">
              <a:rPr lang="en-US" smtClean="0"/>
              <a:t>11/4/2021</a:t>
            </a:fld>
            <a:endParaRPr lang="en-US"/>
          </a:p>
        </p:txBody>
      </p:sp>
      <p:sp>
        <p:nvSpPr>
          <p:cNvPr id="8" name="Footer Placeholder 7">
            <a:extLst>
              <a:ext uri="{FF2B5EF4-FFF2-40B4-BE49-F238E27FC236}">
                <a16:creationId xmlns:a16="http://schemas.microsoft.com/office/drawing/2014/main" id="{7F4DCD8F-76C4-467F-80B2-2E80FB292F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3F78F5-FE75-4BDC-91AE-CE4886128BB3}"/>
              </a:ext>
            </a:extLst>
          </p:cNvPr>
          <p:cNvSpPr>
            <a:spLocks noGrp="1"/>
          </p:cNvSpPr>
          <p:nvPr>
            <p:ph type="sldNum" sz="quarter" idx="12"/>
          </p:nvPr>
        </p:nvSpPr>
        <p:spPr/>
        <p:txBody>
          <a:bodyPr/>
          <a:lstStyle/>
          <a:p>
            <a:fld id="{BF360B50-70D5-40EA-816B-297549C02291}" type="slidenum">
              <a:rPr lang="en-US" smtClean="0"/>
              <a:t>‹#›</a:t>
            </a:fld>
            <a:endParaRPr lang="en-US"/>
          </a:p>
        </p:txBody>
      </p:sp>
    </p:spTree>
    <p:extLst>
      <p:ext uri="{BB962C8B-B14F-4D97-AF65-F5344CB8AC3E}">
        <p14:creationId xmlns:p14="http://schemas.microsoft.com/office/powerpoint/2010/main" val="22278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7423-DE25-4A91-A80C-806D407B2E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C6B99C-7A3D-46EE-97C4-61A536EB741E}"/>
              </a:ext>
            </a:extLst>
          </p:cNvPr>
          <p:cNvSpPr>
            <a:spLocks noGrp="1"/>
          </p:cNvSpPr>
          <p:nvPr>
            <p:ph type="dt" sz="half" idx="10"/>
          </p:nvPr>
        </p:nvSpPr>
        <p:spPr/>
        <p:txBody>
          <a:bodyPr/>
          <a:lstStyle/>
          <a:p>
            <a:fld id="{E378306E-E6EE-4AD7-B3CB-D1354F1C143C}" type="datetimeFigureOut">
              <a:rPr lang="en-US" smtClean="0"/>
              <a:t>11/4/2021</a:t>
            </a:fld>
            <a:endParaRPr lang="en-US"/>
          </a:p>
        </p:txBody>
      </p:sp>
      <p:sp>
        <p:nvSpPr>
          <p:cNvPr id="4" name="Footer Placeholder 3">
            <a:extLst>
              <a:ext uri="{FF2B5EF4-FFF2-40B4-BE49-F238E27FC236}">
                <a16:creationId xmlns:a16="http://schemas.microsoft.com/office/drawing/2014/main" id="{78195F21-FD11-4844-9165-ACB136ADE5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CF33E4-45B3-4EAE-AD28-702849F38128}"/>
              </a:ext>
            </a:extLst>
          </p:cNvPr>
          <p:cNvSpPr>
            <a:spLocks noGrp="1"/>
          </p:cNvSpPr>
          <p:nvPr>
            <p:ph type="sldNum" sz="quarter" idx="12"/>
          </p:nvPr>
        </p:nvSpPr>
        <p:spPr/>
        <p:txBody>
          <a:bodyPr/>
          <a:lstStyle/>
          <a:p>
            <a:fld id="{BF360B50-70D5-40EA-816B-297549C02291}" type="slidenum">
              <a:rPr lang="en-US" smtClean="0"/>
              <a:t>‹#›</a:t>
            </a:fld>
            <a:endParaRPr lang="en-US"/>
          </a:p>
        </p:txBody>
      </p:sp>
    </p:spTree>
    <p:extLst>
      <p:ext uri="{BB962C8B-B14F-4D97-AF65-F5344CB8AC3E}">
        <p14:creationId xmlns:p14="http://schemas.microsoft.com/office/powerpoint/2010/main" val="384395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173A4B-3761-4152-AC08-C32B958F1050}"/>
              </a:ext>
            </a:extLst>
          </p:cNvPr>
          <p:cNvSpPr>
            <a:spLocks noGrp="1"/>
          </p:cNvSpPr>
          <p:nvPr>
            <p:ph type="dt" sz="half" idx="10"/>
          </p:nvPr>
        </p:nvSpPr>
        <p:spPr/>
        <p:txBody>
          <a:bodyPr/>
          <a:lstStyle/>
          <a:p>
            <a:fld id="{E378306E-E6EE-4AD7-B3CB-D1354F1C143C}" type="datetimeFigureOut">
              <a:rPr lang="en-US" smtClean="0"/>
              <a:t>11/4/2021</a:t>
            </a:fld>
            <a:endParaRPr lang="en-US"/>
          </a:p>
        </p:txBody>
      </p:sp>
      <p:sp>
        <p:nvSpPr>
          <p:cNvPr id="3" name="Footer Placeholder 2">
            <a:extLst>
              <a:ext uri="{FF2B5EF4-FFF2-40B4-BE49-F238E27FC236}">
                <a16:creationId xmlns:a16="http://schemas.microsoft.com/office/drawing/2014/main" id="{F01FD57F-3DE7-4638-9B71-A42E303746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43C6FA-5142-4FEB-99A9-812C6D88B516}"/>
              </a:ext>
            </a:extLst>
          </p:cNvPr>
          <p:cNvSpPr>
            <a:spLocks noGrp="1"/>
          </p:cNvSpPr>
          <p:nvPr>
            <p:ph type="sldNum" sz="quarter" idx="12"/>
          </p:nvPr>
        </p:nvSpPr>
        <p:spPr/>
        <p:txBody>
          <a:bodyPr/>
          <a:lstStyle/>
          <a:p>
            <a:fld id="{BF360B50-70D5-40EA-816B-297549C02291}" type="slidenum">
              <a:rPr lang="en-US" smtClean="0"/>
              <a:t>‹#›</a:t>
            </a:fld>
            <a:endParaRPr lang="en-US"/>
          </a:p>
        </p:txBody>
      </p:sp>
    </p:spTree>
    <p:extLst>
      <p:ext uri="{BB962C8B-B14F-4D97-AF65-F5344CB8AC3E}">
        <p14:creationId xmlns:p14="http://schemas.microsoft.com/office/powerpoint/2010/main" val="371645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7F4E-4CF1-4471-A527-F1A11CFB0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9A6D7B-FFC6-4B45-A6DD-9E694D0EC5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48ED8E-2A10-40D1-A6EF-DEB38947E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9DBC25-A524-40A8-B996-9337A6E3B650}"/>
              </a:ext>
            </a:extLst>
          </p:cNvPr>
          <p:cNvSpPr>
            <a:spLocks noGrp="1"/>
          </p:cNvSpPr>
          <p:nvPr>
            <p:ph type="dt" sz="half" idx="10"/>
          </p:nvPr>
        </p:nvSpPr>
        <p:spPr/>
        <p:txBody>
          <a:bodyPr/>
          <a:lstStyle/>
          <a:p>
            <a:fld id="{E378306E-E6EE-4AD7-B3CB-D1354F1C143C}" type="datetimeFigureOut">
              <a:rPr lang="en-US" smtClean="0"/>
              <a:t>11/4/2021</a:t>
            </a:fld>
            <a:endParaRPr lang="en-US"/>
          </a:p>
        </p:txBody>
      </p:sp>
      <p:sp>
        <p:nvSpPr>
          <p:cNvPr id="6" name="Footer Placeholder 5">
            <a:extLst>
              <a:ext uri="{FF2B5EF4-FFF2-40B4-BE49-F238E27FC236}">
                <a16:creationId xmlns:a16="http://schemas.microsoft.com/office/drawing/2014/main" id="{8687727B-A291-47FB-B2A9-7C465E0B0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D4D07-DED8-4F2A-AEBA-D95CE61B0C3F}"/>
              </a:ext>
            </a:extLst>
          </p:cNvPr>
          <p:cNvSpPr>
            <a:spLocks noGrp="1"/>
          </p:cNvSpPr>
          <p:nvPr>
            <p:ph type="sldNum" sz="quarter" idx="12"/>
          </p:nvPr>
        </p:nvSpPr>
        <p:spPr/>
        <p:txBody>
          <a:bodyPr/>
          <a:lstStyle/>
          <a:p>
            <a:fld id="{BF360B50-70D5-40EA-816B-297549C02291}" type="slidenum">
              <a:rPr lang="en-US" smtClean="0"/>
              <a:t>‹#›</a:t>
            </a:fld>
            <a:endParaRPr lang="en-US"/>
          </a:p>
        </p:txBody>
      </p:sp>
    </p:spTree>
    <p:extLst>
      <p:ext uri="{BB962C8B-B14F-4D97-AF65-F5344CB8AC3E}">
        <p14:creationId xmlns:p14="http://schemas.microsoft.com/office/powerpoint/2010/main" val="403362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851C-651A-49EF-9FBA-6557073215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ABA81F-FEB3-4C19-8296-45611E13BC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64F1EB-0AB9-46A4-9723-B223A120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71330-4793-44D0-80F4-3628A5DC90ED}"/>
              </a:ext>
            </a:extLst>
          </p:cNvPr>
          <p:cNvSpPr>
            <a:spLocks noGrp="1"/>
          </p:cNvSpPr>
          <p:nvPr>
            <p:ph type="dt" sz="half" idx="10"/>
          </p:nvPr>
        </p:nvSpPr>
        <p:spPr/>
        <p:txBody>
          <a:bodyPr/>
          <a:lstStyle/>
          <a:p>
            <a:fld id="{E378306E-E6EE-4AD7-B3CB-D1354F1C143C}" type="datetimeFigureOut">
              <a:rPr lang="en-US" smtClean="0"/>
              <a:t>11/4/2021</a:t>
            </a:fld>
            <a:endParaRPr lang="en-US"/>
          </a:p>
        </p:txBody>
      </p:sp>
      <p:sp>
        <p:nvSpPr>
          <p:cNvPr id="6" name="Footer Placeholder 5">
            <a:extLst>
              <a:ext uri="{FF2B5EF4-FFF2-40B4-BE49-F238E27FC236}">
                <a16:creationId xmlns:a16="http://schemas.microsoft.com/office/drawing/2014/main" id="{3B540B2A-6000-4E9B-B071-A9A628DF70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1906F-9003-48BA-9996-969FA32D4AB8}"/>
              </a:ext>
            </a:extLst>
          </p:cNvPr>
          <p:cNvSpPr>
            <a:spLocks noGrp="1"/>
          </p:cNvSpPr>
          <p:nvPr>
            <p:ph type="sldNum" sz="quarter" idx="12"/>
          </p:nvPr>
        </p:nvSpPr>
        <p:spPr/>
        <p:txBody>
          <a:bodyPr/>
          <a:lstStyle/>
          <a:p>
            <a:fld id="{BF360B50-70D5-40EA-816B-297549C02291}" type="slidenum">
              <a:rPr lang="en-US" smtClean="0"/>
              <a:t>‹#›</a:t>
            </a:fld>
            <a:endParaRPr lang="en-US"/>
          </a:p>
        </p:txBody>
      </p:sp>
    </p:spTree>
    <p:extLst>
      <p:ext uri="{BB962C8B-B14F-4D97-AF65-F5344CB8AC3E}">
        <p14:creationId xmlns:p14="http://schemas.microsoft.com/office/powerpoint/2010/main" val="385413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9466AC-BA00-41CA-B36C-13E20ACB7D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8E5852-2E80-45F5-A271-83097610C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28FDE-8E00-4B85-92B5-DF751C42F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8306E-E6EE-4AD7-B3CB-D1354F1C143C}" type="datetimeFigureOut">
              <a:rPr lang="en-US" smtClean="0"/>
              <a:t>11/4/2021</a:t>
            </a:fld>
            <a:endParaRPr lang="en-US"/>
          </a:p>
        </p:txBody>
      </p:sp>
      <p:sp>
        <p:nvSpPr>
          <p:cNvPr id="5" name="Footer Placeholder 4">
            <a:extLst>
              <a:ext uri="{FF2B5EF4-FFF2-40B4-BE49-F238E27FC236}">
                <a16:creationId xmlns:a16="http://schemas.microsoft.com/office/drawing/2014/main" id="{AC360304-7CEB-48D4-A0A1-850504AF0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78F32-BC78-4CB4-9EF3-36556FACBD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60B50-70D5-40EA-816B-297549C02291}" type="slidenum">
              <a:rPr lang="en-US" smtClean="0"/>
              <a:t>‹#›</a:t>
            </a:fld>
            <a:endParaRPr lang="en-US"/>
          </a:p>
        </p:txBody>
      </p:sp>
    </p:spTree>
    <p:extLst>
      <p:ext uri="{BB962C8B-B14F-4D97-AF65-F5344CB8AC3E}">
        <p14:creationId xmlns:p14="http://schemas.microsoft.com/office/powerpoint/2010/main" val="2665761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pic>
        <p:nvPicPr>
          <p:cNvPr id="2" name="image1.png" descr="Interior-Overlay.png"/>
          <p:cNvPicPr/>
          <p:nvPr/>
        </p:nvPicPr>
        <p:blipFill>
          <a:blip r:embed="rId7"/>
          <a:stretch>
            <a:fillRect/>
          </a:stretch>
        </p:blipFill>
        <p:spPr>
          <a:xfrm>
            <a:off x="0" y="0"/>
            <a:ext cx="12199964" cy="6858000"/>
          </a:xfrm>
          <a:prstGeom prst="rect">
            <a:avLst/>
          </a:prstGeom>
          <a:ln w="12700">
            <a:miter lim="400000"/>
          </a:ln>
        </p:spPr>
      </p:pic>
      <p:sp>
        <p:nvSpPr>
          <p:cNvPr id="3" name="Shape 3"/>
          <p:cNvSpPr/>
          <p:nvPr/>
        </p:nvSpPr>
        <p:spPr>
          <a:xfrm rot="20274567">
            <a:off x="5248803" y="4281487"/>
            <a:ext cx="1719876" cy="722314"/>
          </a:xfrm>
          <a:custGeom>
            <a:avLst/>
            <a:gdLst/>
            <a:ahLst/>
            <a:cxnLst>
              <a:cxn ang="0">
                <a:pos x="wd2" y="hd2"/>
              </a:cxn>
              <a:cxn ang="5400000">
                <a:pos x="wd2" y="hd2"/>
              </a:cxn>
              <a:cxn ang="10800000">
                <a:pos x="wd2" y="hd2"/>
              </a:cxn>
              <a:cxn ang="16200000">
                <a:pos x="wd2" y="hd2"/>
              </a:cxn>
            </a:cxnLst>
            <a:rect l="0" t="0" r="r" b="b"/>
            <a:pathLst>
              <a:path w="21600" h="21600" extrusionOk="0">
                <a:moveTo>
                  <a:pt x="9178" y="16047"/>
                </a:moveTo>
                <a:lnTo>
                  <a:pt x="9194" y="16076"/>
                </a:lnTo>
                <a:lnTo>
                  <a:pt x="9162" y="16047"/>
                </a:lnTo>
                <a:lnTo>
                  <a:pt x="9129" y="16018"/>
                </a:lnTo>
                <a:lnTo>
                  <a:pt x="9178" y="16047"/>
                </a:lnTo>
                <a:close/>
                <a:moveTo>
                  <a:pt x="5673" y="13257"/>
                </a:moveTo>
                <a:lnTo>
                  <a:pt x="5706" y="13286"/>
                </a:lnTo>
                <a:lnTo>
                  <a:pt x="5689" y="13286"/>
                </a:lnTo>
                <a:lnTo>
                  <a:pt x="5673" y="13257"/>
                </a:lnTo>
                <a:close/>
                <a:moveTo>
                  <a:pt x="5657" y="13227"/>
                </a:moveTo>
                <a:lnTo>
                  <a:pt x="5673" y="13257"/>
                </a:lnTo>
                <a:lnTo>
                  <a:pt x="5657" y="13227"/>
                </a:lnTo>
                <a:close/>
                <a:moveTo>
                  <a:pt x="5608" y="13169"/>
                </a:moveTo>
                <a:lnTo>
                  <a:pt x="5608" y="13198"/>
                </a:lnTo>
                <a:lnTo>
                  <a:pt x="5592" y="13198"/>
                </a:lnTo>
                <a:lnTo>
                  <a:pt x="5559" y="13140"/>
                </a:lnTo>
                <a:lnTo>
                  <a:pt x="5608" y="13169"/>
                </a:lnTo>
                <a:close/>
                <a:moveTo>
                  <a:pt x="10808" y="16919"/>
                </a:moveTo>
                <a:lnTo>
                  <a:pt x="10759" y="16919"/>
                </a:lnTo>
                <a:lnTo>
                  <a:pt x="10808" y="16919"/>
                </a:lnTo>
                <a:close/>
                <a:moveTo>
                  <a:pt x="7662" y="14594"/>
                </a:moveTo>
                <a:lnTo>
                  <a:pt x="7694" y="14623"/>
                </a:lnTo>
                <a:lnTo>
                  <a:pt x="7662" y="14594"/>
                </a:lnTo>
                <a:close/>
                <a:moveTo>
                  <a:pt x="4075" y="11454"/>
                </a:moveTo>
                <a:lnTo>
                  <a:pt x="4092" y="11483"/>
                </a:lnTo>
                <a:lnTo>
                  <a:pt x="4075" y="11454"/>
                </a:lnTo>
                <a:close/>
                <a:moveTo>
                  <a:pt x="13107" y="17908"/>
                </a:moveTo>
                <a:lnTo>
                  <a:pt x="13090" y="17908"/>
                </a:lnTo>
                <a:lnTo>
                  <a:pt x="13107" y="17908"/>
                </a:lnTo>
                <a:close/>
                <a:moveTo>
                  <a:pt x="4059" y="10960"/>
                </a:moveTo>
                <a:lnTo>
                  <a:pt x="4092" y="11018"/>
                </a:lnTo>
                <a:lnTo>
                  <a:pt x="4053" y="10970"/>
                </a:lnTo>
                <a:lnTo>
                  <a:pt x="4059" y="10960"/>
                </a:lnTo>
                <a:close/>
                <a:moveTo>
                  <a:pt x="2380" y="9012"/>
                </a:moveTo>
                <a:close/>
                <a:moveTo>
                  <a:pt x="2396" y="9012"/>
                </a:moveTo>
                <a:lnTo>
                  <a:pt x="2396" y="9041"/>
                </a:lnTo>
                <a:lnTo>
                  <a:pt x="2380" y="9012"/>
                </a:lnTo>
                <a:lnTo>
                  <a:pt x="2396" y="9012"/>
                </a:lnTo>
                <a:close/>
                <a:moveTo>
                  <a:pt x="16416" y="18547"/>
                </a:moveTo>
                <a:lnTo>
                  <a:pt x="16414" y="18550"/>
                </a:lnTo>
                <a:lnTo>
                  <a:pt x="16400" y="18547"/>
                </a:lnTo>
                <a:lnTo>
                  <a:pt x="16416" y="18547"/>
                </a:lnTo>
                <a:close/>
                <a:moveTo>
                  <a:pt x="1565" y="7413"/>
                </a:moveTo>
                <a:lnTo>
                  <a:pt x="1581" y="7442"/>
                </a:lnTo>
                <a:lnTo>
                  <a:pt x="1581" y="7471"/>
                </a:lnTo>
                <a:lnTo>
                  <a:pt x="1565" y="7413"/>
                </a:lnTo>
                <a:close/>
                <a:moveTo>
                  <a:pt x="18030" y="19071"/>
                </a:moveTo>
                <a:lnTo>
                  <a:pt x="18014" y="19071"/>
                </a:lnTo>
                <a:lnTo>
                  <a:pt x="18030" y="19071"/>
                </a:lnTo>
                <a:close/>
                <a:moveTo>
                  <a:pt x="799" y="5320"/>
                </a:moveTo>
                <a:lnTo>
                  <a:pt x="831" y="5349"/>
                </a:lnTo>
                <a:lnTo>
                  <a:pt x="831" y="5407"/>
                </a:lnTo>
                <a:lnTo>
                  <a:pt x="864" y="5494"/>
                </a:lnTo>
                <a:lnTo>
                  <a:pt x="848" y="5524"/>
                </a:lnTo>
                <a:lnTo>
                  <a:pt x="831" y="5524"/>
                </a:lnTo>
                <a:lnTo>
                  <a:pt x="815" y="5494"/>
                </a:lnTo>
                <a:lnTo>
                  <a:pt x="782" y="5465"/>
                </a:lnTo>
                <a:lnTo>
                  <a:pt x="766" y="5378"/>
                </a:lnTo>
                <a:lnTo>
                  <a:pt x="782" y="5378"/>
                </a:lnTo>
                <a:lnTo>
                  <a:pt x="782" y="5349"/>
                </a:lnTo>
                <a:lnTo>
                  <a:pt x="799" y="5320"/>
                </a:lnTo>
                <a:close/>
                <a:moveTo>
                  <a:pt x="587" y="4680"/>
                </a:moveTo>
                <a:lnTo>
                  <a:pt x="619" y="4758"/>
                </a:lnTo>
                <a:lnTo>
                  <a:pt x="619" y="4768"/>
                </a:lnTo>
                <a:lnTo>
                  <a:pt x="587" y="4680"/>
                </a:lnTo>
                <a:close/>
                <a:moveTo>
                  <a:pt x="424" y="3983"/>
                </a:moveTo>
                <a:lnTo>
                  <a:pt x="473" y="4215"/>
                </a:lnTo>
                <a:lnTo>
                  <a:pt x="505" y="4332"/>
                </a:lnTo>
                <a:lnTo>
                  <a:pt x="554" y="4419"/>
                </a:lnTo>
                <a:lnTo>
                  <a:pt x="554" y="4390"/>
                </a:lnTo>
                <a:lnTo>
                  <a:pt x="571" y="4448"/>
                </a:lnTo>
                <a:lnTo>
                  <a:pt x="587" y="4535"/>
                </a:lnTo>
                <a:lnTo>
                  <a:pt x="571" y="4477"/>
                </a:lnTo>
                <a:lnTo>
                  <a:pt x="554" y="4448"/>
                </a:lnTo>
                <a:lnTo>
                  <a:pt x="538" y="4477"/>
                </a:lnTo>
                <a:lnTo>
                  <a:pt x="424" y="4099"/>
                </a:lnTo>
                <a:lnTo>
                  <a:pt x="440" y="4099"/>
                </a:lnTo>
                <a:lnTo>
                  <a:pt x="424" y="4070"/>
                </a:lnTo>
                <a:lnTo>
                  <a:pt x="424" y="3983"/>
                </a:lnTo>
                <a:close/>
                <a:moveTo>
                  <a:pt x="21421" y="18606"/>
                </a:moveTo>
                <a:lnTo>
                  <a:pt x="21518" y="18693"/>
                </a:lnTo>
                <a:lnTo>
                  <a:pt x="21551" y="18780"/>
                </a:lnTo>
                <a:lnTo>
                  <a:pt x="21584" y="18838"/>
                </a:lnTo>
                <a:lnTo>
                  <a:pt x="21600" y="18955"/>
                </a:lnTo>
                <a:lnTo>
                  <a:pt x="21584" y="19071"/>
                </a:lnTo>
                <a:lnTo>
                  <a:pt x="21551" y="19216"/>
                </a:lnTo>
                <a:lnTo>
                  <a:pt x="21502" y="19332"/>
                </a:lnTo>
                <a:lnTo>
                  <a:pt x="21421" y="19449"/>
                </a:lnTo>
                <a:lnTo>
                  <a:pt x="21323" y="19565"/>
                </a:lnTo>
                <a:lnTo>
                  <a:pt x="21192" y="19681"/>
                </a:lnTo>
                <a:lnTo>
                  <a:pt x="21046" y="19798"/>
                </a:lnTo>
                <a:lnTo>
                  <a:pt x="20720" y="20030"/>
                </a:lnTo>
                <a:lnTo>
                  <a:pt x="20377" y="20234"/>
                </a:lnTo>
                <a:lnTo>
                  <a:pt x="20247" y="20350"/>
                </a:lnTo>
                <a:lnTo>
                  <a:pt x="20100" y="20495"/>
                </a:lnTo>
                <a:lnTo>
                  <a:pt x="19774" y="20873"/>
                </a:lnTo>
                <a:lnTo>
                  <a:pt x="19220" y="21600"/>
                </a:lnTo>
                <a:lnTo>
                  <a:pt x="19122" y="21600"/>
                </a:lnTo>
                <a:lnTo>
                  <a:pt x="19073" y="21571"/>
                </a:lnTo>
                <a:lnTo>
                  <a:pt x="18943" y="21367"/>
                </a:lnTo>
                <a:lnTo>
                  <a:pt x="19073" y="21193"/>
                </a:lnTo>
                <a:lnTo>
                  <a:pt x="19220" y="21019"/>
                </a:lnTo>
                <a:lnTo>
                  <a:pt x="19383" y="20815"/>
                </a:lnTo>
                <a:lnTo>
                  <a:pt x="19595" y="20641"/>
                </a:lnTo>
                <a:lnTo>
                  <a:pt x="20280" y="20001"/>
                </a:lnTo>
                <a:lnTo>
                  <a:pt x="20459" y="19798"/>
                </a:lnTo>
                <a:lnTo>
                  <a:pt x="20606" y="19594"/>
                </a:lnTo>
                <a:lnTo>
                  <a:pt x="20752" y="19361"/>
                </a:lnTo>
                <a:lnTo>
                  <a:pt x="20850" y="19129"/>
                </a:lnTo>
                <a:lnTo>
                  <a:pt x="20883" y="19100"/>
                </a:lnTo>
                <a:lnTo>
                  <a:pt x="20842" y="19100"/>
                </a:lnTo>
                <a:lnTo>
                  <a:pt x="20834" y="19071"/>
                </a:lnTo>
                <a:lnTo>
                  <a:pt x="20801" y="19013"/>
                </a:lnTo>
                <a:lnTo>
                  <a:pt x="20752" y="18955"/>
                </a:lnTo>
                <a:lnTo>
                  <a:pt x="20557" y="18838"/>
                </a:lnTo>
                <a:lnTo>
                  <a:pt x="20247" y="18693"/>
                </a:lnTo>
                <a:lnTo>
                  <a:pt x="19823" y="18547"/>
                </a:lnTo>
                <a:lnTo>
                  <a:pt x="18666" y="18170"/>
                </a:lnTo>
                <a:lnTo>
                  <a:pt x="18014" y="17937"/>
                </a:lnTo>
                <a:lnTo>
                  <a:pt x="17785" y="17821"/>
                </a:lnTo>
                <a:lnTo>
                  <a:pt x="17573" y="17704"/>
                </a:lnTo>
                <a:lnTo>
                  <a:pt x="17378" y="17559"/>
                </a:lnTo>
                <a:lnTo>
                  <a:pt x="17231" y="17443"/>
                </a:lnTo>
                <a:lnTo>
                  <a:pt x="17101" y="17327"/>
                </a:lnTo>
                <a:lnTo>
                  <a:pt x="17003" y="17181"/>
                </a:lnTo>
                <a:lnTo>
                  <a:pt x="16921" y="17036"/>
                </a:lnTo>
                <a:lnTo>
                  <a:pt x="16872" y="16890"/>
                </a:lnTo>
                <a:lnTo>
                  <a:pt x="16807" y="16571"/>
                </a:lnTo>
                <a:lnTo>
                  <a:pt x="17280" y="16949"/>
                </a:lnTo>
                <a:lnTo>
                  <a:pt x="17753" y="17268"/>
                </a:lnTo>
                <a:lnTo>
                  <a:pt x="18226" y="17559"/>
                </a:lnTo>
                <a:lnTo>
                  <a:pt x="18715" y="17821"/>
                </a:lnTo>
                <a:lnTo>
                  <a:pt x="19204" y="18024"/>
                </a:lnTo>
                <a:lnTo>
                  <a:pt x="19693" y="18228"/>
                </a:lnTo>
                <a:lnTo>
                  <a:pt x="20198" y="18373"/>
                </a:lnTo>
                <a:lnTo>
                  <a:pt x="20687" y="18489"/>
                </a:lnTo>
                <a:lnTo>
                  <a:pt x="20932" y="18489"/>
                </a:lnTo>
                <a:lnTo>
                  <a:pt x="21127" y="18518"/>
                </a:lnTo>
                <a:lnTo>
                  <a:pt x="21290" y="18548"/>
                </a:lnTo>
                <a:lnTo>
                  <a:pt x="21421" y="18606"/>
                </a:lnTo>
                <a:close/>
                <a:moveTo>
                  <a:pt x="228" y="3023"/>
                </a:moveTo>
                <a:lnTo>
                  <a:pt x="261" y="3111"/>
                </a:lnTo>
                <a:lnTo>
                  <a:pt x="277" y="3111"/>
                </a:lnTo>
                <a:lnTo>
                  <a:pt x="261" y="3140"/>
                </a:lnTo>
                <a:lnTo>
                  <a:pt x="277" y="3285"/>
                </a:lnTo>
                <a:lnTo>
                  <a:pt x="277" y="3314"/>
                </a:lnTo>
                <a:lnTo>
                  <a:pt x="261" y="3314"/>
                </a:lnTo>
                <a:lnTo>
                  <a:pt x="245" y="3256"/>
                </a:lnTo>
                <a:lnTo>
                  <a:pt x="261" y="3256"/>
                </a:lnTo>
                <a:lnTo>
                  <a:pt x="261" y="3198"/>
                </a:lnTo>
                <a:lnTo>
                  <a:pt x="245" y="3140"/>
                </a:lnTo>
                <a:lnTo>
                  <a:pt x="245" y="3082"/>
                </a:lnTo>
                <a:lnTo>
                  <a:pt x="228" y="3023"/>
                </a:lnTo>
                <a:close/>
                <a:moveTo>
                  <a:pt x="98" y="669"/>
                </a:moveTo>
                <a:lnTo>
                  <a:pt x="98" y="698"/>
                </a:lnTo>
                <a:lnTo>
                  <a:pt x="95" y="674"/>
                </a:lnTo>
                <a:lnTo>
                  <a:pt x="98" y="669"/>
                </a:lnTo>
                <a:close/>
                <a:moveTo>
                  <a:pt x="65" y="436"/>
                </a:moveTo>
                <a:lnTo>
                  <a:pt x="82" y="465"/>
                </a:lnTo>
                <a:lnTo>
                  <a:pt x="82" y="552"/>
                </a:lnTo>
                <a:lnTo>
                  <a:pt x="78" y="541"/>
                </a:lnTo>
                <a:lnTo>
                  <a:pt x="65" y="436"/>
                </a:lnTo>
                <a:close/>
                <a:moveTo>
                  <a:pt x="32" y="91"/>
                </a:moveTo>
                <a:lnTo>
                  <a:pt x="65" y="291"/>
                </a:lnTo>
                <a:lnTo>
                  <a:pt x="65" y="320"/>
                </a:lnTo>
                <a:lnTo>
                  <a:pt x="49" y="291"/>
                </a:lnTo>
                <a:lnTo>
                  <a:pt x="49" y="262"/>
                </a:lnTo>
                <a:lnTo>
                  <a:pt x="33" y="262"/>
                </a:lnTo>
                <a:lnTo>
                  <a:pt x="33" y="407"/>
                </a:lnTo>
                <a:lnTo>
                  <a:pt x="49" y="407"/>
                </a:lnTo>
                <a:lnTo>
                  <a:pt x="49" y="436"/>
                </a:lnTo>
                <a:lnTo>
                  <a:pt x="78" y="541"/>
                </a:lnTo>
                <a:lnTo>
                  <a:pt x="95" y="674"/>
                </a:lnTo>
                <a:lnTo>
                  <a:pt x="82" y="698"/>
                </a:lnTo>
                <a:lnTo>
                  <a:pt x="82" y="727"/>
                </a:lnTo>
                <a:lnTo>
                  <a:pt x="98" y="756"/>
                </a:lnTo>
                <a:lnTo>
                  <a:pt x="114" y="814"/>
                </a:lnTo>
                <a:lnTo>
                  <a:pt x="130" y="1017"/>
                </a:lnTo>
                <a:lnTo>
                  <a:pt x="130" y="1105"/>
                </a:lnTo>
                <a:lnTo>
                  <a:pt x="147" y="1221"/>
                </a:lnTo>
                <a:lnTo>
                  <a:pt x="163" y="1337"/>
                </a:lnTo>
                <a:lnTo>
                  <a:pt x="163" y="1454"/>
                </a:lnTo>
                <a:lnTo>
                  <a:pt x="130" y="1337"/>
                </a:lnTo>
                <a:lnTo>
                  <a:pt x="98" y="1221"/>
                </a:lnTo>
                <a:lnTo>
                  <a:pt x="114" y="1454"/>
                </a:lnTo>
                <a:lnTo>
                  <a:pt x="147" y="1512"/>
                </a:lnTo>
                <a:lnTo>
                  <a:pt x="179" y="1657"/>
                </a:lnTo>
                <a:lnTo>
                  <a:pt x="179" y="1686"/>
                </a:lnTo>
                <a:lnTo>
                  <a:pt x="212" y="1802"/>
                </a:lnTo>
                <a:lnTo>
                  <a:pt x="228" y="1861"/>
                </a:lnTo>
                <a:lnTo>
                  <a:pt x="245" y="1948"/>
                </a:lnTo>
                <a:lnTo>
                  <a:pt x="293" y="2384"/>
                </a:lnTo>
                <a:lnTo>
                  <a:pt x="342" y="2733"/>
                </a:lnTo>
                <a:lnTo>
                  <a:pt x="326" y="2762"/>
                </a:lnTo>
                <a:lnTo>
                  <a:pt x="375" y="2878"/>
                </a:lnTo>
                <a:lnTo>
                  <a:pt x="391" y="2994"/>
                </a:lnTo>
                <a:lnTo>
                  <a:pt x="456" y="3285"/>
                </a:lnTo>
                <a:lnTo>
                  <a:pt x="489" y="3489"/>
                </a:lnTo>
                <a:lnTo>
                  <a:pt x="538" y="3692"/>
                </a:lnTo>
                <a:lnTo>
                  <a:pt x="587" y="3866"/>
                </a:lnTo>
                <a:lnTo>
                  <a:pt x="603" y="3983"/>
                </a:lnTo>
                <a:lnTo>
                  <a:pt x="701" y="4332"/>
                </a:lnTo>
                <a:lnTo>
                  <a:pt x="799" y="4622"/>
                </a:lnTo>
                <a:lnTo>
                  <a:pt x="978" y="5262"/>
                </a:lnTo>
                <a:lnTo>
                  <a:pt x="946" y="5204"/>
                </a:lnTo>
                <a:lnTo>
                  <a:pt x="962" y="5262"/>
                </a:lnTo>
                <a:lnTo>
                  <a:pt x="962" y="5320"/>
                </a:lnTo>
                <a:lnTo>
                  <a:pt x="978" y="5349"/>
                </a:lnTo>
                <a:lnTo>
                  <a:pt x="978" y="5320"/>
                </a:lnTo>
                <a:lnTo>
                  <a:pt x="994" y="5378"/>
                </a:lnTo>
                <a:lnTo>
                  <a:pt x="1060" y="5494"/>
                </a:lnTo>
                <a:lnTo>
                  <a:pt x="1109" y="5640"/>
                </a:lnTo>
                <a:lnTo>
                  <a:pt x="1174" y="5814"/>
                </a:lnTo>
                <a:lnTo>
                  <a:pt x="1288" y="6076"/>
                </a:lnTo>
                <a:lnTo>
                  <a:pt x="1288" y="6105"/>
                </a:lnTo>
                <a:lnTo>
                  <a:pt x="1337" y="6221"/>
                </a:lnTo>
                <a:lnTo>
                  <a:pt x="1402" y="6367"/>
                </a:lnTo>
                <a:lnTo>
                  <a:pt x="1516" y="6686"/>
                </a:lnTo>
                <a:lnTo>
                  <a:pt x="1516" y="6745"/>
                </a:lnTo>
                <a:lnTo>
                  <a:pt x="1549" y="6832"/>
                </a:lnTo>
                <a:lnTo>
                  <a:pt x="1630" y="6948"/>
                </a:lnTo>
                <a:lnTo>
                  <a:pt x="1712" y="7122"/>
                </a:lnTo>
                <a:lnTo>
                  <a:pt x="1907" y="7529"/>
                </a:lnTo>
                <a:lnTo>
                  <a:pt x="2233" y="8140"/>
                </a:lnTo>
                <a:lnTo>
                  <a:pt x="2396" y="8460"/>
                </a:lnTo>
                <a:lnTo>
                  <a:pt x="2576" y="8750"/>
                </a:lnTo>
                <a:lnTo>
                  <a:pt x="2576" y="8809"/>
                </a:lnTo>
                <a:lnTo>
                  <a:pt x="2771" y="9070"/>
                </a:lnTo>
                <a:lnTo>
                  <a:pt x="2951" y="9390"/>
                </a:lnTo>
                <a:lnTo>
                  <a:pt x="3146" y="9681"/>
                </a:lnTo>
                <a:lnTo>
                  <a:pt x="3309" y="9942"/>
                </a:lnTo>
                <a:lnTo>
                  <a:pt x="3277" y="9942"/>
                </a:lnTo>
                <a:lnTo>
                  <a:pt x="3374" y="10088"/>
                </a:lnTo>
                <a:lnTo>
                  <a:pt x="3407" y="10117"/>
                </a:lnTo>
                <a:lnTo>
                  <a:pt x="3423" y="10117"/>
                </a:lnTo>
                <a:lnTo>
                  <a:pt x="3423" y="10088"/>
                </a:lnTo>
                <a:lnTo>
                  <a:pt x="3538" y="10262"/>
                </a:lnTo>
                <a:lnTo>
                  <a:pt x="3586" y="10349"/>
                </a:lnTo>
                <a:lnTo>
                  <a:pt x="3619" y="10408"/>
                </a:lnTo>
                <a:lnTo>
                  <a:pt x="3701" y="10524"/>
                </a:lnTo>
                <a:lnTo>
                  <a:pt x="3782" y="10582"/>
                </a:lnTo>
                <a:lnTo>
                  <a:pt x="3929" y="10815"/>
                </a:lnTo>
                <a:lnTo>
                  <a:pt x="4053" y="10970"/>
                </a:lnTo>
                <a:lnTo>
                  <a:pt x="4043" y="10989"/>
                </a:lnTo>
                <a:lnTo>
                  <a:pt x="4075" y="11018"/>
                </a:lnTo>
                <a:lnTo>
                  <a:pt x="4173" y="11163"/>
                </a:lnTo>
                <a:lnTo>
                  <a:pt x="4206" y="11192"/>
                </a:lnTo>
                <a:lnTo>
                  <a:pt x="4222" y="11192"/>
                </a:lnTo>
                <a:lnTo>
                  <a:pt x="4222" y="11163"/>
                </a:lnTo>
                <a:lnTo>
                  <a:pt x="4320" y="11309"/>
                </a:lnTo>
                <a:lnTo>
                  <a:pt x="4450" y="11454"/>
                </a:lnTo>
                <a:lnTo>
                  <a:pt x="4581" y="11599"/>
                </a:lnTo>
                <a:lnTo>
                  <a:pt x="4679" y="11745"/>
                </a:lnTo>
                <a:lnTo>
                  <a:pt x="4695" y="11745"/>
                </a:lnTo>
                <a:lnTo>
                  <a:pt x="4728" y="11774"/>
                </a:lnTo>
                <a:lnTo>
                  <a:pt x="4923" y="12006"/>
                </a:lnTo>
                <a:lnTo>
                  <a:pt x="5021" y="12094"/>
                </a:lnTo>
                <a:lnTo>
                  <a:pt x="5102" y="12181"/>
                </a:lnTo>
                <a:lnTo>
                  <a:pt x="5103" y="12210"/>
                </a:lnTo>
                <a:lnTo>
                  <a:pt x="5086" y="12210"/>
                </a:lnTo>
                <a:lnTo>
                  <a:pt x="5119" y="12239"/>
                </a:lnTo>
                <a:lnTo>
                  <a:pt x="5168" y="12239"/>
                </a:lnTo>
                <a:lnTo>
                  <a:pt x="5331" y="12413"/>
                </a:lnTo>
                <a:lnTo>
                  <a:pt x="5477" y="12588"/>
                </a:lnTo>
                <a:lnTo>
                  <a:pt x="5624" y="12791"/>
                </a:lnTo>
                <a:lnTo>
                  <a:pt x="5787" y="12937"/>
                </a:lnTo>
                <a:lnTo>
                  <a:pt x="6847" y="13896"/>
                </a:lnTo>
                <a:lnTo>
                  <a:pt x="6847" y="13925"/>
                </a:lnTo>
                <a:lnTo>
                  <a:pt x="6945" y="13983"/>
                </a:lnTo>
                <a:lnTo>
                  <a:pt x="7042" y="14070"/>
                </a:lnTo>
                <a:lnTo>
                  <a:pt x="7124" y="14158"/>
                </a:lnTo>
                <a:lnTo>
                  <a:pt x="7222" y="14216"/>
                </a:lnTo>
                <a:lnTo>
                  <a:pt x="7271" y="14274"/>
                </a:lnTo>
                <a:lnTo>
                  <a:pt x="7303" y="14274"/>
                </a:lnTo>
                <a:lnTo>
                  <a:pt x="7303" y="14303"/>
                </a:lnTo>
                <a:lnTo>
                  <a:pt x="7385" y="14361"/>
                </a:lnTo>
                <a:lnTo>
                  <a:pt x="7580" y="14536"/>
                </a:lnTo>
                <a:lnTo>
                  <a:pt x="7694" y="14623"/>
                </a:lnTo>
                <a:lnTo>
                  <a:pt x="7760" y="14681"/>
                </a:lnTo>
                <a:lnTo>
                  <a:pt x="7858" y="14739"/>
                </a:lnTo>
                <a:lnTo>
                  <a:pt x="8069" y="14914"/>
                </a:lnTo>
                <a:lnTo>
                  <a:pt x="8004" y="14885"/>
                </a:lnTo>
                <a:lnTo>
                  <a:pt x="8053" y="14943"/>
                </a:lnTo>
                <a:lnTo>
                  <a:pt x="8102" y="14943"/>
                </a:lnTo>
                <a:lnTo>
                  <a:pt x="8151" y="14972"/>
                </a:lnTo>
                <a:lnTo>
                  <a:pt x="8167" y="15030"/>
                </a:lnTo>
                <a:lnTo>
                  <a:pt x="8200" y="15030"/>
                </a:lnTo>
                <a:lnTo>
                  <a:pt x="8184" y="15001"/>
                </a:lnTo>
                <a:lnTo>
                  <a:pt x="8428" y="15204"/>
                </a:lnTo>
                <a:lnTo>
                  <a:pt x="8673" y="15350"/>
                </a:lnTo>
                <a:lnTo>
                  <a:pt x="9194" y="15669"/>
                </a:lnTo>
                <a:lnTo>
                  <a:pt x="9292" y="15757"/>
                </a:lnTo>
                <a:lnTo>
                  <a:pt x="9308" y="15786"/>
                </a:lnTo>
                <a:lnTo>
                  <a:pt x="9308" y="15815"/>
                </a:lnTo>
                <a:lnTo>
                  <a:pt x="9390" y="15844"/>
                </a:lnTo>
                <a:lnTo>
                  <a:pt x="9406" y="15844"/>
                </a:lnTo>
                <a:lnTo>
                  <a:pt x="9455" y="15873"/>
                </a:lnTo>
                <a:lnTo>
                  <a:pt x="9488" y="15931"/>
                </a:lnTo>
                <a:lnTo>
                  <a:pt x="9520" y="15960"/>
                </a:lnTo>
                <a:lnTo>
                  <a:pt x="9569" y="15989"/>
                </a:lnTo>
                <a:lnTo>
                  <a:pt x="9569" y="15960"/>
                </a:lnTo>
                <a:lnTo>
                  <a:pt x="9618" y="15960"/>
                </a:lnTo>
                <a:lnTo>
                  <a:pt x="9765" y="16105"/>
                </a:lnTo>
                <a:lnTo>
                  <a:pt x="9830" y="16135"/>
                </a:lnTo>
                <a:lnTo>
                  <a:pt x="9912" y="16193"/>
                </a:lnTo>
                <a:lnTo>
                  <a:pt x="9895" y="16193"/>
                </a:lnTo>
                <a:lnTo>
                  <a:pt x="10009" y="16222"/>
                </a:lnTo>
                <a:lnTo>
                  <a:pt x="10123" y="16280"/>
                </a:lnTo>
                <a:lnTo>
                  <a:pt x="10221" y="16338"/>
                </a:lnTo>
                <a:lnTo>
                  <a:pt x="10319" y="16338"/>
                </a:lnTo>
                <a:lnTo>
                  <a:pt x="10906" y="16629"/>
                </a:lnTo>
                <a:lnTo>
                  <a:pt x="11477" y="16919"/>
                </a:lnTo>
                <a:lnTo>
                  <a:pt x="12618" y="17385"/>
                </a:lnTo>
                <a:lnTo>
                  <a:pt x="13188" y="17617"/>
                </a:lnTo>
                <a:lnTo>
                  <a:pt x="13742" y="17821"/>
                </a:lnTo>
                <a:lnTo>
                  <a:pt x="14900" y="18199"/>
                </a:lnTo>
                <a:lnTo>
                  <a:pt x="15079" y="18286"/>
                </a:lnTo>
                <a:lnTo>
                  <a:pt x="15291" y="18344"/>
                </a:lnTo>
                <a:lnTo>
                  <a:pt x="15275" y="18344"/>
                </a:lnTo>
                <a:lnTo>
                  <a:pt x="15454" y="18344"/>
                </a:lnTo>
                <a:lnTo>
                  <a:pt x="15862" y="18460"/>
                </a:lnTo>
                <a:lnTo>
                  <a:pt x="16302" y="18547"/>
                </a:lnTo>
                <a:lnTo>
                  <a:pt x="16253" y="18547"/>
                </a:lnTo>
                <a:lnTo>
                  <a:pt x="16253" y="18577"/>
                </a:lnTo>
                <a:lnTo>
                  <a:pt x="16286" y="18577"/>
                </a:lnTo>
                <a:lnTo>
                  <a:pt x="16351" y="18547"/>
                </a:lnTo>
                <a:lnTo>
                  <a:pt x="16351" y="18577"/>
                </a:lnTo>
                <a:lnTo>
                  <a:pt x="16400" y="18577"/>
                </a:lnTo>
                <a:lnTo>
                  <a:pt x="16414" y="18550"/>
                </a:lnTo>
                <a:lnTo>
                  <a:pt x="17508" y="18751"/>
                </a:lnTo>
                <a:lnTo>
                  <a:pt x="18062" y="18867"/>
                </a:lnTo>
                <a:lnTo>
                  <a:pt x="18617" y="18925"/>
                </a:lnTo>
                <a:lnTo>
                  <a:pt x="18763" y="18955"/>
                </a:lnTo>
                <a:lnTo>
                  <a:pt x="18926" y="18954"/>
                </a:lnTo>
                <a:lnTo>
                  <a:pt x="19236" y="18984"/>
                </a:lnTo>
                <a:lnTo>
                  <a:pt x="19644" y="19042"/>
                </a:lnTo>
                <a:lnTo>
                  <a:pt x="20051" y="19100"/>
                </a:lnTo>
                <a:lnTo>
                  <a:pt x="20842" y="19100"/>
                </a:lnTo>
                <a:lnTo>
                  <a:pt x="20850" y="19129"/>
                </a:lnTo>
                <a:lnTo>
                  <a:pt x="20818" y="19158"/>
                </a:lnTo>
                <a:lnTo>
                  <a:pt x="20720" y="19216"/>
                </a:lnTo>
                <a:lnTo>
                  <a:pt x="20573" y="19245"/>
                </a:lnTo>
                <a:lnTo>
                  <a:pt x="20328" y="19274"/>
                </a:lnTo>
                <a:lnTo>
                  <a:pt x="19513" y="19274"/>
                </a:lnTo>
                <a:lnTo>
                  <a:pt x="19513" y="19245"/>
                </a:lnTo>
                <a:lnTo>
                  <a:pt x="19497" y="19216"/>
                </a:lnTo>
                <a:lnTo>
                  <a:pt x="19464" y="19216"/>
                </a:lnTo>
                <a:lnTo>
                  <a:pt x="19187" y="19245"/>
                </a:lnTo>
                <a:lnTo>
                  <a:pt x="18878" y="19216"/>
                </a:lnTo>
                <a:lnTo>
                  <a:pt x="18552" y="19158"/>
                </a:lnTo>
                <a:lnTo>
                  <a:pt x="18242" y="19071"/>
                </a:lnTo>
                <a:lnTo>
                  <a:pt x="18258" y="19071"/>
                </a:lnTo>
                <a:lnTo>
                  <a:pt x="18030" y="19071"/>
                </a:lnTo>
                <a:lnTo>
                  <a:pt x="18030" y="19042"/>
                </a:lnTo>
                <a:lnTo>
                  <a:pt x="17932" y="19042"/>
                </a:lnTo>
                <a:lnTo>
                  <a:pt x="17851" y="19071"/>
                </a:lnTo>
                <a:lnTo>
                  <a:pt x="17785" y="19013"/>
                </a:lnTo>
                <a:lnTo>
                  <a:pt x="17736" y="19042"/>
                </a:lnTo>
                <a:lnTo>
                  <a:pt x="17508" y="19042"/>
                </a:lnTo>
                <a:lnTo>
                  <a:pt x="17378" y="19013"/>
                </a:lnTo>
                <a:lnTo>
                  <a:pt x="17247" y="18984"/>
                </a:lnTo>
                <a:lnTo>
                  <a:pt x="17264" y="18984"/>
                </a:lnTo>
                <a:lnTo>
                  <a:pt x="17052" y="18955"/>
                </a:lnTo>
                <a:lnTo>
                  <a:pt x="16807" y="18925"/>
                </a:lnTo>
                <a:lnTo>
                  <a:pt x="16334" y="18867"/>
                </a:lnTo>
                <a:lnTo>
                  <a:pt x="16351" y="18838"/>
                </a:lnTo>
                <a:lnTo>
                  <a:pt x="16351" y="18809"/>
                </a:lnTo>
                <a:lnTo>
                  <a:pt x="16318" y="18838"/>
                </a:lnTo>
                <a:lnTo>
                  <a:pt x="16155" y="18838"/>
                </a:lnTo>
                <a:lnTo>
                  <a:pt x="16106" y="18809"/>
                </a:lnTo>
                <a:lnTo>
                  <a:pt x="15992" y="18809"/>
                </a:lnTo>
                <a:lnTo>
                  <a:pt x="15911" y="18780"/>
                </a:lnTo>
                <a:lnTo>
                  <a:pt x="15927" y="18780"/>
                </a:lnTo>
                <a:lnTo>
                  <a:pt x="15829" y="18780"/>
                </a:lnTo>
                <a:lnTo>
                  <a:pt x="15797" y="18751"/>
                </a:lnTo>
                <a:lnTo>
                  <a:pt x="15764" y="18780"/>
                </a:lnTo>
                <a:lnTo>
                  <a:pt x="15715" y="18722"/>
                </a:lnTo>
                <a:lnTo>
                  <a:pt x="15682" y="18751"/>
                </a:lnTo>
                <a:lnTo>
                  <a:pt x="15650" y="18722"/>
                </a:lnTo>
                <a:lnTo>
                  <a:pt x="15601" y="18693"/>
                </a:lnTo>
                <a:lnTo>
                  <a:pt x="15487" y="18693"/>
                </a:lnTo>
                <a:lnTo>
                  <a:pt x="15422" y="18664"/>
                </a:lnTo>
                <a:lnTo>
                  <a:pt x="15275" y="18606"/>
                </a:lnTo>
                <a:lnTo>
                  <a:pt x="15242" y="18606"/>
                </a:lnTo>
                <a:lnTo>
                  <a:pt x="15226" y="18635"/>
                </a:lnTo>
                <a:lnTo>
                  <a:pt x="15226" y="18606"/>
                </a:lnTo>
                <a:lnTo>
                  <a:pt x="15291" y="18606"/>
                </a:lnTo>
                <a:lnTo>
                  <a:pt x="15275" y="18577"/>
                </a:lnTo>
                <a:lnTo>
                  <a:pt x="14981" y="18518"/>
                </a:lnTo>
                <a:lnTo>
                  <a:pt x="14672" y="18460"/>
                </a:lnTo>
                <a:lnTo>
                  <a:pt x="14085" y="18257"/>
                </a:lnTo>
                <a:lnTo>
                  <a:pt x="14020" y="18228"/>
                </a:lnTo>
                <a:lnTo>
                  <a:pt x="14003" y="18199"/>
                </a:lnTo>
                <a:lnTo>
                  <a:pt x="13906" y="18170"/>
                </a:lnTo>
                <a:lnTo>
                  <a:pt x="13808" y="18170"/>
                </a:lnTo>
                <a:lnTo>
                  <a:pt x="13775" y="18111"/>
                </a:lnTo>
                <a:lnTo>
                  <a:pt x="13612" y="18111"/>
                </a:lnTo>
                <a:lnTo>
                  <a:pt x="13645" y="18082"/>
                </a:lnTo>
                <a:lnTo>
                  <a:pt x="13645" y="18053"/>
                </a:lnTo>
                <a:lnTo>
                  <a:pt x="13531" y="18053"/>
                </a:lnTo>
                <a:lnTo>
                  <a:pt x="13400" y="18024"/>
                </a:lnTo>
                <a:lnTo>
                  <a:pt x="13433" y="18024"/>
                </a:lnTo>
                <a:lnTo>
                  <a:pt x="13433" y="17995"/>
                </a:lnTo>
                <a:lnTo>
                  <a:pt x="13368" y="17995"/>
                </a:lnTo>
                <a:lnTo>
                  <a:pt x="13319" y="17966"/>
                </a:lnTo>
                <a:lnTo>
                  <a:pt x="13205" y="17937"/>
                </a:lnTo>
                <a:lnTo>
                  <a:pt x="13237" y="17908"/>
                </a:lnTo>
                <a:lnTo>
                  <a:pt x="13172" y="17879"/>
                </a:lnTo>
                <a:lnTo>
                  <a:pt x="13156" y="17908"/>
                </a:lnTo>
                <a:lnTo>
                  <a:pt x="13107" y="17908"/>
                </a:lnTo>
                <a:lnTo>
                  <a:pt x="13107" y="17879"/>
                </a:lnTo>
                <a:lnTo>
                  <a:pt x="13025" y="17879"/>
                </a:lnTo>
                <a:lnTo>
                  <a:pt x="12927" y="17850"/>
                </a:lnTo>
                <a:lnTo>
                  <a:pt x="12748" y="17792"/>
                </a:lnTo>
                <a:lnTo>
                  <a:pt x="12585" y="17704"/>
                </a:lnTo>
                <a:lnTo>
                  <a:pt x="12422" y="17646"/>
                </a:lnTo>
                <a:lnTo>
                  <a:pt x="12406" y="17617"/>
                </a:lnTo>
                <a:lnTo>
                  <a:pt x="12389" y="17617"/>
                </a:lnTo>
                <a:lnTo>
                  <a:pt x="12373" y="17588"/>
                </a:lnTo>
                <a:lnTo>
                  <a:pt x="12324" y="17559"/>
                </a:lnTo>
                <a:lnTo>
                  <a:pt x="12178" y="17559"/>
                </a:lnTo>
                <a:lnTo>
                  <a:pt x="12194" y="17588"/>
                </a:lnTo>
                <a:lnTo>
                  <a:pt x="12014" y="17501"/>
                </a:lnTo>
                <a:lnTo>
                  <a:pt x="11868" y="17443"/>
                </a:lnTo>
                <a:lnTo>
                  <a:pt x="11884" y="17414"/>
                </a:lnTo>
                <a:lnTo>
                  <a:pt x="11884" y="17385"/>
                </a:lnTo>
                <a:lnTo>
                  <a:pt x="11917" y="17385"/>
                </a:lnTo>
                <a:lnTo>
                  <a:pt x="11868" y="17326"/>
                </a:lnTo>
                <a:lnTo>
                  <a:pt x="11900" y="17326"/>
                </a:lnTo>
                <a:lnTo>
                  <a:pt x="11803" y="17297"/>
                </a:lnTo>
                <a:lnTo>
                  <a:pt x="11721" y="17268"/>
                </a:lnTo>
                <a:lnTo>
                  <a:pt x="11591" y="17268"/>
                </a:lnTo>
                <a:lnTo>
                  <a:pt x="11525" y="17239"/>
                </a:lnTo>
                <a:lnTo>
                  <a:pt x="11444" y="17210"/>
                </a:lnTo>
                <a:lnTo>
                  <a:pt x="11460" y="17210"/>
                </a:lnTo>
                <a:lnTo>
                  <a:pt x="11460" y="17181"/>
                </a:lnTo>
                <a:lnTo>
                  <a:pt x="11444" y="17181"/>
                </a:lnTo>
                <a:lnTo>
                  <a:pt x="11460" y="17152"/>
                </a:lnTo>
                <a:lnTo>
                  <a:pt x="11281" y="17181"/>
                </a:lnTo>
                <a:lnTo>
                  <a:pt x="11248" y="17152"/>
                </a:lnTo>
                <a:lnTo>
                  <a:pt x="11248" y="17123"/>
                </a:lnTo>
                <a:lnTo>
                  <a:pt x="11167" y="17123"/>
                </a:lnTo>
                <a:lnTo>
                  <a:pt x="11069" y="17094"/>
                </a:lnTo>
                <a:lnTo>
                  <a:pt x="11020" y="17036"/>
                </a:lnTo>
                <a:lnTo>
                  <a:pt x="10987" y="17007"/>
                </a:lnTo>
                <a:lnTo>
                  <a:pt x="11020" y="17007"/>
                </a:lnTo>
                <a:lnTo>
                  <a:pt x="11020" y="16978"/>
                </a:lnTo>
                <a:lnTo>
                  <a:pt x="10857" y="16919"/>
                </a:lnTo>
                <a:lnTo>
                  <a:pt x="10776" y="16890"/>
                </a:lnTo>
                <a:lnTo>
                  <a:pt x="10759" y="16890"/>
                </a:lnTo>
                <a:lnTo>
                  <a:pt x="10759" y="16919"/>
                </a:lnTo>
                <a:lnTo>
                  <a:pt x="10710" y="16919"/>
                </a:lnTo>
                <a:lnTo>
                  <a:pt x="10613" y="16861"/>
                </a:lnTo>
                <a:lnTo>
                  <a:pt x="10629" y="16861"/>
                </a:lnTo>
                <a:lnTo>
                  <a:pt x="10645" y="16832"/>
                </a:lnTo>
                <a:lnTo>
                  <a:pt x="10482" y="16803"/>
                </a:lnTo>
                <a:lnTo>
                  <a:pt x="10319" y="16745"/>
                </a:lnTo>
                <a:lnTo>
                  <a:pt x="10384" y="16745"/>
                </a:lnTo>
                <a:lnTo>
                  <a:pt x="10286" y="16687"/>
                </a:lnTo>
                <a:lnTo>
                  <a:pt x="10172" y="16629"/>
                </a:lnTo>
                <a:lnTo>
                  <a:pt x="9977" y="16512"/>
                </a:lnTo>
                <a:lnTo>
                  <a:pt x="9993" y="16542"/>
                </a:lnTo>
                <a:lnTo>
                  <a:pt x="9977" y="16542"/>
                </a:lnTo>
                <a:lnTo>
                  <a:pt x="9928" y="16483"/>
                </a:lnTo>
                <a:lnTo>
                  <a:pt x="9879" y="16454"/>
                </a:lnTo>
                <a:lnTo>
                  <a:pt x="9846" y="16425"/>
                </a:lnTo>
                <a:lnTo>
                  <a:pt x="9781" y="16396"/>
                </a:lnTo>
                <a:lnTo>
                  <a:pt x="9765" y="16396"/>
                </a:lnTo>
                <a:lnTo>
                  <a:pt x="9814" y="16425"/>
                </a:lnTo>
                <a:lnTo>
                  <a:pt x="9602" y="16309"/>
                </a:lnTo>
                <a:lnTo>
                  <a:pt x="9471" y="16251"/>
                </a:lnTo>
                <a:lnTo>
                  <a:pt x="9341" y="16164"/>
                </a:lnTo>
                <a:lnTo>
                  <a:pt x="9292" y="16164"/>
                </a:lnTo>
                <a:lnTo>
                  <a:pt x="9211" y="16135"/>
                </a:lnTo>
                <a:lnTo>
                  <a:pt x="9227" y="16105"/>
                </a:lnTo>
                <a:lnTo>
                  <a:pt x="9194" y="16076"/>
                </a:lnTo>
                <a:lnTo>
                  <a:pt x="9227" y="16076"/>
                </a:lnTo>
                <a:lnTo>
                  <a:pt x="9292" y="16105"/>
                </a:lnTo>
                <a:lnTo>
                  <a:pt x="9276" y="16076"/>
                </a:lnTo>
                <a:lnTo>
                  <a:pt x="9227" y="16076"/>
                </a:lnTo>
                <a:lnTo>
                  <a:pt x="9031" y="15960"/>
                </a:lnTo>
                <a:lnTo>
                  <a:pt x="8999" y="15931"/>
                </a:lnTo>
                <a:lnTo>
                  <a:pt x="9015" y="15931"/>
                </a:lnTo>
                <a:lnTo>
                  <a:pt x="9031" y="15902"/>
                </a:lnTo>
                <a:lnTo>
                  <a:pt x="8999" y="15902"/>
                </a:lnTo>
                <a:lnTo>
                  <a:pt x="8933" y="15873"/>
                </a:lnTo>
                <a:lnTo>
                  <a:pt x="8885" y="15844"/>
                </a:lnTo>
                <a:lnTo>
                  <a:pt x="8836" y="15815"/>
                </a:lnTo>
                <a:lnTo>
                  <a:pt x="8787" y="15815"/>
                </a:lnTo>
                <a:lnTo>
                  <a:pt x="8770" y="15786"/>
                </a:lnTo>
                <a:lnTo>
                  <a:pt x="8722" y="15757"/>
                </a:lnTo>
                <a:lnTo>
                  <a:pt x="8673" y="15728"/>
                </a:lnTo>
                <a:lnTo>
                  <a:pt x="8673" y="15699"/>
                </a:lnTo>
                <a:lnTo>
                  <a:pt x="8689" y="15669"/>
                </a:lnTo>
                <a:lnTo>
                  <a:pt x="8575" y="15669"/>
                </a:lnTo>
                <a:lnTo>
                  <a:pt x="8575" y="15640"/>
                </a:lnTo>
                <a:lnTo>
                  <a:pt x="8542" y="15640"/>
                </a:lnTo>
                <a:lnTo>
                  <a:pt x="8510" y="15611"/>
                </a:lnTo>
                <a:lnTo>
                  <a:pt x="8461" y="15582"/>
                </a:lnTo>
                <a:lnTo>
                  <a:pt x="8412" y="15582"/>
                </a:lnTo>
                <a:lnTo>
                  <a:pt x="8281" y="15466"/>
                </a:lnTo>
                <a:lnTo>
                  <a:pt x="8216" y="15408"/>
                </a:lnTo>
                <a:lnTo>
                  <a:pt x="8167" y="15350"/>
                </a:lnTo>
                <a:lnTo>
                  <a:pt x="8069" y="15321"/>
                </a:lnTo>
                <a:lnTo>
                  <a:pt x="7972" y="15233"/>
                </a:lnTo>
                <a:lnTo>
                  <a:pt x="8004" y="15233"/>
                </a:lnTo>
                <a:lnTo>
                  <a:pt x="7906" y="15175"/>
                </a:lnTo>
                <a:lnTo>
                  <a:pt x="7858" y="15117"/>
                </a:lnTo>
                <a:lnTo>
                  <a:pt x="7776" y="15030"/>
                </a:lnTo>
                <a:lnTo>
                  <a:pt x="7743" y="15001"/>
                </a:lnTo>
                <a:lnTo>
                  <a:pt x="7711" y="15059"/>
                </a:lnTo>
                <a:lnTo>
                  <a:pt x="7662" y="15001"/>
                </a:lnTo>
                <a:lnTo>
                  <a:pt x="7597" y="14943"/>
                </a:lnTo>
                <a:lnTo>
                  <a:pt x="7515" y="14914"/>
                </a:lnTo>
                <a:lnTo>
                  <a:pt x="7466" y="14826"/>
                </a:lnTo>
                <a:lnTo>
                  <a:pt x="7515" y="14855"/>
                </a:lnTo>
                <a:lnTo>
                  <a:pt x="7531" y="14855"/>
                </a:lnTo>
                <a:lnTo>
                  <a:pt x="7515" y="14826"/>
                </a:lnTo>
                <a:lnTo>
                  <a:pt x="7466" y="14768"/>
                </a:lnTo>
                <a:lnTo>
                  <a:pt x="7368" y="14710"/>
                </a:lnTo>
                <a:lnTo>
                  <a:pt x="7303" y="14681"/>
                </a:lnTo>
                <a:lnTo>
                  <a:pt x="7320" y="14739"/>
                </a:lnTo>
                <a:lnTo>
                  <a:pt x="7271" y="14681"/>
                </a:lnTo>
                <a:lnTo>
                  <a:pt x="7238" y="14652"/>
                </a:lnTo>
                <a:lnTo>
                  <a:pt x="7189" y="14652"/>
                </a:lnTo>
                <a:lnTo>
                  <a:pt x="7189" y="14623"/>
                </a:lnTo>
                <a:lnTo>
                  <a:pt x="7124" y="14565"/>
                </a:lnTo>
                <a:lnTo>
                  <a:pt x="7091" y="14536"/>
                </a:lnTo>
                <a:lnTo>
                  <a:pt x="7075" y="14565"/>
                </a:lnTo>
                <a:lnTo>
                  <a:pt x="6961" y="14448"/>
                </a:lnTo>
                <a:lnTo>
                  <a:pt x="6830" y="14332"/>
                </a:lnTo>
                <a:lnTo>
                  <a:pt x="6716" y="14216"/>
                </a:lnTo>
                <a:lnTo>
                  <a:pt x="6667" y="14158"/>
                </a:lnTo>
                <a:lnTo>
                  <a:pt x="6635" y="14100"/>
                </a:lnTo>
                <a:lnTo>
                  <a:pt x="6586" y="14070"/>
                </a:lnTo>
                <a:lnTo>
                  <a:pt x="6570" y="14070"/>
                </a:lnTo>
                <a:lnTo>
                  <a:pt x="6586" y="14100"/>
                </a:lnTo>
                <a:lnTo>
                  <a:pt x="6602" y="14100"/>
                </a:lnTo>
                <a:lnTo>
                  <a:pt x="6635" y="14129"/>
                </a:lnTo>
                <a:lnTo>
                  <a:pt x="6602" y="14129"/>
                </a:lnTo>
                <a:lnTo>
                  <a:pt x="6553" y="14070"/>
                </a:lnTo>
                <a:lnTo>
                  <a:pt x="6553" y="14041"/>
                </a:lnTo>
                <a:lnTo>
                  <a:pt x="6570" y="14041"/>
                </a:lnTo>
                <a:lnTo>
                  <a:pt x="6504" y="13983"/>
                </a:lnTo>
                <a:lnTo>
                  <a:pt x="6456" y="13954"/>
                </a:lnTo>
                <a:lnTo>
                  <a:pt x="6390" y="13954"/>
                </a:lnTo>
                <a:lnTo>
                  <a:pt x="6325" y="13867"/>
                </a:lnTo>
                <a:lnTo>
                  <a:pt x="6276" y="13809"/>
                </a:lnTo>
                <a:lnTo>
                  <a:pt x="6195" y="13780"/>
                </a:lnTo>
                <a:lnTo>
                  <a:pt x="6162" y="13722"/>
                </a:lnTo>
                <a:lnTo>
                  <a:pt x="6146" y="13722"/>
                </a:lnTo>
                <a:lnTo>
                  <a:pt x="6162" y="13664"/>
                </a:lnTo>
                <a:lnTo>
                  <a:pt x="6097" y="13605"/>
                </a:lnTo>
                <a:lnTo>
                  <a:pt x="6048" y="13576"/>
                </a:lnTo>
                <a:lnTo>
                  <a:pt x="5999" y="13489"/>
                </a:lnTo>
                <a:lnTo>
                  <a:pt x="5999" y="13518"/>
                </a:lnTo>
                <a:lnTo>
                  <a:pt x="5983" y="13489"/>
                </a:lnTo>
                <a:lnTo>
                  <a:pt x="5934" y="13460"/>
                </a:lnTo>
                <a:lnTo>
                  <a:pt x="5950" y="13460"/>
                </a:lnTo>
                <a:lnTo>
                  <a:pt x="5918" y="13431"/>
                </a:lnTo>
                <a:lnTo>
                  <a:pt x="5869" y="13373"/>
                </a:lnTo>
                <a:lnTo>
                  <a:pt x="5901" y="13431"/>
                </a:lnTo>
                <a:lnTo>
                  <a:pt x="5950" y="13489"/>
                </a:lnTo>
                <a:lnTo>
                  <a:pt x="5852" y="13431"/>
                </a:lnTo>
                <a:lnTo>
                  <a:pt x="5820" y="13373"/>
                </a:lnTo>
                <a:lnTo>
                  <a:pt x="5755" y="13315"/>
                </a:lnTo>
                <a:lnTo>
                  <a:pt x="5706" y="13286"/>
                </a:lnTo>
                <a:lnTo>
                  <a:pt x="5689" y="13227"/>
                </a:lnTo>
                <a:lnTo>
                  <a:pt x="5640" y="13169"/>
                </a:lnTo>
                <a:lnTo>
                  <a:pt x="5608" y="13169"/>
                </a:lnTo>
                <a:lnTo>
                  <a:pt x="5543" y="13082"/>
                </a:lnTo>
                <a:lnTo>
                  <a:pt x="5526" y="13082"/>
                </a:lnTo>
                <a:lnTo>
                  <a:pt x="5494" y="13053"/>
                </a:lnTo>
                <a:lnTo>
                  <a:pt x="5445" y="13024"/>
                </a:lnTo>
                <a:lnTo>
                  <a:pt x="5412" y="12995"/>
                </a:lnTo>
                <a:lnTo>
                  <a:pt x="5380" y="12995"/>
                </a:lnTo>
                <a:lnTo>
                  <a:pt x="5266" y="12850"/>
                </a:lnTo>
                <a:lnTo>
                  <a:pt x="5282" y="12849"/>
                </a:lnTo>
                <a:lnTo>
                  <a:pt x="5217" y="12762"/>
                </a:lnTo>
                <a:lnTo>
                  <a:pt x="5135" y="12704"/>
                </a:lnTo>
                <a:lnTo>
                  <a:pt x="5151" y="12704"/>
                </a:lnTo>
                <a:lnTo>
                  <a:pt x="5086" y="12646"/>
                </a:lnTo>
                <a:lnTo>
                  <a:pt x="5037" y="12588"/>
                </a:lnTo>
                <a:lnTo>
                  <a:pt x="5005" y="12559"/>
                </a:lnTo>
                <a:lnTo>
                  <a:pt x="5005" y="12472"/>
                </a:lnTo>
                <a:lnTo>
                  <a:pt x="4972" y="12443"/>
                </a:lnTo>
                <a:lnTo>
                  <a:pt x="4923" y="12413"/>
                </a:lnTo>
                <a:lnTo>
                  <a:pt x="4891" y="12384"/>
                </a:lnTo>
                <a:lnTo>
                  <a:pt x="4874" y="12413"/>
                </a:lnTo>
                <a:lnTo>
                  <a:pt x="4874" y="12443"/>
                </a:lnTo>
                <a:lnTo>
                  <a:pt x="4711" y="12239"/>
                </a:lnTo>
                <a:lnTo>
                  <a:pt x="4630" y="12152"/>
                </a:lnTo>
                <a:lnTo>
                  <a:pt x="4548" y="12035"/>
                </a:lnTo>
                <a:lnTo>
                  <a:pt x="4532" y="12036"/>
                </a:lnTo>
                <a:lnTo>
                  <a:pt x="4516" y="12006"/>
                </a:lnTo>
                <a:lnTo>
                  <a:pt x="4271" y="11745"/>
                </a:lnTo>
                <a:lnTo>
                  <a:pt x="4157" y="11599"/>
                </a:lnTo>
                <a:lnTo>
                  <a:pt x="4092" y="11483"/>
                </a:lnTo>
                <a:lnTo>
                  <a:pt x="4092" y="11425"/>
                </a:lnTo>
                <a:lnTo>
                  <a:pt x="4059" y="11396"/>
                </a:lnTo>
                <a:lnTo>
                  <a:pt x="4043" y="11367"/>
                </a:lnTo>
                <a:lnTo>
                  <a:pt x="4027" y="11367"/>
                </a:lnTo>
                <a:lnTo>
                  <a:pt x="4027" y="11396"/>
                </a:lnTo>
                <a:lnTo>
                  <a:pt x="4043" y="11454"/>
                </a:lnTo>
                <a:lnTo>
                  <a:pt x="3896" y="11251"/>
                </a:lnTo>
                <a:lnTo>
                  <a:pt x="3782" y="11076"/>
                </a:lnTo>
                <a:lnTo>
                  <a:pt x="3782" y="11105"/>
                </a:lnTo>
                <a:lnTo>
                  <a:pt x="3749" y="11076"/>
                </a:lnTo>
                <a:lnTo>
                  <a:pt x="3749" y="11047"/>
                </a:lnTo>
                <a:lnTo>
                  <a:pt x="3733" y="11018"/>
                </a:lnTo>
                <a:lnTo>
                  <a:pt x="3652" y="10902"/>
                </a:lnTo>
                <a:lnTo>
                  <a:pt x="3635" y="10931"/>
                </a:lnTo>
                <a:lnTo>
                  <a:pt x="3619" y="10873"/>
                </a:lnTo>
                <a:lnTo>
                  <a:pt x="3586" y="10844"/>
                </a:lnTo>
                <a:lnTo>
                  <a:pt x="3570" y="10844"/>
                </a:lnTo>
                <a:lnTo>
                  <a:pt x="3538" y="10785"/>
                </a:lnTo>
                <a:lnTo>
                  <a:pt x="3538" y="10756"/>
                </a:lnTo>
                <a:lnTo>
                  <a:pt x="3440" y="10669"/>
                </a:lnTo>
                <a:lnTo>
                  <a:pt x="3342" y="10524"/>
                </a:lnTo>
                <a:lnTo>
                  <a:pt x="3326" y="10437"/>
                </a:lnTo>
                <a:lnTo>
                  <a:pt x="3277" y="10408"/>
                </a:lnTo>
                <a:lnTo>
                  <a:pt x="3277" y="10437"/>
                </a:lnTo>
                <a:lnTo>
                  <a:pt x="3179" y="10233"/>
                </a:lnTo>
                <a:lnTo>
                  <a:pt x="3130" y="10117"/>
                </a:lnTo>
                <a:lnTo>
                  <a:pt x="2983" y="9971"/>
                </a:lnTo>
                <a:lnTo>
                  <a:pt x="2837" y="9768"/>
                </a:lnTo>
                <a:lnTo>
                  <a:pt x="2543" y="9303"/>
                </a:lnTo>
                <a:lnTo>
                  <a:pt x="2559" y="9303"/>
                </a:lnTo>
                <a:lnTo>
                  <a:pt x="2527" y="9245"/>
                </a:lnTo>
                <a:lnTo>
                  <a:pt x="2510" y="9245"/>
                </a:lnTo>
                <a:lnTo>
                  <a:pt x="2494" y="9216"/>
                </a:lnTo>
                <a:lnTo>
                  <a:pt x="2494" y="9157"/>
                </a:lnTo>
                <a:lnTo>
                  <a:pt x="2527" y="9157"/>
                </a:lnTo>
                <a:lnTo>
                  <a:pt x="2478" y="9099"/>
                </a:lnTo>
                <a:lnTo>
                  <a:pt x="2445" y="9041"/>
                </a:lnTo>
                <a:lnTo>
                  <a:pt x="2380" y="8983"/>
                </a:lnTo>
                <a:lnTo>
                  <a:pt x="2380" y="9012"/>
                </a:lnTo>
                <a:lnTo>
                  <a:pt x="2347" y="8954"/>
                </a:lnTo>
                <a:lnTo>
                  <a:pt x="2315" y="8896"/>
                </a:lnTo>
                <a:lnTo>
                  <a:pt x="2282" y="8867"/>
                </a:lnTo>
                <a:lnTo>
                  <a:pt x="2282" y="8838"/>
                </a:lnTo>
                <a:lnTo>
                  <a:pt x="2315" y="8838"/>
                </a:lnTo>
                <a:lnTo>
                  <a:pt x="2266" y="8780"/>
                </a:lnTo>
                <a:lnTo>
                  <a:pt x="2266" y="8750"/>
                </a:lnTo>
                <a:lnTo>
                  <a:pt x="2282" y="8750"/>
                </a:lnTo>
                <a:lnTo>
                  <a:pt x="2331" y="8780"/>
                </a:lnTo>
                <a:lnTo>
                  <a:pt x="2380" y="8809"/>
                </a:lnTo>
                <a:lnTo>
                  <a:pt x="2380" y="8780"/>
                </a:lnTo>
                <a:lnTo>
                  <a:pt x="2347" y="8721"/>
                </a:lnTo>
                <a:lnTo>
                  <a:pt x="2347" y="8692"/>
                </a:lnTo>
                <a:lnTo>
                  <a:pt x="2364" y="8692"/>
                </a:lnTo>
                <a:lnTo>
                  <a:pt x="2380" y="8721"/>
                </a:lnTo>
                <a:lnTo>
                  <a:pt x="2413" y="8750"/>
                </a:lnTo>
                <a:lnTo>
                  <a:pt x="2380" y="8692"/>
                </a:lnTo>
                <a:lnTo>
                  <a:pt x="2315" y="8634"/>
                </a:lnTo>
                <a:lnTo>
                  <a:pt x="2299" y="8634"/>
                </a:lnTo>
                <a:lnTo>
                  <a:pt x="2299" y="8692"/>
                </a:lnTo>
                <a:lnTo>
                  <a:pt x="2250" y="8605"/>
                </a:lnTo>
                <a:lnTo>
                  <a:pt x="2217" y="8605"/>
                </a:lnTo>
                <a:lnTo>
                  <a:pt x="2201" y="8591"/>
                </a:lnTo>
                <a:lnTo>
                  <a:pt x="2184" y="8576"/>
                </a:lnTo>
                <a:lnTo>
                  <a:pt x="2136" y="8518"/>
                </a:lnTo>
                <a:lnTo>
                  <a:pt x="2136" y="8489"/>
                </a:lnTo>
                <a:lnTo>
                  <a:pt x="2168" y="8547"/>
                </a:lnTo>
                <a:lnTo>
                  <a:pt x="2201" y="8576"/>
                </a:lnTo>
                <a:lnTo>
                  <a:pt x="2184" y="8518"/>
                </a:lnTo>
                <a:lnTo>
                  <a:pt x="2152" y="8460"/>
                </a:lnTo>
                <a:lnTo>
                  <a:pt x="2087" y="8373"/>
                </a:lnTo>
                <a:lnTo>
                  <a:pt x="2103" y="8402"/>
                </a:lnTo>
                <a:lnTo>
                  <a:pt x="2087" y="8431"/>
                </a:lnTo>
                <a:lnTo>
                  <a:pt x="2038" y="8373"/>
                </a:lnTo>
                <a:lnTo>
                  <a:pt x="2038" y="8343"/>
                </a:lnTo>
                <a:lnTo>
                  <a:pt x="2054" y="8343"/>
                </a:lnTo>
                <a:lnTo>
                  <a:pt x="2021" y="8285"/>
                </a:lnTo>
                <a:lnTo>
                  <a:pt x="1973" y="8256"/>
                </a:lnTo>
                <a:lnTo>
                  <a:pt x="1989" y="8285"/>
                </a:lnTo>
                <a:lnTo>
                  <a:pt x="1956" y="8256"/>
                </a:lnTo>
                <a:lnTo>
                  <a:pt x="1924" y="8227"/>
                </a:lnTo>
                <a:lnTo>
                  <a:pt x="1907" y="8169"/>
                </a:lnTo>
                <a:lnTo>
                  <a:pt x="1875" y="8111"/>
                </a:lnTo>
                <a:lnTo>
                  <a:pt x="1891" y="8082"/>
                </a:lnTo>
                <a:lnTo>
                  <a:pt x="1924" y="8111"/>
                </a:lnTo>
                <a:lnTo>
                  <a:pt x="1940" y="8111"/>
                </a:lnTo>
                <a:lnTo>
                  <a:pt x="1924" y="8024"/>
                </a:lnTo>
                <a:lnTo>
                  <a:pt x="1907" y="8024"/>
                </a:lnTo>
                <a:lnTo>
                  <a:pt x="1858" y="7995"/>
                </a:lnTo>
                <a:lnTo>
                  <a:pt x="1842" y="7966"/>
                </a:lnTo>
                <a:lnTo>
                  <a:pt x="1826" y="7966"/>
                </a:lnTo>
                <a:lnTo>
                  <a:pt x="1826" y="7995"/>
                </a:lnTo>
                <a:lnTo>
                  <a:pt x="1826" y="7936"/>
                </a:lnTo>
                <a:lnTo>
                  <a:pt x="1842" y="7936"/>
                </a:lnTo>
                <a:lnTo>
                  <a:pt x="1777" y="7820"/>
                </a:lnTo>
                <a:lnTo>
                  <a:pt x="1744" y="7791"/>
                </a:lnTo>
                <a:lnTo>
                  <a:pt x="1744" y="7733"/>
                </a:lnTo>
                <a:lnTo>
                  <a:pt x="1712" y="7733"/>
                </a:lnTo>
                <a:lnTo>
                  <a:pt x="1695" y="7617"/>
                </a:lnTo>
                <a:lnTo>
                  <a:pt x="1614" y="7500"/>
                </a:lnTo>
                <a:lnTo>
                  <a:pt x="1598" y="7442"/>
                </a:lnTo>
                <a:lnTo>
                  <a:pt x="1581" y="7413"/>
                </a:lnTo>
                <a:lnTo>
                  <a:pt x="1598" y="7384"/>
                </a:lnTo>
                <a:lnTo>
                  <a:pt x="1532" y="7268"/>
                </a:lnTo>
                <a:lnTo>
                  <a:pt x="1516" y="7297"/>
                </a:lnTo>
                <a:lnTo>
                  <a:pt x="1549" y="7355"/>
                </a:lnTo>
                <a:lnTo>
                  <a:pt x="1565" y="7413"/>
                </a:lnTo>
                <a:lnTo>
                  <a:pt x="1549" y="7384"/>
                </a:lnTo>
                <a:lnTo>
                  <a:pt x="1483" y="7297"/>
                </a:lnTo>
                <a:lnTo>
                  <a:pt x="1500" y="7268"/>
                </a:lnTo>
                <a:lnTo>
                  <a:pt x="1467" y="7210"/>
                </a:lnTo>
                <a:lnTo>
                  <a:pt x="1435" y="7152"/>
                </a:lnTo>
                <a:lnTo>
                  <a:pt x="1435" y="7122"/>
                </a:lnTo>
                <a:lnTo>
                  <a:pt x="1402" y="7093"/>
                </a:lnTo>
                <a:lnTo>
                  <a:pt x="1386" y="7035"/>
                </a:lnTo>
                <a:lnTo>
                  <a:pt x="1386" y="6977"/>
                </a:lnTo>
                <a:lnTo>
                  <a:pt x="1353" y="6919"/>
                </a:lnTo>
                <a:lnTo>
                  <a:pt x="1418" y="7006"/>
                </a:lnTo>
                <a:lnTo>
                  <a:pt x="1386" y="6948"/>
                </a:lnTo>
                <a:lnTo>
                  <a:pt x="1369" y="6861"/>
                </a:lnTo>
                <a:lnTo>
                  <a:pt x="1288" y="6803"/>
                </a:lnTo>
                <a:lnTo>
                  <a:pt x="1272" y="6774"/>
                </a:lnTo>
                <a:lnTo>
                  <a:pt x="1255" y="6745"/>
                </a:lnTo>
                <a:lnTo>
                  <a:pt x="1255" y="6715"/>
                </a:lnTo>
                <a:lnTo>
                  <a:pt x="1239" y="6686"/>
                </a:lnTo>
                <a:lnTo>
                  <a:pt x="1288" y="6774"/>
                </a:lnTo>
                <a:lnTo>
                  <a:pt x="1288" y="6715"/>
                </a:lnTo>
                <a:lnTo>
                  <a:pt x="1239" y="6570"/>
                </a:lnTo>
                <a:lnTo>
                  <a:pt x="1190" y="6512"/>
                </a:lnTo>
                <a:lnTo>
                  <a:pt x="1174" y="6512"/>
                </a:lnTo>
                <a:lnTo>
                  <a:pt x="1157" y="6483"/>
                </a:lnTo>
                <a:lnTo>
                  <a:pt x="1157" y="6454"/>
                </a:lnTo>
                <a:lnTo>
                  <a:pt x="1174" y="6454"/>
                </a:lnTo>
                <a:lnTo>
                  <a:pt x="1157" y="6396"/>
                </a:lnTo>
                <a:lnTo>
                  <a:pt x="1141" y="6396"/>
                </a:lnTo>
                <a:lnTo>
                  <a:pt x="1141" y="6425"/>
                </a:lnTo>
                <a:lnTo>
                  <a:pt x="1125" y="6396"/>
                </a:lnTo>
                <a:lnTo>
                  <a:pt x="1060" y="6076"/>
                </a:lnTo>
                <a:lnTo>
                  <a:pt x="1125" y="6163"/>
                </a:lnTo>
                <a:lnTo>
                  <a:pt x="1092" y="6105"/>
                </a:lnTo>
                <a:lnTo>
                  <a:pt x="1125" y="6105"/>
                </a:lnTo>
                <a:lnTo>
                  <a:pt x="1125" y="6047"/>
                </a:lnTo>
                <a:lnTo>
                  <a:pt x="1141" y="6047"/>
                </a:lnTo>
                <a:lnTo>
                  <a:pt x="1109" y="5989"/>
                </a:lnTo>
                <a:lnTo>
                  <a:pt x="1076" y="5901"/>
                </a:lnTo>
                <a:lnTo>
                  <a:pt x="1076" y="5960"/>
                </a:lnTo>
                <a:lnTo>
                  <a:pt x="1060" y="5960"/>
                </a:lnTo>
                <a:lnTo>
                  <a:pt x="1027" y="5931"/>
                </a:lnTo>
                <a:lnTo>
                  <a:pt x="978" y="5872"/>
                </a:lnTo>
                <a:lnTo>
                  <a:pt x="962" y="5843"/>
                </a:lnTo>
                <a:lnTo>
                  <a:pt x="946" y="5872"/>
                </a:lnTo>
                <a:lnTo>
                  <a:pt x="913" y="5756"/>
                </a:lnTo>
                <a:lnTo>
                  <a:pt x="913" y="5611"/>
                </a:lnTo>
                <a:lnTo>
                  <a:pt x="864" y="5494"/>
                </a:lnTo>
                <a:lnTo>
                  <a:pt x="864" y="5407"/>
                </a:lnTo>
                <a:lnTo>
                  <a:pt x="848" y="5320"/>
                </a:lnTo>
                <a:lnTo>
                  <a:pt x="815" y="5204"/>
                </a:lnTo>
                <a:lnTo>
                  <a:pt x="782" y="5175"/>
                </a:lnTo>
                <a:lnTo>
                  <a:pt x="782" y="5233"/>
                </a:lnTo>
                <a:lnTo>
                  <a:pt x="799" y="5262"/>
                </a:lnTo>
                <a:lnTo>
                  <a:pt x="782" y="5262"/>
                </a:lnTo>
                <a:lnTo>
                  <a:pt x="734" y="5087"/>
                </a:lnTo>
                <a:lnTo>
                  <a:pt x="717" y="5058"/>
                </a:lnTo>
                <a:lnTo>
                  <a:pt x="701" y="5000"/>
                </a:lnTo>
                <a:lnTo>
                  <a:pt x="717" y="5117"/>
                </a:lnTo>
                <a:lnTo>
                  <a:pt x="701" y="5175"/>
                </a:lnTo>
                <a:lnTo>
                  <a:pt x="668" y="5058"/>
                </a:lnTo>
                <a:lnTo>
                  <a:pt x="685" y="5058"/>
                </a:lnTo>
                <a:lnTo>
                  <a:pt x="652" y="4971"/>
                </a:lnTo>
                <a:lnTo>
                  <a:pt x="636" y="4942"/>
                </a:lnTo>
                <a:lnTo>
                  <a:pt x="619" y="4913"/>
                </a:lnTo>
                <a:lnTo>
                  <a:pt x="587" y="4826"/>
                </a:lnTo>
                <a:lnTo>
                  <a:pt x="587" y="4739"/>
                </a:lnTo>
                <a:lnTo>
                  <a:pt x="619" y="4797"/>
                </a:lnTo>
                <a:lnTo>
                  <a:pt x="636" y="4884"/>
                </a:lnTo>
                <a:lnTo>
                  <a:pt x="668" y="4942"/>
                </a:lnTo>
                <a:lnTo>
                  <a:pt x="685" y="4942"/>
                </a:lnTo>
                <a:lnTo>
                  <a:pt x="636" y="4797"/>
                </a:lnTo>
                <a:lnTo>
                  <a:pt x="619" y="4758"/>
                </a:lnTo>
                <a:lnTo>
                  <a:pt x="619" y="4651"/>
                </a:lnTo>
                <a:lnTo>
                  <a:pt x="587" y="4535"/>
                </a:lnTo>
                <a:lnTo>
                  <a:pt x="619" y="4593"/>
                </a:lnTo>
                <a:lnTo>
                  <a:pt x="603" y="4477"/>
                </a:lnTo>
                <a:lnTo>
                  <a:pt x="603" y="4419"/>
                </a:lnTo>
                <a:lnTo>
                  <a:pt x="619" y="4361"/>
                </a:lnTo>
                <a:lnTo>
                  <a:pt x="587" y="4273"/>
                </a:lnTo>
                <a:lnTo>
                  <a:pt x="571" y="4273"/>
                </a:lnTo>
                <a:lnTo>
                  <a:pt x="571" y="4303"/>
                </a:lnTo>
                <a:lnTo>
                  <a:pt x="554" y="4332"/>
                </a:lnTo>
                <a:lnTo>
                  <a:pt x="489" y="4070"/>
                </a:lnTo>
                <a:lnTo>
                  <a:pt x="424" y="3896"/>
                </a:lnTo>
                <a:lnTo>
                  <a:pt x="424" y="3866"/>
                </a:lnTo>
                <a:lnTo>
                  <a:pt x="440" y="3837"/>
                </a:lnTo>
                <a:lnTo>
                  <a:pt x="473" y="3896"/>
                </a:lnTo>
                <a:lnTo>
                  <a:pt x="391" y="3576"/>
                </a:lnTo>
                <a:lnTo>
                  <a:pt x="326" y="3256"/>
                </a:lnTo>
                <a:lnTo>
                  <a:pt x="326" y="3285"/>
                </a:lnTo>
                <a:lnTo>
                  <a:pt x="310" y="3285"/>
                </a:lnTo>
                <a:lnTo>
                  <a:pt x="293" y="3198"/>
                </a:lnTo>
                <a:lnTo>
                  <a:pt x="277" y="3111"/>
                </a:lnTo>
                <a:lnTo>
                  <a:pt x="277" y="3082"/>
                </a:lnTo>
                <a:lnTo>
                  <a:pt x="293" y="3082"/>
                </a:lnTo>
                <a:lnTo>
                  <a:pt x="277" y="3023"/>
                </a:lnTo>
                <a:lnTo>
                  <a:pt x="293" y="2994"/>
                </a:lnTo>
                <a:lnTo>
                  <a:pt x="293" y="2936"/>
                </a:lnTo>
                <a:lnTo>
                  <a:pt x="228" y="2704"/>
                </a:lnTo>
                <a:lnTo>
                  <a:pt x="179" y="2471"/>
                </a:lnTo>
                <a:lnTo>
                  <a:pt x="163" y="2268"/>
                </a:lnTo>
                <a:lnTo>
                  <a:pt x="130" y="2093"/>
                </a:lnTo>
                <a:lnTo>
                  <a:pt x="82" y="1744"/>
                </a:lnTo>
                <a:lnTo>
                  <a:pt x="82" y="1686"/>
                </a:lnTo>
                <a:lnTo>
                  <a:pt x="98" y="1657"/>
                </a:lnTo>
                <a:lnTo>
                  <a:pt x="114" y="1657"/>
                </a:lnTo>
                <a:lnTo>
                  <a:pt x="114" y="1599"/>
                </a:lnTo>
                <a:lnTo>
                  <a:pt x="98" y="1541"/>
                </a:lnTo>
                <a:lnTo>
                  <a:pt x="98" y="1570"/>
                </a:lnTo>
                <a:lnTo>
                  <a:pt x="82" y="1570"/>
                </a:lnTo>
                <a:lnTo>
                  <a:pt x="82" y="1337"/>
                </a:lnTo>
                <a:lnTo>
                  <a:pt x="65" y="1192"/>
                </a:lnTo>
                <a:lnTo>
                  <a:pt x="49" y="1076"/>
                </a:lnTo>
                <a:lnTo>
                  <a:pt x="65" y="1076"/>
                </a:lnTo>
                <a:lnTo>
                  <a:pt x="82" y="1105"/>
                </a:lnTo>
                <a:lnTo>
                  <a:pt x="82" y="1017"/>
                </a:lnTo>
                <a:lnTo>
                  <a:pt x="65" y="930"/>
                </a:lnTo>
                <a:lnTo>
                  <a:pt x="49" y="727"/>
                </a:lnTo>
                <a:lnTo>
                  <a:pt x="33" y="814"/>
                </a:lnTo>
                <a:lnTo>
                  <a:pt x="16" y="669"/>
                </a:lnTo>
                <a:lnTo>
                  <a:pt x="16" y="523"/>
                </a:lnTo>
                <a:lnTo>
                  <a:pt x="0" y="262"/>
                </a:lnTo>
                <a:lnTo>
                  <a:pt x="16" y="262"/>
                </a:lnTo>
                <a:lnTo>
                  <a:pt x="16" y="145"/>
                </a:lnTo>
                <a:lnTo>
                  <a:pt x="32" y="91"/>
                </a:lnTo>
                <a:close/>
                <a:moveTo>
                  <a:pt x="16" y="0"/>
                </a:moveTo>
                <a:lnTo>
                  <a:pt x="33" y="87"/>
                </a:lnTo>
                <a:lnTo>
                  <a:pt x="32" y="91"/>
                </a:lnTo>
                <a:lnTo>
                  <a:pt x="16" y="0"/>
                </a:lnTo>
                <a:close/>
              </a:path>
            </a:pathLst>
          </a:custGeom>
          <a:solidFill>
            <a:srgbClr val="A63212"/>
          </a:solidFill>
          <a:ln w="12700">
            <a:miter lim="400000"/>
          </a:ln>
        </p:spPr>
        <p:txBody>
          <a:bodyPr lIns="0" tIns="0" rIns="0" bIns="0"/>
          <a:lstStyle/>
          <a:p>
            <a:pPr lvl="0">
              <a:defRPr b="1">
                <a:latin typeface="Arial Black"/>
                <a:ea typeface="Arial Black"/>
                <a:cs typeface="Arial Black"/>
                <a:sym typeface="Arial Black"/>
              </a:defRPr>
            </a:pPr>
            <a:endParaRPr sz="1800"/>
          </a:p>
        </p:txBody>
      </p:sp>
      <p:sp>
        <p:nvSpPr>
          <p:cNvPr id="4" name="Shape 4"/>
          <p:cNvSpPr/>
          <p:nvPr/>
        </p:nvSpPr>
        <p:spPr>
          <a:xfrm rot="9377604">
            <a:off x="5237654" y="3316287"/>
            <a:ext cx="1719877" cy="722314"/>
          </a:xfrm>
          <a:custGeom>
            <a:avLst/>
            <a:gdLst/>
            <a:ahLst/>
            <a:cxnLst>
              <a:cxn ang="0">
                <a:pos x="wd2" y="hd2"/>
              </a:cxn>
              <a:cxn ang="5400000">
                <a:pos x="wd2" y="hd2"/>
              </a:cxn>
              <a:cxn ang="10800000">
                <a:pos x="wd2" y="hd2"/>
              </a:cxn>
              <a:cxn ang="16200000">
                <a:pos x="wd2" y="hd2"/>
              </a:cxn>
            </a:cxnLst>
            <a:rect l="0" t="0" r="r" b="b"/>
            <a:pathLst>
              <a:path w="21600" h="21600" extrusionOk="0">
                <a:moveTo>
                  <a:pt x="32" y="91"/>
                </a:moveTo>
                <a:lnTo>
                  <a:pt x="16" y="0"/>
                </a:lnTo>
                <a:lnTo>
                  <a:pt x="33" y="87"/>
                </a:lnTo>
                <a:lnTo>
                  <a:pt x="32" y="91"/>
                </a:lnTo>
                <a:close/>
                <a:moveTo>
                  <a:pt x="81" y="552"/>
                </a:moveTo>
                <a:lnTo>
                  <a:pt x="78" y="541"/>
                </a:lnTo>
                <a:lnTo>
                  <a:pt x="65" y="436"/>
                </a:lnTo>
                <a:lnTo>
                  <a:pt x="81" y="465"/>
                </a:lnTo>
                <a:lnTo>
                  <a:pt x="81" y="552"/>
                </a:lnTo>
                <a:close/>
                <a:moveTo>
                  <a:pt x="98" y="698"/>
                </a:moveTo>
                <a:lnTo>
                  <a:pt x="95" y="674"/>
                </a:lnTo>
                <a:lnTo>
                  <a:pt x="98" y="669"/>
                </a:lnTo>
                <a:lnTo>
                  <a:pt x="98" y="698"/>
                </a:lnTo>
                <a:close/>
                <a:moveTo>
                  <a:pt x="261" y="3314"/>
                </a:moveTo>
                <a:lnTo>
                  <a:pt x="245" y="3256"/>
                </a:lnTo>
                <a:lnTo>
                  <a:pt x="261" y="3256"/>
                </a:lnTo>
                <a:lnTo>
                  <a:pt x="261" y="3198"/>
                </a:lnTo>
                <a:lnTo>
                  <a:pt x="245" y="3140"/>
                </a:lnTo>
                <a:lnTo>
                  <a:pt x="245" y="3082"/>
                </a:lnTo>
                <a:lnTo>
                  <a:pt x="228" y="3023"/>
                </a:lnTo>
                <a:lnTo>
                  <a:pt x="261" y="3111"/>
                </a:lnTo>
                <a:lnTo>
                  <a:pt x="277" y="3111"/>
                </a:lnTo>
                <a:lnTo>
                  <a:pt x="261" y="3140"/>
                </a:lnTo>
                <a:lnTo>
                  <a:pt x="277" y="3285"/>
                </a:lnTo>
                <a:lnTo>
                  <a:pt x="277" y="3314"/>
                </a:lnTo>
                <a:lnTo>
                  <a:pt x="261" y="3314"/>
                </a:lnTo>
                <a:close/>
                <a:moveTo>
                  <a:pt x="587" y="4535"/>
                </a:moveTo>
                <a:lnTo>
                  <a:pt x="571" y="4477"/>
                </a:lnTo>
                <a:lnTo>
                  <a:pt x="554" y="4448"/>
                </a:lnTo>
                <a:lnTo>
                  <a:pt x="538" y="4477"/>
                </a:lnTo>
                <a:lnTo>
                  <a:pt x="424" y="4099"/>
                </a:lnTo>
                <a:lnTo>
                  <a:pt x="440" y="4099"/>
                </a:lnTo>
                <a:lnTo>
                  <a:pt x="424" y="4070"/>
                </a:lnTo>
                <a:lnTo>
                  <a:pt x="424" y="3983"/>
                </a:lnTo>
                <a:lnTo>
                  <a:pt x="473" y="4215"/>
                </a:lnTo>
                <a:lnTo>
                  <a:pt x="505" y="4332"/>
                </a:lnTo>
                <a:lnTo>
                  <a:pt x="554" y="4419"/>
                </a:lnTo>
                <a:lnTo>
                  <a:pt x="554" y="4390"/>
                </a:lnTo>
                <a:lnTo>
                  <a:pt x="571" y="4448"/>
                </a:lnTo>
                <a:lnTo>
                  <a:pt x="587" y="4535"/>
                </a:lnTo>
                <a:close/>
                <a:moveTo>
                  <a:pt x="587" y="4535"/>
                </a:moveTo>
                <a:close/>
                <a:moveTo>
                  <a:pt x="619" y="4768"/>
                </a:moveTo>
                <a:lnTo>
                  <a:pt x="587" y="4680"/>
                </a:lnTo>
                <a:lnTo>
                  <a:pt x="619" y="4758"/>
                </a:lnTo>
                <a:lnTo>
                  <a:pt x="619" y="4768"/>
                </a:lnTo>
                <a:close/>
                <a:moveTo>
                  <a:pt x="831" y="5524"/>
                </a:moveTo>
                <a:lnTo>
                  <a:pt x="815" y="5494"/>
                </a:lnTo>
                <a:lnTo>
                  <a:pt x="782" y="5465"/>
                </a:lnTo>
                <a:lnTo>
                  <a:pt x="766" y="5378"/>
                </a:lnTo>
                <a:lnTo>
                  <a:pt x="782" y="5378"/>
                </a:lnTo>
                <a:lnTo>
                  <a:pt x="782" y="5349"/>
                </a:lnTo>
                <a:lnTo>
                  <a:pt x="799" y="5320"/>
                </a:lnTo>
                <a:lnTo>
                  <a:pt x="831" y="5349"/>
                </a:lnTo>
                <a:lnTo>
                  <a:pt x="831" y="5407"/>
                </a:lnTo>
                <a:lnTo>
                  <a:pt x="864" y="5494"/>
                </a:lnTo>
                <a:lnTo>
                  <a:pt x="848" y="5524"/>
                </a:lnTo>
                <a:lnTo>
                  <a:pt x="831" y="5524"/>
                </a:lnTo>
                <a:close/>
                <a:moveTo>
                  <a:pt x="1190" y="6541"/>
                </a:moveTo>
                <a:lnTo>
                  <a:pt x="1174" y="6512"/>
                </a:lnTo>
                <a:lnTo>
                  <a:pt x="1190" y="6541"/>
                </a:lnTo>
                <a:close/>
                <a:moveTo>
                  <a:pt x="16400" y="18548"/>
                </a:moveTo>
                <a:lnTo>
                  <a:pt x="16416" y="18548"/>
                </a:lnTo>
                <a:lnTo>
                  <a:pt x="16414" y="18550"/>
                </a:lnTo>
                <a:lnTo>
                  <a:pt x="16400" y="18548"/>
                </a:lnTo>
                <a:close/>
                <a:moveTo>
                  <a:pt x="1581" y="7471"/>
                </a:moveTo>
                <a:lnTo>
                  <a:pt x="1565" y="7413"/>
                </a:lnTo>
                <a:lnTo>
                  <a:pt x="1581" y="7442"/>
                </a:lnTo>
                <a:lnTo>
                  <a:pt x="1581" y="7471"/>
                </a:lnTo>
                <a:close/>
                <a:moveTo>
                  <a:pt x="19073" y="21571"/>
                </a:moveTo>
                <a:lnTo>
                  <a:pt x="18943" y="21367"/>
                </a:lnTo>
                <a:lnTo>
                  <a:pt x="19073" y="21193"/>
                </a:lnTo>
                <a:lnTo>
                  <a:pt x="19220" y="21019"/>
                </a:lnTo>
                <a:lnTo>
                  <a:pt x="19383" y="20815"/>
                </a:lnTo>
                <a:lnTo>
                  <a:pt x="19595" y="20641"/>
                </a:lnTo>
                <a:lnTo>
                  <a:pt x="20280" y="20001"/>
                </a:lnTo>
                <a:lnTo>
                  <a:pt x="20459" y="19798"/>
                </a:lnTo>
                <a:lnTo>
                  <a:pt x="20606" y="19594"/>
                </a:lnTo>
                <a:lnTo>
                  <a:pt x="20752" y="19362"/>
                </a:lnTo>
                <a:lnTo>
                  <a:pt x="20850" y="19129"/>
                </a:lnTo>
                <a:lnTo>
                  <a:pt x="20883" y="19100"/>
                </a:lnTo>
                <a:lnTo>
                  <a:pt x="20842" y="19100"/>
                </a:lnTo>
                <a:lnTo>
                  <a:pt x="20834" y="19071"/>
                </a:lnTo>
                <a:lnTo>
                  <a:pt x="20801" y="19013"/>
                </a:lnTo>
                <a:lnTo>
                  <a:pt x="20752" y="18955"/>
                </a:lnTo>
                <a:lnTo>
                  <a:pt x="20557" y="18838"/>
                </a:lnTo>
                <a:lnTo>
                  <a:pt x="20247" y="18693"/>
                </a:lnTo>
                <a:lnTo>
                  <a:pt x="19823" y="18548"/>
                </a:lnTo>
                <a:lnTo>
                  <a:pt x="18666" y="18170"/>
                </a:lnTo>
                <a:lnTo>
                  <a:pt x="18014" y="17937"/>
                </a:lnTo>
                <a:lnTo>
                  <a:pt x="17785" y="17821"/>
                </a:lnTo>
                <a:lnTo>
                  <a:pt x="17573" y="17704"/>
                </a:lnTo>
                <a:lnTo>
                  <a:pt x="17378" y="17559"/>
                </a:lnTo>
                <a:lnTo>
                  <a:pt x="17231" y="17443"/>
                </a:lnTo>
                <a:lnTo>
                  <a:pt x="17101" y="17327"/>
                </a:lnTo>
                <a:lnTo>
                  <a:pt x="17003" y="17181"/>
                </a:lnTo>
                <a:lnTo>
                  <a:pt x="16921" y="17036"/>
                </a:lnTo>
                <a:lnTo>
                  <a:pt x="16872" y="16890"/>
                </a:lnTo>
                <a:lnTo>
                  <a:pt x="16807" y="16571"/>
                </a:lnTo>
                <a:lnTo>
                  <a:pt x="17280" y="16949"/>
                </a:lnTo>
                <a:lnTo>
                  <a:pt x="17753" y="17268"/>
                </a:lnTo>
                <a:lnTo>
                  <a:pt x="18226" y="17559"/>
                </a:lnTo>
                <a:lnTo>
                  <a:pt x="18715" y="17821"/>
                </a:lnTo>
                <a:lnTo>
                  <a:pt x="19204" y="18024"/>
                </a:lnTo>
                <a:lnTo>
                  <a:pt x="19693" y="18228"/>
                </a:lnTo>
                <a:lnTo>
                  <a:pt x="20198" y="18373"/>
                </a:lnTo>
                <a:lnTo>
                  <a:pt x="20687" y="18489"/>
                </a:lnTo>
                <a:lnTo>
                  <a:pt x="20932" y="18489"/>
                </a:lnTo>
                <a:lnTo>
                  <a:pt x="21127" y="18518"/>
                </a:lnTo>
                <a:lnTo>
                  <a:pt x="21290" y="18548"/>
                </a:lnTo>
                <a:lnTo>
                  <a:pt x="21421" y="18606"/>
                </a:lnTo>
                <a:lnTo>
                  <a:pt x="21518" y="18693"/>
                </a:lnTo>
                <a:lnTo>
                  <a:pt x="21551" y="18780"/>
                </a:lnTo>
                <a:lnTo>
                  <a:pt x="21584" y="18838"/>
                </a:lnTo>
                <a:lnTo>
                  <a:pt x="21600" y="18955"/>
                </a:lnTo>
                <a:lnTo>
                  <a:pt x="21584" y="19071"/>
                </a:lnTo>
                <a:lnTo>
                  <a:pt x="21551" y="19216"/>
                </a:lnTo>
                <a:lnTo>
                  <a:pt x="21502" y="19332"/>
                </a:lnTo>
                <a:lnTo>
                  <a:pt x="21421" y="19449"/>
                </a:lnTo>
                <a:lnTo>
                  <a:pt x="21323" y="19565"/>
                </a:lnTo>
                <a:lnTo>
                  <a:pt x="21192" y="19681"/>
                </a:lnTo>
                <a:lnTo>
                  <a:pt x="21046" y="19798"/>
                </a:lnTo>
                <a:lnTo>
                  <a:pt x="20720" y="20030"/>
                </a:lnTo>
                <a:lnTo>
                  <a:pt x="20377" y="20234"/>
                </a:lnTo>
                <a:lnTo>
                  <a:pt x="20247" y="20350"/>
                </a:lnTo>
                <a:lnTo>
                  <a:pt x="20100" y="20495"/>
                </a:lnTo>
                <a:lnTo>
                  <a:pt x="19774" y="20873"/>
                </a:lnTo>
                <a:lnTo>
                  <a:pt x="19220" y="21600"/>
                </a:lnTo>
                <a:lnTo>
                  <a:pt x="19122" y="21600"/>
                </a:lnTo>
                <a:lnTo>
                  <a:pt x="19073" y="21571"/>
                </a:lnTo>
                <a:close/>
                <a:moveTo>
                  <a:pt x="15242" y="18606"/>
                </a:moveTo>
                <a:lnTo>
                  <a:pt x="15246" y="18606"/>
                </a:lnTo>
                <a:lnTo>
                  <a:pt x="15242" y="18606"/>
                </a:lnTo>
                <a:close/>
                <a:moveTo>
                  <a:pt x="15226" y="18635"/>
                </a:moveTo>
                <a:lnTo>
                  <a:pt x="15226" y="18606"/>
                </a:lnTo>
                <a:lnTo>
                  <a:pt x="15242" y="18606"/>
                </a:lnTo>
                <a:lnTo>
                  <a:pt x="15226" y="18635"/>
                </a:lnTo>
                <a:close/>
                <a:moveTo>
                  <a:pt x="2396" y="9041"/>
                </a:moveTo>
                <a:lnTo>
                  <a:pt x="2380" y="9012"/>
                </a:lnTo>
                <a:lnTo>
                  <a:pt x="2396" y="9012"/>
                </a:lnTo>
                <a:lnTo>
                  <a:pt x="2396" y="9041"/>
                </a:lnTo>
                <a:close/>
                <a:moveTo>
                  <a:pt x="4092" y="11018"/>
                </a:moveTo>
                <a:lnTo>
                  <a:pt x="4053" y="10970"/>
                </a:lnTo>
                <a:lnTo>
                  <a:pt x="4059" y="10960"/>
                </a:lnTo>
                <a:lnTo>
                  <a:pt x="4092" y="11018"/>
                </a:lnTo>
                <a:close/>
                <a:moveTo>
                  <a:pt x="10759" y="16920"/>
                </a:moveTo>
                <a:lnTo>
                  <a:pt x="10776" y="16920"/>
                </a:lnTo>
                <a:lnTo>
                  <a:pt x="10759" y="16920"/>
                </a:lnTo>
                <a:close/>
                <a:moveTo>
                  <a:pt x="7694" y="14623"/>
                </a:moveTo>
                <a:lnTo>
                  <a:pt x="7662" y="14594"/>
                </a:lnTo>
                <a:lnTo>
                  <a:pt x="7694" y="14623"/>
                </a:lnTo>
                <a:close/>
                <a:moveTo>
                  <a:pt x="5592" y="13198"/>
                </a:moveTo>
                <a:lnTo>
                  <a:pt x="5559" y="13140"/>
                </a:lnTo>
                <a:lnTo>
                  <a:pt x="5608" y="13169"/>
                </a:lnTo>
                <a:lnTo>
                  <a:pt x="5608" y="13198"/>
                </a:lnTo>
                <a:lnTo>
                  <a:pt x="5592" y="13198"/>
                </a:lnTo>
                <a:close/>
                <a:moveTo>
                  <a:pt x="5689" y="13286"/>
                </a:moveTo>
                <a:lnTo>
                  <a:pt x="5673" y="13257"/>
                </a:lnTo>
                <a:lnTo>
                  <a:pt x="5706" y="13286"/>
                </a:lnTo>
                <a:lnTo>
                  <a:pt x="5689" y="13286"/>
                </a:lnTo>
                <a:close/>
                <a:moveTo>
                  <a:pt x="7515" y="14914"/>
                </a:moveTo>
                <a:lnTo>
                  <a:pt x="7466" y="14826"/>
                </a:lnTo>
                <a:lnTo>
                  <a:pt x="7515" y="14855"/>
                </a:lnTo>
                <a:lnTo>
                  <a:pt x="7531" y="14855"/>
                </a:lnTo>
                <a:lnTo>
                  <a:pt x="7515" y="14826"/>
                </a:lnTo>
                <a:lnTo>
                  <a:pt x="7466" y="14768"/>
                </a:lnTo>
                <a:lnTo>
                  <a:pt x="7368" y="14710"/>
                </a:lnTo>
                <a:lnTo>
                  <a:pt x="7303" y="14681"/>
                </a:lnTo>
                <a:lnTo>
                  <a:pt x="7320" y="14739"/>
                </a:lnTo>
                <a:lnTo>
                  <a:pt x="7271" y="14681"/>
                </a:lnTo>
                <a:lnTo>
                  <a:pt x="7238" y="14652"/>
                </a:lnTo>
                <a:lnTo>
                  <a:pt x="7189" y="14652"/>
                </a:lnTo>
                <a:lnTo>
                  <a:pt x="7189" y="14623"/>
                </a:lnTo>
                <a:lnTo>
                  <a:pt x="7124" y="14565"/>
                </a:lnTo>
                <a:lnTo>
                  <a:pt x="7091" y="14536"/>
                </a:lnTo>
                <a:lnTo>
                  <a:pt x="7075" y="14565"/>
                </a:lnTo>
                <a:lnTo>
                  <a:pt x="6961" y="14448"/>
                </a:lnTo>
                <a:lnTo>
                  <a:pt x="6830" y="14332"/>
                </a:lnTo>
                <a:lnTo>
                  <a:pt x="6716" y="14216"/>
                </a:lnTo>
                <a:lnTo>
                  <a:pt x="6667" y="14158"/>
                </a:lnTo>
                <a:lnTo>
                  <a:pt x="6635" y="14100"/>
                </a:lnTo>
                <a:lnTo>
                  <a:pt x="6586" y="14071"/>
                </a:lnTo>
                <a:lnTo>
                  <a:pt x="6570" y="14070"/>
                </a:lnTo>
                <a:lnTo>
                  <a:pt x="6586" y="14100"/>
                </a:lnTo>
                <a:lnTo>
                  <a:pt x="6602" y="14100"/>
                </a:lnTo>
                <a:lnTo>
                  <a:pt x="6635" y="14129"/>
                </a:lnTo>
                <a:lnTo>
                  <a:pt x="6602" y="14129"/>
                </a:lnTo>
                <a:lnTo>
                  <a:pt x="6553" y="14071"/>
                </a:lnTo>
                <a:lnTo>
                  <a:pt x="6553" y="14041"/>
                </a:lnTo>
                <a:lnTo>
                  <a:pt x="6570" y="14041"/>
                </a:lnTo>
                <a:lnTo>
                  <a:pt x="6504" y="13983"/>
                </a:lnTo>
                <a:lnTo>
                  <a:pt x="6456" y="13954"/>
                </a:lnTo>
                <a:lnTo>
                  <a:pt x="6390" y="13954"/>
                </a:lnTo>
                <a:lnTo>
                  <a:pt x="6325" y="13867"/>
                </a:lnTo>
                <a:lnTo>
                  <a:pt x="6276" y="13809"/>
                </a:lnTo>
                <a:lnTo>
                  <a:pt x="6195" y="13780"/>
                </a:lnTo>
                <a:lnTo>
                  <a:pt x="6162" y="13722"/>
                </a:lnTo>
                <a:lnTo>
                  <a:pt x="6146" y="13722"/>
                </a:lnTo>
                <a:lnTo>
                  <a:pt x="6162" y="13664"/>
                </a:lnTo>
                <a:lnTo>
                  <a:pt x="6097" y="13605"/>
                </a:lnTo>
                <a:lnTo>
                  <a:pt x="6048" y="13576"/>
                </a:lnTo>
                <a:lnTo>
                  <a:pt x="5999" y="13489"/>
                </a:lnTo>
                <a:lnTo>
                  <a:pt x="5999" y="13518"/>
                </a:lnTo>
                <a:lnTo>
                  <a:pt x="5983" y="13489"/>
                </a:lnTo>
                <a:lnTo>
                  <a:pt x="5934" y="13460"/>
                </a:lnTo>
                <a:lnTo>
                  <a:pt x="5950" y="13460"/>
                </a:lnTo>
                <a:lnTo>
                  <a:pt x="5918" y="13431"/>
                </a:lnTo>
                <a:lnTo>
                  <a:pt x="5869" y="13373"/>
                </a:lnTo>
                <a:lnTo>
                  <a:pt x="5901" y="13431"/>
                </a:lnTo>
                <a:lnTo>
                  <a:pt x="5950" y="13489"/>
                </a:lnTo>
                <a:lnTo>
                  <a:pt x="5852" y="13431"/>
                </a:lnTo>
                <a:lnTo>
                  <a:pt x="5820" y="13373"/>
                </a:lnTo>
                <a:lnTo>
                  <a:pt x="5755" y="13315"/>
                </a:lnTo>
                <a:lnTo>
                  <a:pt x="5706" y="13286"/>
                </a:lnTo>
                <a:lnTo>
                  <a:pt x="5689" y="13227"/>
                </a:lnTo>
                <a:lnTo>
                  <a:pt x="5640" y="13169"/>
                </a:lnTo>
                <a:lnTo>
                  <a:pt x="5608" y="13169"/>
                </a:lnTo>
                <a:lnTo>
                  <a:pt x="5543" y="13082"/>
                </a:lnTo>
                <a:lnTo>
                  <a:pt x="5526" y="13082"/>
                </a:lnTo>
                <a:lnTo>
                  <a:pt x="5494" y="13053"/>
                </a:lnTo>
                <a:lnTo>
                  <a:pt x="5445" y="13024"/>
                </a:lnTo>
                <a:lnTo>
                  <a:pt x="5412" y="12995"/>
                </a:lnTo>
                <a:lnTo>
                  <a:pt x="5380" y="12995"/>
                </a:lnTo>
                <a:lnTo>
                  <a:pt x="5265" y="12850"/>
                </a:lnTo>
                <a:lnTo>
                  <a:pt x="5282" y="12850"/>
                </a:lnTo>
                <a:lnTo>
                  <a:pt x="5217" y="12762"/>
                </a:lnTo>
                <a:lnTo>
                  <a:pt x="5135" y="12704"/>
                </a:lnTo>
                <a:lnTo>
                  <a:pt x="5151" y="12704"/>
                </a:lnTo>
                <a:lnTo>
                  <a:pt x="5086" y="12646"/>
                </a:lnTo>
                <a:lnTo>
                  <a:pt x="5037" y="12588"/>
                </a:lnTo>
                <a:lnTo>
                  <a:pt x="5005" y="12559"/>
                </a:lnTo>
                <a:lnTo>
                  <a:pt x="5005" y="12472"/>
                </a:lnTo>
                <a:lnTo>
                  <a:pt x="4972" y="12443"/>
                </a:lnTo>
                <a:lnTo>
                  <a:pt x="4923" y="12413"/>
                </a:lnTo>
                <a:lnTo>
                  <a:pt x="4891" y="12384"/>
                </a:lnTo>
                <a:lnTo>
                  <a:pt x="4874" y="12413"/>
                </a:lnTo>
                <a:lnTo>
                  <a:pt x="4874" y="12443"/>
                </a:lnTo>
                <a:lnTo>
                  <a:pt x="4711" y="12239"/>
                </a:lnTo>
                <a:lnTo>
                  <a:pt x="4630" y="12152"/>
                </a:lnTo>
                <a:lnTo>
                  <a:pt x="4548" y="12036"/>
                </a:lnTo>
                <a:lnTo>
                  <a:pt x="4532" y="12036"/>
                </a:lnTo>
                <a:lnTo>
                  <a:pt x="4516" y="12006"/>
                </a:lnTo>
                <a:lnTo>
                  <a:pt x="4271" y="11745"/>
                </a:lnTo>
                <a:lnTo>
                  <a:pt x="4157" y="11599"/>
                </a:lnTo>
                <a:lnTo>
                  <a:pt x="4075" y="11454"/>
                </a:lnTo>
                <a:lnTo>
                  <a:pt x="4092" y="11483"/>
                </a:lnTo>
                <a:lnTo>
                  <a:pt x="4092" y="11425"/>
                </a:lnTo>
                <a:lnTo>
                  <a:pt x="4059" y="11396"/>
                </a:lnTo>
                <a:lnTo>
                  <a:pt x="4043" y="11367"/>
                </a:lnTo>
                <a:lnTo>
                  <a:pt x="4027" y="11367"/>
                </a:lnTo>
                <a:lnTo>
                  <a:pt x="4027" y="11396"/>
                </a:lnTo>
                <a:lnTo>
                  <a:pt x="4043" y="11454"/>
                </a:lnTo>
                <a:lnTo>
                  <a:pt x="3896" y="11251"/>
                </a:lnTo>
                <a:lnTo>
                  <a:pt x="3782" y="11076"/>
                </a:lnTo>
                <a:lnTo>
                  <a:pt x="3782" y="11105"/>
                </a:lnTo>
                <a:lnTo>
                  <a:pt x="3749" y="11076"/>
                </a:lnTo>
                <a:lnTo>
                  <a:pt x="3749" y="11047"/>
                </a:lnTo>
                <a:lnTo>
                  <a:pt x="3733" y="11018"/>
                </a:lnTo>
                <a:lnTo>
                  <a:pt x="3652" y="10902"/>
                </a:lnTo>
                <a:lnTo>
                  <a:pt x="3635" y="10931"/>
                </a:lnTo>
                <a:lnTo>
                  <a:pt x="3619" y="10873"/>
                </a:lnTo>
                <a:lnTo>
                  <a:pt x="3586" y="10844"/>
                </a:lnTo>
                <a:lnTo>
                  <a:pt x="3570" y="10844"/>
                </a:lnTo>
                <a:lnTo>
                  <a:pt x="3538" y="10785"/>
                </a:lnTo>
                <a:lnTo>
                  <a:pt x="3538" y="10756"/>
                </a:lnTo>
                <a:lnTo>
                  <a:pt x="3440" y="10669"/>
                </a:lnTo>
                <a:lnTo>
                  <a:pt x="3342" y="10524"/>
                </a:lnTo>
                <a:lnTo>
                  <a:pt x="3326" y="10437"/>
                </a:lnTo>
                <a:lnTo>
                  <a:pt x="3277" y="10408"/>
                </a:lnTo>
                <a:lnTo>
                  <a:pt x="3277" y="10437"/>
                </a:lnTo>
                <a:lnTo>
                  <a:pt x="3179" y="10233"/>
                </a:lnTo>
                <a:lnTo>
                  <a:pt x="3130" y="10117"/>
                </a:lnTo>
                <a:lnTo>
                  <a:pt x="2983" y="9971"/>
                </a:lnTo>
                <a:lnTo>
                  <a:pt x="2837" y="9768"/>
                </a:lnTo>
                <a:lnTo>
                  <a:pt x="2543" y="9303"/>
                </a:lnTo>
                <a:lnTo>
                  <a:pt x="2559" y="9303"/>
                </a:lnTo>
                <a:lnTo>
                  <a:pt x="2527" y="9245"/>
                </a:lnTo>
                <a:lnTo>
                  <a:pt x="2510" y="9245"/>
                </a:lnTo>
                <a:lnTo>
                  <a:pt x="2494" y="9216"/>
                </a:lnTo>
                <a:lnTo>
                  <a:pt x="2494" y="9157"/>
                </a:lnTo>
                <a:lnTo>
                  <a:pt x="2527" y="9157"/>
                </a:lnTo>
                <a:lnTo>
                  <a:pt x="2478" y="9099"/>
                </a:lnTo>
                <a:lnTo>
                  <a:pt x="2445" y="9041"/>
                </a:lnTo>
                <a:lnTo>
                  <a:pt x="2380" y="8983"/>
                </a:lnTo>
                <a:lnTo>
                  <a:pt x="2380" y="9012"/>
                </a:lnTo>
                <a:lnTo>
                  <a:pt x="2315" y="8896"/>
                </a:lnTo>
                <a:lnTo>
                  <a:pt x="2282" y="8867"/>
                </a:lnTo>
                <a:lnTo>
                  <a:pt x="2282" y="8838"/>
                </a:lnTo>
                <a:lnTo>
                  <a:pt x="2315" y="8838"/>
                </a:lnTo>
                <a:lnTo>
                  <a:pt x="2266" y="8780"/>
                </a:lnTo>
                <a:lnTo>
                  <a:pt x="2266" y="8750"/>
                </a:lnTo>
                <a:lnTo>
                  <a:pt x="2282" y="8750"/>
                </a:lnTo>
                <a:lnTo>
                  <a:pt x="2331" y="8780"/>
                </a:lnTo>
                <a:lnTo>
                  <a:pt x="2380" y="8809"/>
                </a:lnTo>
                <a:lnTo>
                  <a:pt x="2380" y="8780"/>
                </a:lnTo>
                <a:lnTo>
                  <a:pt x="2347" y="8721"/>
                </a:lnTo>
                <a:lnTo>
                  <a:pt x="2347" y="8692"/>
                </a:lnTo>
                <a:lnTo>
                  <a:pt x="2364" y="8692"/>
                </a:lnTo>
                <a:lnTo>
                  <a:pt x="2380" y="8721"/>
                </a:lnTo>
                <a:lnTo>
                  <a:pt x="2413" y="8750"/>
                </a:lnTo>
                <a:lnTo>
                  <a:pt x="2380" y="8692"/>
                </a:lnTo>
                <a:lnTo>
                  <a:pt x="2315" y="8634"/>
                </a:lnTo>
                <a:lnTo>
                  <a:pt x="2299" y="8634"/>
                </a:lnTo>
                <a:lnTo>
                  <a:pt x="2299" y="8692"/>
                </a:lnTo>
                <a:lnTo>
                  <a:pt x="2250" y="8605"/>
                </a:lnTo>
                <a:lnTo>
                  <a:pt x="2217" y="8605"/>
                </a:lnTo>
                <a:lnTo>
                  <a:pt x="2201" y="8591"/>
                </a:lnTo>
                <a:lnTo>
                  <a:pt x="2184" y="8576"/>
                </a:lnTo>
                <a:lnTo>
                  <a:pt x="2136" y="8518"/>
                </a:lnTo>
                <a:lnTo>
                  <a:pt x="2136" y="8489"/>
                </a:lnTo>
                <a:lnTo>
                  <a:pt x="2168" y="8547"/>
                </a:lnTo>
                <a:lnTo>
                  <a:pt x="2201" y="8576"/>
                </a:lnTo>
                <a:lnTo>
                  <a:pt x="2184" y="8518"/>
                </a:lnTo>
                <a:lnTo>
                  <a:pt x="2152" y="8460"/>
                </a:lnTo>
                <a:lnTo>
                  <a:pt x="2087" y="8373"/>
                </a:lnTo>
                <a:lnTo>
                  <a:pt x="2103" y="8402"/>
                </a:lnTo>
                <a:lnTo>
                  <a:pt x="2087" y="8431"/>
                </a:lnTo>
                <a:lnTo>
                  <a:pt x="2038" y="8373"/>
                </a:lnTo>
                <a:lnTo>
                  <a:pt x="2038" y="8343"/>
                </a:lnTo>
                <a:lnTo>
                  <a:pt x="2054" y="8343"/>
                </a:lnTo>
                <a:lnTo>
                  <a:pt x="2021" y="8285"/>
                </a:lnTo>
                <a:lnTo>
                  <a:pt x="1973" y="8256"/>
                </a:lnTo>
                <a:lnTo>
                  <a:pt x="1989" y="8285"/>
                </a:lnTo>
                <a:lnTo>
                  <a:pt x="1924" y="8227"/>
                </a:lnTo>
                <a:lnTo>
                  <a:pt x="1907" y="8169"/>
                </a:lnTo>
                <a:lnTo>
                  <a:pt x="1875" y="8111"/>
                </a:lnTo>
                <a:lnTo>
                  <a:pt x="1891" y="8082"/>
                </a:lnTo>
                <a:lnTo>
                  <a:pt x="1924" y="8111"/>
                </a:lnTo>
                <a:lnTo>
                  <a:pt x="1940" y="8111"/>
                </a:lnTo>
                <a:lnTo>
                  <a:pt x="1924" y="8024"/>
                </a:lnTo>
                <a:lnTo>
                  <a:pt x="1907" y="8024"/>
                </a:lnTo>
                <a:lnTo>
                  <a:pt x="1858" y="7995"/>
                </a:lnTo>
                <a:lnTo>
                  <a:pt x="1842" y="7966"/>
                </a:lnTo>
                <a:lnTo>
                  <a:pt x="1826" y="7966"/>
                </a:lnTo>
                <a:lnTo>
                  <a:pt x="1826" y="7995"/>
                </a:lnTo>
                <a:lnTo>
                  <a:pt x="1826" y="7936"/>
                </a:lnTo>
                <a:lnTo>
                  <a:pt x="1842" y="7936"/>
                </a:lnTo>
                <a:lnTo>
                  <a:pt x="1809" y="7878"/>
                </a:lnTo>
                <a:lnTo>
                  <a:pt x="1777" y="7820"/>
                </a:lnTo>
                <a:lnTo>
                  <a:pt x="1744" y="7791"/>
                </a:lnTo>
                <a:lnTo>
                  <a:pt x="1744" y="7733"/>
                </a:lnTo>
                <a:lnTo>
                  <a:pt x="1712" y="7733"/>
                </a:lnTo>
                <a:lnTo>
                  <a:pt x="1695" y="7617"/>
                </a:lnTo>
                <a:lnTo>
                  <a:pt x="1614" y="7500"/>
                </a:lnTo>
                <a:lnTo>
                  <a:pt x="1598" y="7442"/>
                </a:lnTo>
                <a:lnTo>
                  <a:pt x="1581" y="7413"/>
                </a:lnTo>
                <a:lnTo>
                  <a:pt x="1598" y="7384"/>
                </a:lnTo>
                <a:lnTo>
                  <a:pt x="1549" y="7297"/>
                </a:lnTo>
                <a:lnTo>
                  <a:pt x="1532" y="7268"/>
                </a:lnTo>
                <a:lnTo>
                  <a:pt x="1516" y="7297"/>
                </a:lnTo>
                <a:lnTo>
                  <a:pt x="1549" y="7355"/>
                </a:lnTo>
                <a:lnTo>
                  <a:pt x="1565" y="7413"/>
                </a:lnTo>
                <a:lnTo>
                  <a:pt x="1549" y="7384"/>
                </a:lnTo>
                <a:lnTo>
                  <a:pt x="1483" y="7297"/>
                </a:lnTo>
                <a:lnTo>
                  <a:pt x="1500" y="7268"/>
                </a:lnTo>
                <a:lnTo>
                  <a:pt x="1435" y="7152"/>
                </a:lnTo>
                <a:lnTo>
                  <a:pt x="1435" y="7122"/>
                </a:lnTo>
                <a:lnTo>
                  <a:pt x="1402" y="7093"/>
                </a:lnTo>
                <a:lnTo>
                  <a:pt x="1386" y="7035"/>
                </a:lnTo>
                <a:lnTo>
                  <a:pt x="1386" y="6977"/>
                </a:lnTo>
                <a:lnTo>
                  <a:pt x="1353" y="6919"/>
                </a:lnTo>
                <a:lnTo>
                  <a:pt x="1418" y="7006"/>
                </a:lnTo>
                <a:lnTo>
                  <a:pt x="1386" y="6948"/>
                </a:lnTo>
                <a:lnTo>
                  <a:pt x="1369" y="6861"/>
                </a:lnTo>
                <a:lnTo>
                  <a:pt x="1288" y="6803"/>
                </a:lnTo>
                <a:lnTo>
                  <a:pt x="1255" y="6745"/>
                </a:lnTo>
                <a:lnTo>
                  <a:pt x="1255" y="6715"/>
                </a:lnTo>
                <a:lnTo>
                  <a:pt x="1239" y="6686"/>
                </a:lnTo>
                <a:lnTo>
                  <a:pt x="1288" y="6774"/>
                </a:lnTo>
                <a:lnTo>
                  <a:pt x="1288" y="6715"/>
                </a:lnTo>
                <a:lnTo>
                  <a:pt x="1239" y="6570"/>
                </a:lnTo>
                <a:lnTo>
                  <a:pt x="1190" y="6512"/>
                </a:lnTo>
                <a:lnTo>
                  <a:pt x="1174" y="6512"/>
                </a:lnTo>
                <a:lnTo>
                  <a:pt x="1157" y="6483"/>
                </a:lnTo>
                <a:lnTo>
                  <a:pt x="1157" y="6454"/>
                </a:lnTo>
                <a:lnTo>
                  <a:pt x="1174" y="6454"/>
                </a:lnTo>
                <a:lnTo>
                  <a:pt x="1157" y="6396"/>
                </a:lnTo>
                <a:lnTo>
                  <a:pt x="1141" y="6396"/>
                </a:lnTo>
                <a:lnTo>
                  <a:pt x="1141" y="6425"/>
                </a:lnTo>
                <a:lnTo>
                  <a:pt x="1125" y="6396"/>
                </a:lnTo>
                <a:lnTo>
                  <a:pt x="1060" y="6076"/>
                </a:lnTo>
                <a:lnTo>
                  <a:pt x="1125" y="6163"/>
                </a:lnTo>
                <a:lnTo>
                  <a:pt x="1092" y="6105"/>
                </a:lnTo>
                <a:lnTo>
                  <a:pt x="1125" y="6105"/>
                </a:lnTo>
                <a:lnTo>
                  <a:pt x="1125" y="6047"/>
                </a:lnTo>
                <a:lnTo>
                  <a:pt x="1141" y="6047"/>
                </a:lnTo>
                <a:lnTo>
                  <a:pt x="1109" y="5989"/>
                </a:lnTo>
                <a:lnTo>
                  <a:pt x="1076" y="5901"/>
                </a:lnTo>
                <a:lnTo>
                  <a:pt x="1076" y="5960"/>
                </a:lnTo>
                <a:lnTo>
                  <a:pt x="1060" y="5960"/>
                </a:lnTo>
                <a:lnTo>
                  <a:pt x="1027" y="5931"/>
                </a:lnTo>
                <a:lnTo>
                  <a:pt x="978" y="5872"/>
                </a:lnTo>
                <a:lnTo>
                  <a:pt x="962" y="5843"/>
                </a:lnTo>
                <a:lnTo>
                  <a:pt x="945" y="5872"/>
                </a:lnTo>
                <a:lnTo>
                  <a:pt x="913" y="5756"/>
                </a:lnTo>
                <a:lnTo>
                  <a:pt x="913" y="5611"/>
                </a:lnTo>
                <a:lnTo>
                  <a:pt x="864" y="5494"/>
                </a:lnTo>
                <a:lnTo>
                  <a:pt x="864" y="5407"/>
                </a:lnTo>
                <a:lnTo>
                  <a:pt x="848" y="5320"/>
                </a:lnTo>
                <a:lnTo>
                  <a:pt x="815" y="5204"/>
                </a:lnTo>
                <a:lnTo>
                  <a:pt x="782" y="5175"/>
                </a:lnTo>
                <a:lnTo>
                  <a:pt x="782" y="5233"/>
                </a:lnTo>
                <a:lnTo>
                  <a:pt x="799" y="5262"/>
                </a:lnTo>
                <a:lnTo>
                  <a:pt x="782" y="5262"/>
                </a:lnTo>
                <a:lnTo>
                  <a:pt x="734" y="5087"/>
                </a:lnTo>
                <a:lnTo>
                  <a:pt x="717" y="5058"/>
                </a:lnTo>
                <a:lnTo>
                  <a:pt x="701" y="5000"/>
                </a:lnTo>
                <a:lnTo>
                  <a:pt x="717" y="5117"/>
                </a:lnTo>
                <a:lnTo>
                  <a:pt x="701" y="5175"/>
                </a:lnTo>
                <a:lnTo>
                  <a:pt x="668" y="5058"/>
                </a:lnTo>
                <a:lnTo>
                  <a:pt x="685" y="5058"/>
                </a:lnTo>
                <a:lnTo>
                  <a:pt x="652" y="4971"/>
                </a:lnTo>
                <a:lnTo>
                  <a:pt x="636" y="4942"/>
                </a:lnTo>
                <a:lnTo>
                  <a:pt x="619" y="4913"/>
                </a:lnTo>
                <a:lnTo>
                  <a:pt x="587" y="4826"/>
                </a:lnTo>
                <a:lnTo>
                  <a:pt x="587" y="4739"/>
                </a:lnTo>
                <a:lnTo>
                  <a:pt x="619" y="4797"/>
                </a:lnTo>
                <a:lnTo>
                  <a:pt x="636" y="4884"/>
                </a:lnTo>
                <a:lnTo>
                  <a:pt x="668" y="4942"/>
                </a:lnTo>
                <a:lnTo>
                  <a:pt x="685" y="4942"/>
                </a:lnTo>
                <a:lnTo>
                  <a:pt x="636" y="4797"/>
                </a:lnTo>
                <a:lnTo>
                  <a:pt x="619" y="4758"/>
                </a:lnTo>
                <a:lnTo>
                  <a:pt x="619" y="4651"/>
                </a:lnTo>
                <a:lnTo>
                  <a:pt x="587" y="4535"/>
                </a:lnTo>
                <a:lnTo>
                  <a:pt x="619" y="4593"/>
                </a:lnTo>
                <a:lnTo>
                  <a:pt x="603" y="4477"/>
                </a:lnTo>
                <a:lnTo>
                  <a:pt x="603" y="4419"/>
                </a:lnTo>
                <a:lnTo>
                  <a:pt x="619" y="4361"/>
                </a:lnTo>
                <a:lnTo>
                  <a:pt x="587" y="4273"/>
                </a:lnTo>
                <a:lnTo>
                  <a:pt x="571" y="4273"/>
                </a:lnTo>
                <a:lnTo>
                  <a:pt x="571" y="4303"/>
                </a:lnTo>
                <a:lnTo>
                  <a:pt x="554" y="4332"/>
                </a:lnTo>
                <a:lnTo>
                  <a:pt x="489" y="4070"/>
                </a:lnTo>
                <a:lnTo>
                  <a:pt x="424" y="3896"/>
                </a:lnTo>
                <a:lnTo>
                  <a:pt x="424" y="3866"/>
                </a:lnTo>
                <a:lnTo>
                  <a:pt x="440" y="3837"/>
                </a:lnTo>
                <a:lnTo>
                  <a:pt x="473" y="3896"/>
                </a:lnTo>
                <a:lnTo>
                  <a:pt x="391" y="3576"/>
                </a:lnTo>
                <a:lnTo>
                  <a:pt x="326" y="3256"/>
                </a:lnTo>
                <a:lnTo>
                  <a:pt x="326" y="3285"/>
                </a:lnTo>
                <a:lnTo>
                  <a:pt x="310" y="3285"/>
                </a:lnTo>
                <a:lnTo>
                  <a:pt x="293" y="3198"/>
                </a:lnTo>
                <a:lnTo>
                  <a:pt x="277" y="3111"/>
                </a:lnTo>
                <a:lnTo>
                  <a:pt x="277" y="3082"/>
                </a:lnTo>
                <a:lnTo>
                  <a:pt x="293" y="3082"/>
                </a:lnTo>
                <a:lnTo>
                  <a:pt x="277" y="3023"/>
                </a:lnTo>
                <a:lnTo>
                  <a:pt x="293" y="2994"/>
                </a:lnTo>
                <a:lnTo>
                  <a:pt x="293" y="2936"/>
                </a:lnTo>
                <a:lnTo>
                  <a:pt x="228" y="2704"/>
                </a:lnTo>
                <a:lnTo>
                  <a:pt x="179" y="2471"/>
                </a:lnTo>
                <a:lnTo>
                  <a:pt x="163" y="2268"/>
                </a:lnTo>
                <a:lnTo>
                  <a:pt x="130" y="2093"/>
                </a:lnTo>
                <a:lnTo>
                  <a:pt x="82" y="1744"/>
                </a:lnTo>
                <a:lnTo>
                  <a:pt x="82" y="1686"/>
                </a:lnTo>
                <a:lnTo>
                  <a:pt x="98" y="1657"/>
                </a:lnTo>
                <a:lnTo>
                  <a:pt x="114" y="1657"/>
                </a:lnTo>
                <a:lnTo>
                  <a:pt x="114" y="1599"/>
                </a:lnTo>
                <a:lnTo>
                  <a:pt x="98" y="1541"/>
                </a:lnTo>
                <a:lnTo>
                  <a:pt x="98" y="1570"/>
                </a:lnTo>
                <a:lnTo>
                  <a:pt x="81" y="1570"/>
                </a:lnTo>
                <a:lnTo>
                  <a:pt x="81" y="1512"/>
                </a:lnTo>
                <a:lnTo>
                  <a:pt x="82" y="1337"/>
                </a:lnTo>
                <a:lnTo>
                  <a:pt x="65" y="1192"/>
                </a:lnTo>
                <a:lnTo>
                  <a:pt x="49" y="1076"/>
                </a:lnTo>
                <a:lnTo>
                  <a:pt x="65" y="1076"/>
                </a:lnTo>
                <a:lnTo>
                  <a:pt x="82" y="1105"/>
                </a:lnTo>
                <a:lnTo>
                  <a:pt x="82" y="1017"/>
                </a:lnTo>
                <a:lnTo>
                  <a:pt x="65" y="930"/>
                </a:lnTo>
                <a:lnTo>
                  <a:pt x="49" y="727"/>
                </a:lnTo>
                <a:lnTo>
                  <a:pt x="33" y="814"/>
                </a:lnTo>
                <a:lnTo>
                  <a:pt x="16" y="669"/>
                </a:lnTo>
                <a:lnTo>
                  <a:pt x="16" y="523"/>
                </a:lnTo>
                <a:lnTo>
                  <a:pt x="0" y="262"/>
                </a:lnTo>
                <a:lnTo>
                  <a:pt x="16" y="262"/>
                </a:lnTo>
                <a:lnTo>
                  <a:pt x="16" y="145"/>
                </a:lnTo>
                <a:lnTo>
                  <a:pt x="32" y="91"/>
                </a:lnTo>
                <a:lnTo>
                  <a:pt x="65" y="291"/>
                </a:lnTo>
                <a:lnTo>
                  <a:pt x="65" y="320"/>
                </a:lnTo>
                <a:lnTo>
                  <a:pt x="49" y="291"/>
                </a:lnTo>
                <a:lnTo>
                  <a:pt x="49" y="262"/>
                </a:lnTo>
                <a:lnTo>
                  <a:pt x="33" y="262"/>
                </a:lnTo>
                <a:lnTo>
                  <a:pt x="33" y="407"/>
                </a:lnTo>
                <a:lnTo>
                  <a:pt x="49" y="407"/>
                </a:lnTo>
                <a:lnTo>
                  <a:pt x="49" y="436"/>
                </a:lnTo>
                <a:lnTo>
                  <a:pt x="78" y="541"/>
                </a:lnTo>
                <a:lnTo>
                  <a:pt x="95" y="674"/>
                </a:lnTo>
                <a:lnTo>
                  <a:pt x="82" y="698"/>
                </a:lnTo>
                <a:lnTo>
                  <a:pt x="82" y="727"/>
                </a:lnTo>
                <a:lnTo>
                  <a:pt x="98" y="756"/>
                </a:lnTo>
                <a:lnTo>
                  <a:pt x="114" y="814"/>
                </a:lnTo>
                <a:lnTo>
                  <a:pt x="130" y="1017"/>
                </a:lnTo>
                <a:lnTo>
                  <a:pt x="130" y="1105"/>
                </a:lnTo>
                <a:lnTo>
                  <a:pt x="147" y="1221"/>
                </a:lnTo>
                <a:lnTo>
                  <a:pt x="163" y="1337"/>
                </a:lnTo>
                <a:lnTo>
                  <a:pt x="163" y="1454"/>
                </a:lnTo>
                <a:lnTo>
                  <a:pt x="130" y="1337"/>
                </a:lnTo>
                <a:lnTo>
                  <a:pt x="98" y="1221"/>
                </a:lnTo>
                <a:lnTo>
                  <a:pt x="114" y="1454"/>
                </a:lnTo>
                <a:lnTo>
                  <a:pt x="147" y="1512"/>
                </a:lnTo>
                <a:lnTo>
                  <a:pt x="179" y="1657"/>
                </a:lnTo>
                <a:lnTo>
                  <a:pt x="179" y="1686"/>
                </a:lnTo>
                <a:lnTo>
                  <a:pt x="212" y="1802"/>
                </a:lnTo>
                <a:lnTo>
                  <a:pt x="228" y="1861"/>
                </a:lnTo>
                <a:lnTo>
                  <a:pt x="245" y="1948"/>
                </a:lnTo>
                <a:lnTo>
                  <a:pt x="293" y="2384"/>
                </a:lnTo>
                <a:lnTo>
                  <a:pt x="342" y="2733"/>
                </a:lnTo>
                <a:lnTo>
                  <a:pt x="326" y="2762"/>
                </a:lnTo>
                <a:lnTo>
                  <a:pt x="375" y="2878"/>
                </a:lnTo>
                <a:lnTo>
                  <a:pt x="391" y="2994"/>
                </a:lnTo>
                <a:lnTo>
                  <a:pt x="456" y="3285"/>
                </a:lnTo>
                <a:lnTo>
                  <a:pt x="489" y="3489"/>
                </a:lnTo>
                <a:lnTo>
                  <a:pt x="538" y="3692"/>
                </a:lnTo>
                <a:lnTo>
                  <a:pt x="587" y="3866"/>
                </a:lnTo>
                <a:lnTo>
                  <a:pt x="603" y="3983"/>
                </a:lnTo>
                <a:lnTo>
                  <a:pt x="701" y="4332"/>
                </a:lnTo>
                <a:lnTo>
                  <a:pt x="799" y="4622"/>
                </a:lnTo>
                <a:lnTo>
                  <a:pt x="978" y="5262"/>
                </a:lnTo>
                <a:lnTo>
                  <a:pt x="946" y="5204"/>
                </a:lnTo>
                <a:lnTo>
                  <a:pt x="962" y="5262"/>
                </a:lnTo>
                <a:lnTo>
                  <a:pt x="962" y="5320"/>
                </a:lnTo>
                <a:lnTo>
                  <a:pt x="978" y="5349"/>
                </a:lnTo>
                <a:lnTo>
                  <a:pt x="978" y="5320"/>
                </a:lnTo>
                <a:lnTo>
                  <a:pt x="994" y="5378"/>
                </a:lnTo>
                <a:lnTo>
                  <a:pt x="1060" y="5494"/>
                </a:lnTo>
                <a:lnTo>
                  <a:pt x="1109" y="5640"/>
                </a:lnTo>
                <a:lnTo>
                  <a:pt x="1174" y="5814"/>
                </a:lnTo>
                <a:lnTo>
                  <a:pt x="1288" y="6076"/>
                </a:lnTo>
                <a:lnTo>
                  <a:pt x="1288" y="6105"/>
                </a:lnTo>
                <a:lnTo>
                  <a:pt x="1337" y="6221"/>
                </a:lnTo>
                <a:lnTo>
                  <a:pt x="1402" y="6367"/>
                </a:lnTo>
                <a:lnTo>
                  <a:pt x="1516" y="6686"/>
                </a:lnTo>
                <a:lnTo>
                  <a:pt x="1516" y="6745"/>
                </a:lnTo>
                <a:lnTo>
                  <a:pt x="1549" y="6832"/>
                </a:lnTo>
                <a:lnTo>
                  <a:pt x="1630" y="6948"/>
                </a:lnTo>
                <a:lnTo>
                  <a:pt x="1712" y="7122"/>
                </a:lnTo>
                <a:lnTo>
                  <a:pt x="1907" y="7529"/>
                </a:lnTo>
                <a:lnTo>
                  <a:pt x="2233" y="8140"/>
                </a:lnTo>
                <a:lnTo>
                  <a:pt x="2396" y="8460"/>
                </a:lnTo>
                <a:lnTo>
                  <a:pt x="2576" y="8750"/>
                </a:lnTo>
                <a:lnTo>
                  <a:pt x="2576" y="8809"/>
                </a:lnTo>
                <a:lnTo>
                  <a:pt x="2771" y="9070"/>
                </a:lnTo>
                <a:lnTo>
                  <a:pt x="2951" y="9390"/>
                </a:lnTo>
                <a:lnTo>
                  <a:pt x="3146" y="9681"/>
                </a:lnTo>
                <a:lnTo>
                  <a:pt x="3309" y="9942"/>
                </a:lnTo>
                <a:lnTo>
                  <a:pt x="3277" y="9942"/>
                </a:lnTo>
                <a:lnTo>
                  <a:pt x="3374" y="10088"/>
                </a:lnTo>
                <a:lnTo>
                  <a:pt x="3407" y="10117"/>
                </a:lnTo>
                <a:lnTo>
                  <a:pt x="3423" y="10117"/>
                </a:lnTo>
                <a:lnTo>
                  <a:pt x="3423" y="10088"/>
                </a:lnTo>
                <a:lnTo>
                  <a:pt x="3538" y="10262"/>
                </a:lnTo>
                <a:lnTo>
                  <a:pt x="3619" y="10408"/>
                </a:lnTo>
                <a:lnTo>
                  <a:pt x="3701" y="10524"/>
                </a:lnTo>
                <a:lnTo>
                  <a:pt x="3782" y="10582"/>
                </a:lnTo>
                <a:lnTo>
                  <a:pt x="3929" y="10815"/>
                </a:lnTo>
                <a:lnTo>
                  <a:pt x="4053" y="10970"/>
                </a:lnTo>
                <a:lnTo>
                  <a:pt x="4043" y="10989"/>
                </a:lnTo>
                <a:lnTo>
                  <a:pt x="4075" y="11018"/>
                </a:lnTo>
                <a:lnTo>
                  <a:pt x="4173" y="11163"/>
                </a:lnTo>
                <a:lnTo>
                  <a:pt x="4206" y="11192"/>
                </a:lnTo>
                <a:lnTo>
                  <a:pt x="4222" y="11192"/>
                </a:lnTo>
                <a:lnTo>
                  <a:pt x="4222" y="11163"/>
                </a:lnTo>
                <a:lnTo>
                  <a:pt x="4320" y="11309"/>
                </a:lnTo>
                <a:lnTo>
                  <a:pt x="4450" y="11454"/>
                </a:lnTo>
                <a:lnTo>
                  <a:pt x="4581" y="11599"/>
                </a:lnTo>
                <a:lnTo>
                  <a:pt x="4679" y="11745"/>
                </a:lnTo>
                <a:lnTo>
                  <a:pt x="4695" y="11745"/>
                </a:lnTo>
                <a:lnTo>
                  <a:pt x="4728" y="11774"/>
                </a:lnTo>
                <a:lnTo>
                  <a:pt x="4923" y="12006"/>
                </a:lnTo>
                <a:lnTo>
                  <a:pt x="5021" y="12094"/>
                </a:lnTo>
                <a:lnTo>
                  <a:pt x="5102" y="12181"/>
                </a:lnTo>
                <a:lnTo>
                  <a:pt x="5102" y="12210"/>
                </a:lnTo>
                <a:lnTo>
                  <a:pt x="5086" y="12210"/>
                </a:lnTo>
                <a:lnTo>
                  <a:pt x="5119" y="12239"/>
                </a:lnTo>
                <a:lnTo>
                  <a:pt x="5168" y="12239"/>
                </a:lnTo>
                <a:lnTo>
                  <a:pt x="5331" y="12413"/>
                </a:lnTo>
                <a:lnTo>
                  <a:pt x="5477" y="12588"/>
                </a:lnTo>
                <a:lnTo>
                  <a:pt x="5624" y="12791"/>
                </a:lnTo>
                <a:lnTo>
                  <a:pt x="5787" y="12937"/>
                </a:lnTo>
                <a:lnTo>
                  <a:pt x="6847" y="13896"/>
                </a:lnTo>
                <a:lnTo>
                  <a:pt x="6847" y="13925"/>
                </a:lnTo>
                <a:lnTo>
                  <a:pt x="6945" y="13983"/>
                </a:lnTo>
                <a:lnTo>
                  <a:pt x="7042" y="14071"/>
                </a:lnTo>
                <a:lnTo>
                  <a:pt x="7124" y="14158"/>
                </a:lnTo>
                <a:lnTo>
                  <a:pt x="7222" y="14216"/>
                </a:lnTo>
                <a:lnTo>
                  <a:pt x="7271" y="14274"/>
                </a:lnTo>
                <a:lnTo>
                  <a:pt x="7303" y="14274"/>
                </a:lnTo>
                <a:lnTo>
                  <a:pt x="7303" y="14303"/>
                </a:lnTo>
                <a:lnTo>
                  <a:pt x="7385" y="14361"/>
                </a:lnTo>
                <a:lnTo>
                  <a:pt x="7483" y="14448"/>
                </a:lnTo>
                <a:lnTo>
                  <a:pt x="7580" y="14536"/>
                </a:lnTo>
                <a:lnTo>
                  <a:pt x="7694" y="14623"/>
                </a:lnTo>
                <a:lnTo>
                  <a:pt x="7760" y="14681"/>
                </a:lnTo>
                <a:lnTo>
                  <a:pt x="7857" y="14739"/>
                </a:lnTo>
                <a:lnTo>
                  <a:pt x="8069" y="14914"/>
                </a:lnTo>
                <a:lnTo>
                  <a:pt x="8004" y="14885"/>
                </a:lnTo>
                <a:lnTo>
                  <a:pt x="8053" y="14943"/>
                </a:lnTo>
                <a:lnTo>
                  <a:pt x="8102" y="14943"/>
                </a:lnTo>
                <a:lnTo>
                  <a:pt x="8151" y="14972"/>
                </a:lnTo>
                <a:lnTo>
                  <a:pt x="8167" y="15030"/>
                </a:lnTo>
                <a:lnTo>
                  <a:pt x="8200" y="15030"/>
                </a:lnTo>
                <a:lnTo>
                  <a:pt x="8184" y="15001"/>
                </a:lnTo>
                <a:lnTo>
                  <a:pt x="8428" y="15204"/>
                </a:lnTo>
                <a:lnTo>
                  <a:pt x="8673" y="15350"/>
                </a:lnTo>
                <a:lnTo>
                  <a:pt x="9194" y="15669"/>
                </a:lnTo>
                <a:lnTo>
                  <a:pt x="9292" y="15757"/>
                </a:lnTo>
                <a:lnTo>
                  <a:pt x="9308" y="15786"/>
                </a:lnTo>
                <a:lnTo>
                  <a:pt x="9308" y="15815"/>
                </a:lnTo>
                <a:lnTo>
                  <a:pt x="9390" y="15844"/>
                </a:lnTo>
                <a:lnTo>
                  <a:pt x="9406" y="15844"/>
                </a:lnTo>
                <a:lnTo>
                  <a:pt x="9455" y="15873"/>
                </a:lnTo>
                <a:lnTo>
                  <a:pt x="9488" y="15931"/>
                </a:lnTo>
                <a:lnTo>
                  <a:pt x="9520" y="15960"/>
                </a:lnTo>
                <a:lnTo>
                  <a:pt x="9569" y="15989"/>
                </a:lnTo>
                <a:lnTo>
                  <a:pt x="9569" y="15960"/>
                </a:lnTo>
                <a:lnTo>
                  <a:pt x="9618" y="15960"/>
                </a:lnTo>
                <a:lnTo>
                  <a:pt x="9765" y="16106"/>
                </a:lnTo>
                <a:lnTo>
                  <a:pt x="9830" y="16135"/>
                </a:lnTo>
                <a:lnTo>
                  <a:pt x="9912" y="16193"/>
                </a:lnTo>
                <a:lnTo>
                  <a:pt x="9895" y="16193"/>
                </a:lnTo>
                <a:lnTo>
                  <a:pt x="10009" y="16222"/>
                </a:lnTo>
                <a:lnTo>
                  <a:pt x="10123" y="16280"/>
                </a:lnTo>
                <a:lnTo>
                  <a:pt x="10221" y="16338"/>
                </a:lnTo>
                <a:lnTo>
                  <a:pt x="10319" y="16338"/>
                </a:lnTo>
                <a:lnTo>
                  <a:pt x="10906" y="16629"/>
                </a:lnTo>
                <a:lnTo>
                  <a:pt x="11477" y="16920"/>
                </a:lnTo>
                <a:lnTo>
                  <a:pt x="12618" y="17385"/>
                </a:lnTo>
                <a:lnTo>
                  <a:pt x="13188" y="17617"/>
                </a:lnTo>
                <a:lnTo>
                  <a:pt x="13742" y="17821"/>
                </a:lnTo>
                <a:lnTo>
                  <a:pt x="14900" y="18199"/>
                </a:lnTo>
                <a:lnTo>
                  <a:pt x="15079" y="18286"/>
                </a:lnTo>
                <a:lnTo>
                  <a:pt x="15291" y="18344"/>
                </a:lnTo>
                <a:lnTo>
                  <a:pt x="15275" y="18344"/>
                </a:lnTo>
                <a:lnTo>
                  <a:pt x="15454" y="18344"/>
                </a:lnTo>
                <a:lnTo>
                  <a:pt x="15862" y="18460"/>
                </a:lnTo>
                <a:lnTo>
                  <a:pt x="16302" y="18548"/>
                </a:lnTo>
                <a:lnTo>
                  <a:pt x="16253" y="18548"/>
                </a:lnTo>
                <a:lnTo>
                  <a:pt x="16253" y="18577"/>
                </a:lnTo>
                <a:lnTo>
                  <a:pt x="16286" y="18577"/>
                </a:lnTo>
                <a:lnTo>
                  <a:pt x="16351" y="18548"/>
                </a:lnTo>
                <a:lnTo>
                  <a:pt x="16351" y="18577"/>
                </a:lnTo>
                <a:lnTo>
                  <a:pt x="16400" y="18577"/>
                </a:lnTo>
                <a:lnTo>
                  <a:pt x="16414" y="18550"/>
                </a:lnTo>
                <a:lnTo>
                  <a:pt x="17508" y="18751"/>
                </a:lnTo>
                <a:lnTo>
                  <a:pt x="18062" y="18867"/>
                </a:lnTo>
                <a:lnTo>
                  <a:pt x="18617" y="18925"/>
                </a:lnTo>
                <a:lnTo>
                  <a:pt x="18763" y="18955"/>
                </a:lnTo>
                <a:lnTo>
                  <a:pt x="18926" y="18955"/>
                </a:lnTo>
                <a:lnTo>
                  <a:pt x="19236" y="18984"/>
                </a:lnTo>
                <a:lnTo>
                  <a:pt x="19644" y="19042"/>
                </a:lnTo>
                <a:lnTo>
                  <a:pt x="20051" y="19100"/>
                </a:lnTo>
                <a:lnTo>
                  <a:pt x="20842" y="19100"/>
                </a:lnTo>
                <a:lnTo>
                  <a:pt x="20850" y="19129"/>
                </a:lnTo>
                <a:lnTo>
                  <a:pt x="20818" y="19158"/>
                </a:lnTo>
                <a:lnTo>
                  <a:pt x="20720" y="19216"/>
                </a:lnTo>
                <a:lnTo>
                  <a:pt x="20573" y="19245"/>
                </a:lnTo>
                <a:lnTo>
                  <a:pt x="20328" y="19274"/>
                </a:lnTo>
                <a:lnTo>
                  <a:pt x="19513" y="19274"/>
                </a:lnTo>
                <a:lnTo>
                  <a:pt x="19513" y="19245"/>
                </a:lnTo>
                <a:lnTo>
                  <a:pt x="19497" y="19216"/>
                </a:lnTo>
                <a:lnTo>
                  <a:pt x="19464" y="19216"/>
                </a:lnTo>
                <a:lnTo>
                  <a:pt x="19187" y="19245"/>
                </a:lnTo>
                <a:lnTo>
                  <a:pt x="18878" y="19216"/>
                </a:lnTo>
                <a:lnTo>
                  <a:pt x="18552" y="19158"/>
                </a:lnTo>
                <a:lnTo>
                  <a:pt x="18242" y="19071"/>
                </a:lnTo>
                <a:lnTo>
                  <a:pt x="18258" y="19071"/>
                </a:lnTo>
                <a:lnTo>
                  <a:pt x="18030" y="19071"/>
                </a:lnTo>
                <a:lnTo>
                  <a:pt x="18030" y="19042"/>
                </a:lnTo>
                <a:lnTo>
                  <a:pt x="17932" y="19042"/>
                </a:lnTo>
                <a:lnTo>
                  <a:pt x="17851" y="19071"/>
                </a:lnTo>
                <a:lnTo>
                  <a:pt x="17785" y="19013"/>
                </a:lnTo>
                <a:lnTo>
                  <a:pt x="17736" y="19042"/>
                </a:lnTo>
                <a:lnTo>
                  <a:pt x="17508" y="19042"/>
                </a:lnTo>
                <a:lnTo>
                  <a:pt x="17378" y="19013"/>
                </a:lnTo>
                <a:lnTo>
                  <a:pt x="17247" y="18984"/>
                </a:lnTo>
                <a:lnTo>
                  <a:pt x="17264" y="18984"/>
                </a:lnTo>
                <a:lnTo>
                  <a:pt x="17052" y="18955"/>
                </a:lnTo>
                <a:lnTo>
                  <a:pt x="16807" y="18925"/>
                </a:lnTo>
                <a:lnTo>
                  <a:pt x="16334" y="18867"/>
                </a:lnTo>
                <a:lnTo>
                  <a:pt x="16351" y="18838"/>
                </a:lnTo>
                <a:lnTo>
                  <a:pt x="16351" y="18809"/>
                </a:lnTo>
                <a:lnTo>
                  <a:pt x="16318" y="18838"/>
                </a:lnTo>
                <a:lnTo>
                  <a:pt x="16155" y="18838"/>
                </a:lnTo>
                <a:lnTo>
                  <a:pt x="16106" y="18809"/>
                </a:lnTo>
                <a:lnTo>
                  <a:pt x="15992" y="18809"/>
                </a:lnTo>
                <a:lnTo>
                  <a:pt x="15911" y="18780"/>
                </a:lnTo>
                <a:lnTo>
                  <a:pt x="15927" y="18780"/>
                </a:lnTo>
                <a:lnTo>
                  <a:pt x="15829" y="18780"/>
                </a:lnTo>
                <a:lnTo>
                  <a:pt x="15797" y="18751"/>
                </a:lnTo>
                <a:lnTo>
                  <a:pt x="15764" y="18780"/>
                </a:lnTo>
                <a:lnTo>
                  <a:pt x="15715" y="18722"/>
                </a:lnTo>
                <a:lnTo>
                  <a:pt x="15682" y="18751"/>
                </a:lnTo>
                <a:lnTo>
                  <a:pt x="15650" y="18722"/>
                </a:lnTo>
                <a:lnTo>
                  <a:pt x="15601" y="18693"/>
                </a:lnTo>
                <a:lnTo>
                  <a:pt x="15487" y="18693"/>
                </a:lnTo>
                <a:lnTo>
                  <a:pt x="15422" y="18664"/>
                </a:lnTo>
                <a:lnTo>
                  <a:pt x="15275" y="18606"/>
                </a:lnTo>
                <a:lnTo>
                  <a:pt x="15259" y="18606"/>
                </a:lnTo>
                <a:lnTo>
                  <a:pt x="15291" y="18606"/>
                </a:lnTo>
                <a:lnTo>
                  <a:pt x="15275" y="18577"/>
                </a:lnTo>
                <a:lnTo>
                  <a:pt x="14981" y="18518"/>
                </a:lnTo>
                <a:lnTo>
                  <a:pt x="14672" y="18460"/>
                </a:lnTo>
                <a:lnTo>
                  <a:pt x="14085" y="18257"/>
                </a:lnTo>
                <a:lnTo>
                  <a:pt x="14020" y="18228"/>
                </a:lnTo>
                <a:lnTo>
                  <a:pt x="14003" y="18199"/>
                </a:lnTo>
                <a:lnTo>
                  <a:pt x="13906" y="18170"/>
                </a:lnTo>
                <a:lnTo>
                  <a:pt x="13808" y="18170"/>
                </a:lnTo>
                <a:lnTo>
                  <a:pt x="13775" y="18111"/>
                </a:lnTo>
                <a:lnTo>
                  <a:pt x="13612" y="18111"/>
                </a:lnTo>
                <a:lnTo>
                  <a:pt x="13645" y="18082"/>
                </a:lnTo>
                <a:lnTo>
                  <a:pt x="13645" y="18053"/>
                </a:lnTo>
                <a:lnTo>
                  <a:pt x="13531" y="18053"/>
                </a:lnTo>
                <a:lnTo>
                  <a:pt x="13400" y="18024"/>
                </a:lnTo>
                <a:lnTo>
                  <a:pt x="13433" y="18024"/>
                </a:lnTo>
                <a:lnTo>
                  <a:pt x="13433" y="17995"/>
                </a:lnTo>
                <a:lnTo>
                  <a:pt x="13368" y="17995"/>
                </a:lnTo>
                <a:lnTo>
                  <a:pt x="13319" y="17966"/>
                </a:lnTo>
                <a:lnTo>
                  <a:pt x="13205" y="17937"/>
                </a:lnTo>
                <a:lnTo>
                  <a:pt x="13237" y="17908"/>
                </a:lnTo>
                <a:lnTo>
                  <a:pt x="13172" y="17879"/>
                </a:lnTo>
                <a:lnTo>
                  <a:pt x="13156" y="17908"/>
                </a:lnTo>
                <a:lnTo>
                  <a:pt x="13107" y="17908"/>
                </a:lnTo>
                <a:lnTo>
                  <a:pt x="13107" y="17879"/>
                </a:lnTo>
                <a:lnTo>
                  <a:pt x="13025" y="17879"/>
                </a:lnTo>
                <a:lnTo>
                  <a:pt x="12927" y="17850"/>
                </a:lnTo>
                <a:lnTo>
                  <a:pt x="12748" y="17792"/>
                </a:lnTo>
                <a:lnTo>
                  <a:pt x="12585" y="17704"/>
                </a:lnTo>
                <a:lnTo>
                  <a:pt x="12422" y="17646"/>
                </a:lnTo>
                <a:lnTo>
                  <a:pt x="12406" y="17617"/>
                </a:lnTo>
                <a:lnTo>
                  <a:pt x="12389" y="17617"/>
                </a:lnTo>
                <a:lnTo>
                  <a:pt x="12373" y="17588"/>
                </a:lnTo>
                <a:lnTo>
                  <a:pt x="12324" y="17559"/>
                </a:lnTo>
                <a:lnTo>
                  <a:pt x="12177" y="17559"/>
                </a:lnTo>
                <a:lnTo>
                  <a:pt x="12194" y="17588"/>
                </a:lnTo>
                <a:lnTo>
                  <a:pt x="12014" y="17501"/>
                </a:lnTo>
                <a:lnTo>
                  <a:pt x="11868" y="17443"/>
                </a:lnTo>
                <a:lnTo>
                  <a:pt x="11884" y="17414"/>
                </a:lnTo>
                <a:lnTo>
                  <a:pt x="11884" y="17385"/>
                </a:lnTo>
                <a:lnTo>
                  <a:pt x="11917" y="17385"/>
                </a:lnTo>
                <a:lnTo>
                  <a:pt x="11868" y="17327"/>
                </a:lnTo>
                <a:lnTo>
                  <a:pt x="11900" y="17327"/>
                </a:lnTo>
                <a:lnTo>
                  <a:pt x="11803" y="17297"/>
                </a:lnTo>
                <a:lnTo>
                  <a:pt x="11721" y="17268"/>
                </a:lnTo>
                <a:lnTo>
                  <a:pt x="11591" y="17268"/>
                </a:lnTo>
                <a:lnTo>
                  <a:pt x="11525" y="17239"/>
                </a:lnTo>
                <a:lnTo>
                  <a:pt x="11444" y="17210"/>
                </a:lnTo>
                <a:lnTo>
                  <a:pt x="11460" y="17210"/>
                </a:lnTo>
                <a:lnTo>
                  <a:pt x="11460" y="17181"/>
                </a:lnTo>
                <a:lnTo>
                  <a:pt x="11444" y="17181"/>
                </a:lnTo>
                <a:lnTo>
                  <a:pt x="11460" y="17152"/>
                </a:lnTo>
                <a:lnTo>
                  <a:pt x="11281" y="17181"/>
                </a:lnTo>
                <a:lnTo>
                  <a:pt x="11248" y="17152"/>
                </a:lnTo>
                <a:lnTo>
                  <a:pt x="11248" y="17123"/>
                </a:lnTo>
                <a:lnTo>
                  <a:pt x="11167" y="17123"/>
                </a:lnTo>
                <a:lnTo>
                  <a:pt x="11069" y="17094"/>
                </a:lnTo>
                <a:lnTo>
                  <a:pt x="11020" y="17036"/>
                </a:lnTo>
                <a:lnTo>
                  <a:pt x="10987" y="17007"/>
                </a:lnTo>
                <a:lnTo>
                  <a:pt x="11020" y="17007"/>
                </a:lnTo>
                <a:lnTo>
                  <a:pt x="11020" y="16978"/>
                </a:lnTo>
                <a:lnTo>
                  <a:pt x="10857" y="16920"/>
                </a:lnTo>
                <a:lnTo>
                  <a:pt x="10776" y="16890"/>
                </a:lnTo>
                <a:lnTo>
                  <a:pt x="10759" y="16890"/>
                </a:lnTo>
                <a:lnTo>
                  <a:pt x="10759" y="16920"/>
                </a:lnTo>
                <a:lnTo>
                  <a:pt x="10710" y="16920"/>
                </a:lnTo>
                <a:lnTo>
                  <a:pt x="10613" y="16861"/>
                </a:lnTo>
                <a:lnTo>
                  <a:pt x="10629" y="16861"/>
                </a:lnTo>
                <a:lnTo>
                  <a:pt x="10645" y="16832"/>
                </a:lnTo>
                <a:lnTo>
                  <a:pt x="10482" y="16803"/>
                </a:lnTo>
                <a:lnTo>
                  <a:pt x="10319" y="16745"/>
                </a:lnTo>
                <a:lnTo>
                  <a:pt x="10384" y="16745"/>
                </a:lnTo>
                <a:lnTo>
                  <a:pt x="10286" y="16687"/>
                </a:lnTo>
                <a:lnTo>
                  <a:pt x="10172" y="16629"/>
                </a:lnTo>
                <a:lnTo>
                  <a:pt x="10075" y="16571"/>
                </a:lnTo>
                <a:lnTo>
                  <a:pt x="9977" y="16512"/>
                </a:lnTo>
                <a:lnTo>
                  <a:pt x="9993" y="16542"/>
                </a:lnTo>
                <a:lnTo>
                  <a:pt x="9977" y="16542"/>
                </a:lnTo>
                <a:lnTo>
                  <a:pt x="9928" y="16483"/>
                </a:lnTo>
                <a:lnTo>
                  <a:pt x="9879" y="16454"/>
                </a:lnTo>
                <a:lnTo>
                  <a:pt x="9846" y="16425"/>
                </a:lnTo>
                <a:lnTo>
                  <a:pt x="9781" y="16396"/>
                </a:lnTo>
                <a:lnTo>
                  <a:pt x="9765" y="16396"/>
                </a:lnTo>
                <a:lnTo>
                  <a:pt x="9814" y="16425"/>
                </a:lnTo>
                <a:lnTo>
                  <a:pt x="9602" y="16309"/>
                </a:lnTo>
                <a:lnTo>
                  <a:pt x="9471" y="16251"/>
                </a:lnTo>
                <a:lnTo>
                  <a:pt x="9341" y="16164"/>
                </a:lnTo>
                <a:lnTo>
                  <a:pt x="9292" y="16164"/>
                </a:lnTo>
                <a:lnTo>
                  <a:pt x="9211" y="16135"/>
                </a:lnTo>
                <a:lnTo>
                  <a:pt x="9227" y="16106"/>
                </a:lnTo>
                <a:lnTo>
                  <a:pt x="9162" y="16047"/>
                </a:lnTo>
                <a:lnTo>
                  <a:pt x="9129" y="16018"/>
                </a:lnTo>
                <a:lnTo>
                  <a:pt x="9178" y="16047"/>
                </a:lnTo>
                <a:lnTo>
                  <a:pt x="9194" y="16076"/>
                </a:lnTo>
                <a:lnTo>
                  <a:pt x="9227" y="16076"/>
                </a:lnTo>
                <a:lnTo>
                  <a:pt x="9292" y="16106"/>
                </a:lnTo>
                <a:lnTo>
                  <a:pt x="9276" y="16076"/>
                </a:lnTo>
                <a:lnTo>
                  <a:pt x="9227" y="16076"/>
                </a:lnTo>
                <a:lnTo>
                  <a:pt x="9031" y="15960"/>
                </a:lnTo>
                <a:lnTo>
                  <a:pt x="8999" y="15931"/>
                </a:lnTo>
                <a:lnTo>
                  <a:pt x="9015" y="15931"/>
                </a:lnTo>
                <a:lnTo>
                  <a:pt x="9031" y="15902"/>
                </a:lnTo>
                <a:lnTo>
                  <a:pt x="8999" y="15902"/>
                </a:lnTo>
                <a:lnTo>
                  <a:pt x="8933" y="15873"/>
                </a:lnTo>
                <a:lnTo>
                  <a:pt x="8885" y="15844"/>
                </a:lnTo>
                <a:lnTo>
                  <a:pt x="8836" y="15815"/>
                </a:lnTo>
                <a:lnTo>
                  <a:pt x="8787" y="15815"/>
                </a:lnTo>
                <a:lnTo>
                  <a:pt x="8770" y="15786"/>
                </a:lnTo>
                <a:lnTo>
                  <a:pt x="8721" y="15757"/>
                </a:lnTo>
                <a:lnTo>
                  <a:pt x="8673" y="15728"/>
                </a:lnTo>
                <a:lnTo>
                  <a:pt x="8673" y="15699"/>
                </a:lnTo>
                <a:lnTo>
                  <a:pt x="8689" y="15669"/>
                </a:lnTo>
                <a:lnTo>
                  <a:pt x="8575" y="15669"/>
                </a:lnTo>
                <a:lnTo>
                  <a:pt x="8575" y="15640"/>
                </a:lnTo>
                <a:lnTo>
                  <a:pt x="8542" y="15640"/>
                </a:lnTo>
                <a:lnTo>
                  <a:pt x="8510" y="15611"/>
                </a:lnTo>
                <a:lnTo>
                  <a:pt x="8461" y="15582"/>
                </a:lnTo>
                <a:lnTo>
                  <a:pt x="8412" y="15582"/>
                </a:lnTo>
                <a:lnTo>
                  <a:pt x="8281" y="15466"/>
                </a:lnTo>
                <a:lnTo>
                  <a:pt x="8216" y="15408"/>
                </a:lnTo>
                <a:lnTo>
                  <a:pt x="8167" y="15350"/>
                </a:lnTo>
                <a:lnTo>
                  <a:pt x="8069" y="15321"/>
                </a:lnTo>
                <a:lnTo>
                  <a:pt x="7972" y="15233"/>
                </a:lnTo>
                <a:lnTo>
                  <a:pt x="8004" y="15233"/>
                </a:lnTo>
                <a:lnTo>
                  <a:pt x="7906" y="15175"/>
                </a:lnTo>
                <a:lnTo>
                  <a:pt x="7857" y="15117"/>
                </a:lnTo>
                <a:lnTo>
                  <a:pt x="7776" y="15030"/>
                </a:lnTo>
                <a:lnTo>
                  <a:pt x="7743" y="15001"/>
                </a:lnTo>
                <a:lnTo>
                  <a:pt x="7711" y="15059"/>
                </a:lnTo>
                <a:lnTo>
                  <a:pt x="7662" y="15001"/>
                </a:lnTo>
                <a:lnTo>
                  <a:pt x="7597" y="14943"/>
                </a:lnTo>
                <a:lnTo>
                  <a:pt x="7515" y="14914"/>
                </a:lnTo>
                <a:close/>
              </a:path>
            </a:pathLst>
          </a:custGeom>
          <a:solidFill>
            <a:srgbClr val="A63212"/>
          </a:solidFill>
          <a:ln w="12700">
            <a:miter lim="400000"/>
          </a:ln>
        </p:spPr>
        <p:txBody>
          <a:bodyPr lIns="0" tIns="0" rIns="0" bIns="0"/>
          <a:lstStyle/>
          <a:p>
            <a:pPr lvl="0">
              <a:defRPr b="1">
                <a:latin typeface="Arial Black"/>
                <a:ea typeface="Arial Black"/>
                <a:cs typeface="Arial Black"/>
                <a:sym typeface="Arial Black"/>
              </a:defRPr>
            </a:pPr>
            <a:endParaRPr sz="1800"/>
          </a:p>
        </p:txBody>
      </p:sp>
      <p:sp>
        <p:nvSpPr>
          <p:cNvPr id="5" name="Shape 5"/>
          <p:cNvSpPr>
            <a:spLocks noGrp="1"/>
          </p:cNvSpPr>
          <p:nvPr>
            <p:ph type="title"/>
          </p:nvPr>
        </p:nvSpPr>
        <p:spPr>
          <a:xfrm>
            <a:off x="735724" y="277811"/>
            <a:ext cx="10728516" cy="176054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pPr lvl="0">
              <a:defRPr sz="1800">
                <a:solidFill>
                  <a:srgbClr val="000000"/>
                </a:solidFill>
              </a:defRPr>
            </a:pPr>
            <a:r>
              <a:rPr sz="4800">
                <a:solidFill>
                  <a:srgbClr val="262626"/>
                </a:solidFill>
              </a:rPr>
              <a:t>Title Text</a:t>
            </a:r>
          </a:p>
        </p:txBody>
      </p:sp>
      <p:sp>
        <p:nvSpPr>
          <p:cNvPr id="6" name="Shape 6"/>
          <p:cNvSpPr>
            <a:spLocks noGrp="1"/>
          </p:cNvSpPr>
          <p:nvPr>
            <p:ph type="body" idx="1"/>
          </p:nvPr>
        </p:nvSpPr>
        <p:spPr>
          <a:xfrm>
            <a:off x="1117919" y="2038350"/>
            <a:ext cx="9964127" cy="481965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sz="1800">
                <a:solidFill>
                  <a:srgbClr val="000000"/>
                </a:solidFill>
              </a:defRPr>
            </a:pPr>
            <a:r>
              <a:rPr sz="2400">
                <a:solidFill>
                  <a:srgbClr val="404040"/>
                </a:solidFill>
              </a:rPr>
              <a:t>Body Level One</a:t>
            </a:r>
          </a:p>
          <a:p>
            <a:pPr lvl="1">
              <a:defRPr sz="1800">
                <a:solidFill>
                  <a:srgbClr val="000000"/>
                </a:solidFill>
              </a:defRPr>
            </a:pPr>
            <a:r>
              <a:rPr sz="2400">
                <a:solidFill>
                  <a:srgbClr val="404040"/>
                </a:solidFill>
              </a:rPr>
              <a:t>Body Level Two</a:t>
            </a:r>
          </a:p>
          <a:p>
            <a:pPr lvl="2">
              <a:defRPr sz="1800">
                <a:solidFill>
                  <a:srgbClr val="000000"/>
                </a:solidFill>
              </a:defRPr>
            </a:pPr>
            <a:r>
              <a:rPr sz="2400">
                <a:solidFill>
                  <a:srgbClr val="404040"/>
                </a:solidFill>
              </a:rPr>
              <a:t>Body Level Three</a:t>
            </a:r>
          </a:p>
          <a:p>
            <a:pPr lvl="3">
              <a:defRPr sz="1800">
                <a:solidFill>
                  <a:srgbClr val="000000"/>
                </a:solidFill>
              </a:defRPr>
            </a:pPr>
            <a:r>
              <a:rPr sz="2400">
                <a:solidFill>
                  <a:srgbClr val="404040"/>
                </a:solidFill>
              </a:rPr>
              <a:t>Body Level Four</a:t>
            </a:r>
          </a:p>
          <a:p>
            <a:pPr lvl="4">
              <a:defRPr sz="1800">
                <a:solidFill>
                  <a:srgbClr val="000000"/>
                </a:solidFill>
              </a:defRPr>
            </a:pPr>
            <a:r>
              <a:rPr sz="2400">
                <a:solidFill>
                  <a:srgbClr val="404040"/>
                </a:solidFill>
              </a:rPr>
              <a:t>Body Level Five</a:t>
            </a:r>
          </a:p>
        </p:txBody>
      </p:sp>
      <p:sp>
        <p:nvSpPr>
          <p:cNvPr id="7" name="Shape 7"/>
          <p:cNvSpPr>
            <a:spLocks noGrp="1"/>
          </p:cNvSpPr>
          <p:nvPr>
            <p:ph type="sldNum" sz="quarter" idx="2"/>
          </p:nvPr>
        </p:nvSpPr>
        <p:spPr>
          <a:xfrm>
            <a:off x="8618483" y="6177280"/>
            <a:ext cx="2845757" cy="307339"/>
          </a:xfrm>
          <a:prstGeom prst="rect">
            <a:avLst/>
          </a:prstGeom>
          <a:ln w="12700">
            <a:miter lim="400000"/>
          </a:ln>
        </p:spPr>
        <p:txBody>
          <a:bodyPr lIns="45718" tIns="45718" rIns="45718" bIns="45718" anchor="ctr">
            <a:spAutoFit/>
          </a:bodyPr>
          <a:lstStyle>
            <a:lvl1pPr algn="r" defTabSz="457200">
              <a:defRPr sz="1400">
                <a:solidFill>
                  <a:srgbClr val="7F7F7F"/>
                </a:solidFill>
                <a:latin typeface="Rage Italic"/>
                <a:ea typeface="Rage Italic"/>
                <a:cs typeface="Rage Italic"/>
                <a:sym typeface="Rage Italic"/>
              </a:defRPr>
            </a:lvl1pPr>
          </a:lstStyle>
          <a:p>
            <a:pPr lvl="0"/>
            <a:fld id="{86CB4B4D-7CA3-9044-876B-883B54F8677D}" type="slidenum">
              <a:t>‹#›</a:t>
            </a:fld>
            <a:endParaRPr/>
          </a:p>
        </p:txBody>
      </p:sp>
    </p:spTree>
    <p:extLst>
      <p:ext uri="{BB962C8B-B14F-4D97-AF65-F5344CB8AC3E}">
        <p14:creationId xmlns:p14="http://schemas.microsoft.com/office/powerpoint/2010/main" val="3277504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txStyles>
    <p:titleStyle>
      <a:lvl1pPr algn="ctr" defTabSz="457200">
        <a:defRPr sz="4800">
          <a:solidFill>
            <a:srgbClr val="262626"/>
          </a:solidFill>
          <a:latin typeface="Cambria"/>
          <a:ea typeface="Cambria"/>
          <a:cs typeface="Cambria"/>
          <a:sym typeface="Cambria"/>
        </a:defRPr>
      </a:lvl1pPr>
      <a:lvl2pPr algn="ctr" defTabSz="457200">
        <a:defRPr sz="4800">
          <a:solidFill>
            <a:srgbClr val="262626"/>
          </a:solidFill>
          <a:latin typeface="Cambria"/>
          <a:ea typeface="Cambria"/>
          <a:cs typeface="Cambria"/>
          <a:sym typeface="Cambria"/>
        </a:defRPr>
      </a:lvl2pPr>
      <a:lvl3pPr algn="ctr" defTabSz="457200">
        <a:defRPr sz="4800">
          <a:solidFill>
            <a:srgbClr val="262626"/>
          </a:solidFill>
          <a:latin typeface="Cambria"/>
          <a:ea typeface="Cambria"/>
          <a:cs typeface="Cambria"/>
          <a:sym typeface="Cambria"/>
        </a:defRPr>
      </a:lvl3pPr>
      <a:lvl4pPr algn="ctr" defTabSz="457200">
        <a:defRPr sz="4800">
          <a:solidFill>
            <a:srgbClr val="262626"/>
          </a:solidFill>
          <a:latin typeface="Cambria"/>
          <a:ea typeface="Cambria"/>
          <a:cs typeface="Cambria"/>
          <a:sym typeface="Cambria"/>
        </a:defRPr>
      </a:lvl4pPr>
      <a:lvl5pPr algn="ctr" defTabSz="457200">
        <a:defRPr sz="4800">
          <a:solidFill>
            <a:srgbClr val="262626"/>
          </a:solidFill>
          <a:latin typeface="Cambria"/>
          <a:ea typeface="Cambria"/>
          <a:cs typeface="Cambria"/>
          <a:sym typeface="Cambria"/>
        </a:defRPr>
      </a:lvl5pPr>
      <a:lvl6pPr algn="ctr" defTabSz="457200">
        <a:defRPr sz="4800">
          <a:solidFill>
            <a:srgbClr val="262626"/>
          </a:solidFill>
          <a:latin typeface="Cambria"/>
          <a:ea typeface="Cambria"/>
          <a:cs typeface="Cambria"/>
          <a:sym typeface="Cambria"/>
        </a:defRPr>
      </a:lvl6pPr>
      <a:lvl7pPr algn="ctr" defTabSz="457200">
        <a:defRPr sz="4800">
          <a:solidFill>
            <a:srgbClr val="262626"/>
          </a:solidFill>
          <a:latin typeface="Cambria"/>
          <a:ea typeface="Cambria"/>
          <a:cs typeface="Cambria"/>
          <a:sym typeface="Cambria"/>
        </a:defRPr>
      </a:lvl7pPr>
      <a:lvl8pPr algn="ctr" defTabSz="457200">
        <a:defRPr sz="4800">
          <a:solidFill>
            <a:srgbClr val="262626"/>
          </a:solidFill>
          <a:latin typeface="Cambria"/>
          <a:ea typeface="Cambria"/>
          <a:cs typeface="Cambria"/>
          <a:sym typeface="Cambria"/>
        </a:defRPr>
      </a:lvl8pPr>
      <a:lvl9pPr algn="ctr" defTabSz="457200">
        <a:defRPr sz="4800">
          <a:solidFill>
            <a:srgbClr val="262626"/>
          </a:solidFill>
          <a:latin typeface="Cambria"/>
          <a:ea typeface="Cambria"/>
          <a:cs typeface="Cambria"/>
          <a:sym typeface="Cambria"/>
        </a:defRPr>
      </a:lvl9pPr>
    </p:titleStyle>
    <p:bodyStyle>
      <a:lvl1pPr marL="228600" indent="-228600" defTabSz="457200">
        <a:spcBef>
          <a:spcPts val="500"/>
        </a:spcBef>
        <a:buClr>
          <a:srgbClr val="A63212"/>
        </a:buClr>
        <a:buSzPct val="95000"/>
        <a:buFont typeface="Helvetica"/>
        <a:buChar char="0"/>
        <a:defRPr sz="2400">
          <a:solidFill>
            <a:srgbClr val="404040"/>
          </a:solidFill>
          <a:latin typeface="Cambria"/>
          <a:ea typeface="Cambria"/>
          <a:cs typeface="Cambria"/>
          <a:sym typeface="Cambria"/>
        </a:defRPr>
      </a:lvl1pPr>
      <a:lvl2pPr marL="577993" indent="-249380" defTabSz="457200">
        <a:spcBef>
          <a:spcPts val="500"/>
        </a:spcBef>
        <a:buClr>
          <a:srgbClr val="A63212"/>
        </a:buClr>
        <a:buSzPct val="95000"/>
        <a:buFont typeface="Helvetica"/>
        <a:buChar char="0"/>
        <a:defRPr sz="2400">
          <a:solidFill>
            <a:srgbClr val="404040"/>
          </a:solidFill>
          <a:latin typeface="Cambria"/>
          <a:ea typeface="Cambria"/>
          <a:cs typeface="Cambria"/>
          <a:sym typeface="Cambria"/>
        </a:defRPr>
      </a:lvl2pPr>
      <a:lvl3pPr marL="858837" indent="-219075" defTabSz="457200">
        <a:spcBef>
          <a:spcPts val="500"/>
        </a:spcBef>
        <a:buClr>
          <a:srgbClr val="A63212"/>
        </a:buClr>
        <a:buSzPct val="95000"/>
        <a:buFont typeface="Helvetica"/>
        <a:buChar char="0"/>
        <a:defRPr sz="2400">
          <a:solidFill>
            <a:srgbClr val="404040"/>
          </a:solidFill>
          <a:latin typeface="Cambria"/>
          <a:ea typeface="Cambria"/>
          <a:cs typeface="Cambria"/>
          <a:sym typeface="Cambria"/>
        </a:defRPr>
      </a:lvl3pPr>
      <a:lvl4pPr marL="1188242" indent="-273842" defTabSz="457200">
        <a:spcBef>
          <a:spcPts val="500"/>
        </a:spcBef>
        <a:buClr>
          <a:srgbClr val="A63212"/>
        </a:buClr>
        <a:buSzPct val="95000"/>
        <a:buFont typeface="Helvetica"/>
        <a:buChar char="0"/>
        <a:defRPr sz="2400">
          <a:solidFill>
            <a:srgbClr val="404040"/>
          </a:solidFill>
          <a:latin typeface="Cambria"/>
          <a:ea typeface="Cambria"/>
          <a:cs typeface="Cambria"/>
          <a:sym typeface="Cambria"/>
        </a:defRPr>
      </a:lvl4pPr>
      <a:lvl5pPr marL="1546450" indent="-312964" defTabSz="457200">
        <a:spcBef>
          <a:spcPts val="500"/>
        </a:spcBef>
        <a:buClr>
          <a:srgbClr val="A63212"/>
        </a:buClr>
        <a:buSzPct val="95000"/>
        <a:buFont typeface="Helvetica"/>
        <a:buChar char="0"/>
        <a:defRPr sz="2400">
          <a:solidFill>
            <a:srgbClr val="404040"/>
          </a:solidFill>
          <a:latin typeface="Cambria"/>
          <a:ea typeface="Cambria"/>
          <a:cs typeface="Cambria"/>
          <a:sym typeface="Cambria"/>
        </a:defRPr>
      </a:lvl5pPr>
      <a:lvl6pPr marL="2003650" indent="-312964" defTabSz="457200">
        <a:spcBef>
          <a:spcPts val="500"/>
        </a:spcBef>
        <a:buClr>
          <a:srgbClr val="A63212"/>
        </a:buClr>
        <a:buSzPct val="95000"/>
        <a:buFont typeface="Helvetica"/>
        <a:buChar char="•"/>
        <a:defRPr sz="2400">
          <a:solidFill>
            <a:srgbClr val="404040"/>
          </a:solidFill>
          <a:latin typeface="Cambria"/>
          <a:ea typeface="Cambria"/>
          <a:cs typeface="Cambria"/>
          <a:sym typeface="Cambria"/>
        </a:defRPr>
      </a:lvl6pPr>
      <a:lvl7pPr marL="2460850" indent="-312964" defTabSz="457200">
        <a:spcBef>
          <a:spcPts val="500"/>
        </a:spcBef>
        <a:buClr>
          <a:srgbClr val="A63212"/>
        </a:buClr>
        <a:buSzPct val="95000"/>
        <a:buFont typeface="Helvetica"/>
        <a:buChar char="•"/>
        <a:defRPr sz="2400">
          <a:solidFill>
            <a:srgbClr val="404040"/>
          </a:solidFill>
          <a:latin typeface="Cambria"/>
          <a:ea typeface="Cambria"/>
          <a:cs typeface="Cambria"/>
          <a:sym typeface="Cambria"/>
        </a:defRPr>
      </a:lvl7pPr>
      <a:lvl8pPr marL="2918050" indent="-312964" defTabSz="457200">
        <a:spcBef>
          <a:spcPts val="500"/>
        </a:spcBef>
        <a:buClr>
          <a:srgbClr val="A63212"/>
        </a:buClr>
        <a:buSzPct val="95000"/>
        <a:buFont typeface="Helvetica"/>
        <a:buChar char="•"/>
        <a:defRPr sz="2400">
          <a:solidFill>
            <a:srgbClr val="404040"/>
          </a:solidFill>
          <a:latin typeface="Cambria"/>
          <a:ea typeface="Cambria"/>
          <a:cs typeface="Cambria"/>
          <a:sym typeface="Cambria"/>
        </a:defRPr>
      </a:lvl8pPr>
      <a:lvl9pPr marL="3375250" indent="-312964" defTabSz="457200">
        <a:spcBef>
          <a:spcPts val="500"/>
        </a:spcBef>
        <a:buClr>
          <a:srgbClr val="A63212"/>
        </a:buClr>
        <a:buSzPct val="95000"/>
        <a:buFont typeface="Helvetica"/>
        <a:buChar char="•"/>
        <a:defRPr sz="2400">
          <a:solidFill>
            <a:srgbClr val="404040"/>
          </a:solidFill>
          <a:latin typeface="Cambria"/>
          <a:ea typeface="Cambria"/>
          <a:cs typeface="Cambria"/>
          <a:sym typeface="Cambria"/>
        </a:defRPr>
      </a:lvl9pPr>
    </p:bodyStyle>
    <p:otherStyle>
      <a:lvl1pPr algn="r" defTabSz="457200">
        <a:defRPr sz="1400">
          <a:solidFill>
            <a:schemeClr val="tx1"/>
          </a:solidFill>
          <a:latin typeface="+mn-lt"/>
          <a:ea typeface="+mn-ea"/>
          <a:cs typeface="+mn-cs"/>
          <a:sym typeface="Rage Italic"/>
        </a:defRPr>
      </a:lvl1pPr>
      <a:lvl2pPr algn="r" defTabSz="457200">
        <a:defRPr sz="1400">
          <a:solidFill>
            <a:schemeClr val="tx1"/>
          </a:solidFill>
          <a:latin typeface="+mn-lt"/>
          <a:ea typeface="+mn-ea"/>
          <a:cs typeface="+mn-cs"/>
          <a:sym typeface="Rage Italic"/>
        </a:defRPr>
      </a:lvl2pPr>
      <a:lvl3pPr algn="r" defTabSz="457200">
        <a:defRPr sz="1400">
          <a:solidFill>
            <a:schemeClr val="tx1"/>
          </a:solidFill>
          <a:latin typeface="+mn-lt"/>
          <a:ea typeface="+mn-ea"/>
          <a:cs typeface="+mn-cs"/>
          <a:sym typeface="Rage Italic"/>
        </a:defRPr>
      </a:lvl3pPr>
      <a:lvl4pPr algn="r" defTabSz="457200">
        <a:defRPr sz="1400">
          <a:solidFill>
            <a:schemeClr val="tx1"/>
          </a:solidFill>
          <a:latin typeface="+mn-lt"/>
          <a:ea typeface="+mn-ea"/>
          <a:cs typeface="+mn-cs"/>
          <a:sym typeface="Rage Italic"/>
        </a:defRPr>
      </a:lvl4pPr>
      <a:lvl5pPr algn="r" defTabSz="457200">
        <a:defRPr sz="1400">
          <a:solidFill>
            <a:schemeClr val="tx1"/>
          </a:solidFill>
          <a:latin typeface="+mn-lt"/>
          <a:ea typeface="+mn-ea"/>
          <a:cs typeface="+mn-cs"/>
          <a:sym typeface="Rage Italic"/>
        </a:defRPr>
      </a:lvl5pPr>
      <a:lvl6pPr algn="r" defTabSz="457200">
        <a:defRPr sz="1400">
          <a:solidFill>
            <a:schemeClr val="tx1"/>
          </a:solidFill>
          <a:latin typeface="+mn-lt"/>
          <a:ea typeface="+mn-ea"/>
          <a:cs typeface="+mn-cs"/>
          <a:sym typeface="Rage Italic"/>
        </a:defRPr>
      </a:lvl6pPr>
      <a:lvl7pPr algn="r" defTabSz="457200">
        <a:defRPr sz="1400">
          <a:solidFill>
            <a:schemeClr val="tx1"/>
          </a:solidFill>
          <a:latin typeface="+mn-lt"/>
          <a:ea typeface="+mn-ea"/>
          <a:cs typeface="+mn-cs"/>
          <a:sym typeface="Rage Italic"/>
        </a:defRPr>
      </a:lvl7pPr>
      <a:lvl8pPr algn="r" defTabSz="457200">
        <a:defRPr sz="1400">
          <a:solidFill>
            <a:schemeClr val="tx1"/>
          </a:solidFill>
          <a:latin typeface="+mn-lt"/>
          <a:ea typeface="+mn-ea"/>
          <a:cs typeface="+mn-cs"/>
          <a:sym typeface="Rage Italic"/>
        </a:defRPr>
      </a:lvl8pPr>
      <a:lvl9pPr algn="r" defTabSz="457200">
        <a:defRPr sz="1400">
          <a:solidFill>
            <a:schemeClr val="tx1"/>
          </a:solidFill>
          <a:latin typeface="+mn-lt"/>
          <a:ea typeface="+mn-ea"/>
          <a:cs typeface="+mn-cs"/>
          <a:sym typeface="Rage Italic"/>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4285630-E11A-4CC4-800A-68532E743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8">
            <a:extLst>
              <a:ext uri="{FF2B5EF4-FFF2-40B4-BE49-F238E27FC236}">
                <a16:creationId xmlns:a16="http://schemas.microsoft.com/office/drawing/2014/main" id="{069B0493-EC1B-42FD-A38E-D4620EA2C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5782800"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7A8B1CBD-62E4-4EF7-95B1-4FBEA31D7308}"/>
              </a:ext>
            </a:extLst>
          </p:cNvPr>
          <p:cNvSpPr>
            <a:spLocks noGrp="1"/>
          </p:cNvSpPr>
          <p:nvPr>
            <p:ph type="subTitle" idx="1"/>
          </p:nvPr>
        </p:nvSpPr>
        <p:spPr>
          <a:xfrm>
            <a:off x="7193797" y="2694622"/>
            <a:ext cx="4982329" cy="2775586"/>
          </a:xfrm>
        </p:spPr>
        <p:txBody>
          <a:bodyPr anchor="t">
            <a:normAutofit fontScale="85000" lnSpcReduction="20000"/>
          </a:bodyPr>
          <a:lstStyle/>
          <a:p>
            <a:pPr algn="l"/>
            <a:r>
              <a:rPr lang="en-US" sz="2800" dirty="0">
                <a:solidFill>
                  <a:srgbClr val="FEFFFF"/>
                </a:solidFill>
              </a:rPr>
              <a:t>Quick introductions to the DDS Chapter 5 regulations for conversation and discussion</a:t>
            </a:r>
          </a:p>
          <a:p>
            <a:pPr algn="l"/>
            <a:endParaRPr lang="en-US" sz="2800" dirty="0">
              <a:solidFill>
                <a:srgbClr val="FEFFFF"/>
              </a:solidFill>
            </a:endParaRPr>
          </a:p>
          <a:p>
            <a:pPr algn="l"/>
            <a:r>
              <a:rPr lang="en-US" sz="1800" dirty="0">
                <a:solidFill>
                  <a:srgbClr val="FEFFFF"/>
                </a:solidFill>
              </a:rPr>
              <a:t>Pat Carney, CW Office of Learning &amp; Development</a:t>
            </a:r>
          </a:p>
          <a:p>
            <a:pPr algn="l"/>
            <a:r>
              <a:rPr lang="en-US" sz="1800" dirty="0">
                <a:solidFill>
                  <a:srgbClr val="FEFFFF"/>
                </a:solidFill>
              </a:rPr>
              <a:t>Nate Hoover, SE Office of Human Rights</a:t>
            </a:r>
          </a:p>
          <a:p>
            <a:pPr algn="l"/>
            <a:r>
              <a:rPr lang="en-US" sz="1800" dirty="0">
                <a:solidFill>
                  <a:srgbClr val="FEFFFF"/>
                </a:solidFill>
              </a:rPr>
              <a:t>Amy Boone, Metro Office of Human Rights</a:t>
            </a:r>
          </a:p>
          <a:p>
            <a:pPr algn="l"/>
            <a:r>
              <a:rPr lang="en-US" sz="1800" dirty="0">
                <a:solidFill>
                  <a:srgbClr val="FEFFFF"/>
                </a:solidFill>
              </a:rPr>
              <a:t>Leo Luczynski-Badia, CW Office of Human Rights</a:t>
            </a:r>
          </a:p>
          <a:p>
            <a:pPr algn="l"/>
            <a:r>
              <a:rPr lang="en-US" sz="1800" dirty="0">
                <a:solidFill>
                  <a:srgbClr val="FEFFFF"/>
                </a:solidFill>
              </a:rPr>
              <a:t>Rebecca Christie, NE Office of Human Rights</a:t>
            </a:r>
          </a:p>
          <a:p>
            <a:pPr algn="l"/>
            <a:endParaRPr lang="en-US" sz="2800" dirty="0">
              <a:solidFill>
                <a:srgbClr val="FEFFFF"/>
              </a:solidFill>
            </a:endParaRPr>
          </a:p>
          <a:p>
            <a:pPr algn="l"/>
            <a:endParaRPr lang="en-US" sz="2800" dirty="0">
              <a:solidFill>
                <a:srgbClr val="FEFFFF"/>
              </a:solidFill>
            </a:endParaRPr>
          </a:p>
        </p:txBody>
      </p:sp>
      <p:sp>
        <p:nvSpPr>
          <p:cNvPr id="40" name="Freeform 5">
            <a:extLst>
              <a:ext uri="{FF2B5EF4-FFF2-40B4-BE49-F238E27FC236}">
                <a16:creationId xmlns:a16="http://schemas.microsoft.com/office/drawing/2014/main" id="{D263E12D-D6FE-41E6-98B7-EBA88FED2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80FAEE97-8C0C-4ED5-BC7D-C6870947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5BFAC9A7-CED6-40CD-BC73-6B06ECAC2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8">
            <a:extLst>
              <a:ext uri="{FF2B5EF4-FFF2-40B4-BE49-F238E27FC236}">
                <a16:creationId xmlns:a16="http://schemas.microsoft.com/office/drawing/2014/main" id="{880D38C5-CFB9-4498-AD9C-38B2BBF65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9168" y="1126737"/>
            <a:ext cx="5795510"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D00A85C-FF92-4CA5-93EF-EE680E552106}"/>
              </a:ext>
            </a:extLst>
          </p:cNvPr>
          <p:cNvSpPr>
            <a:spLocks noGrp="1"/>
          </p:cNvSpPr>
          <p:nvPr>
            <p:ph type="ctrTitle"/>
          </p:nvPr>
        </p:nvSpPr>
        <p:spPr>
          <a:xfrm>
            <a:off x="1411113" y="1448470"/>
            <a:ext cx="5149124" cy="2870805"/>
          </a:xfrm>
        </p:spPr>
        <p:txBody>
          <a:bodyPr>
            <a:normAutofit/>
          </a:bodyPr>
          <a:lstStyle/>
          <a:p>
            <a:r>
              <a:rPr lang="en-US" sz="4800" dirty="0">
                <a:solidFill>
                  <a:srgbClr val="FFFFFF"/>
                </a:solidFill>
              </a:rPr>
              <a:t>Human Rights </a:t>
            </a:r>
            <a:br>
              <a:rPr lang="en-US" sz="4800" dirty="0">
                <a:solidFill>
                  <a:srgbClr val="FFFFFF"/>
                </a:solidFill>
              </a:rPr>
            </a:br>
            <a:r>
              <a:rPr lang="en-US" sz="4800">
                <a:solidFill>
                  <a:srgbClr val="FFFFFF"/>
                </a:solidFill>
              </a:rPr>
              <a:t>in Small Bytes! </a:t>
            </a:r>
            <a:br>
              <a:rPr lang="en-US" sz="4800" dirty="0">
                <a:solidFill>
                  <a:srgbClr val="FFFFFF"/>
                </a:solidFill>
              </a:rPr>
            </a:br>
            <a:endParaRPr lang="en-US" sz="4800" dirty="0">
              <a:solidFill>
                <a:srgbClr val="FFFFFF"/>
              </a:solidFill>
            </a:endParaRPr>
          </a:p>
        </p:txBody>
      </p:sp>
    </p:spTree>
    <p:extLst>
      <p:ext uri="{BB962C8B-B14F-4D97-AF65-F5344CB8AC3E}">
        <p14:creationId xmlns:p14="http://schemas.microsoft.com/office/powerpoint/2010/main" val="1369042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D45E-446C-4ECB-A9ED-861F5EA24706}"/>
              </a:ext>
            </a:extLst>
          </p:cNvPr>
          <p:cNvSpPr>
            <a:spLocks noGrp="1"/>
          </p:cNvSpPr>
          <p:nvPr>
            <p:ph type="title"/>
          </p:nvPr>
        </p:nvSpPr>
        <p:spPr/>
        <p:txBody>
          <a:bodyPr/>
          <a:lstStyle/>
          <a:p>
            <a:r>
              <a:rPr lang="en-US" dirty="0"/>
              <a:t>CMR115 Chapter 5.03</a:t>
            </a:r>
          </a:p>
        </p:txBody>
      </p:sp>
      <p:sp>
        <p:nvSpPr>
          <p:cNvPr id="3" name="Content Placeholder 2">
            <a:extLst>
              <a:ext uri="{FF2B5EF4-FFF2-40B4-BE49-F238E27FC236}">
                <a16:creationId xmlns:a16="http://schemas.microsoft.com/office/drawing/2014/main" id="{FB03D51D-9353-441B-9EBD-08EC9506B6A5}"/>
              </a:ext>
            </a:extLst>
          </p:cNvPr>
          <p:cNvSpPr>
            <a:spLocks noGrp="1"/>
          </p:cNvSpPr>
          <p:nvPr>
            <p:ph idx="1"/>
          </p:nvPr>
        </p:nvSpPr>
        <p:spPr>
          <a:xfrm>
            <a:off x="838200" y="1825624"/>
            <a:ext cx="10515600" cy="5032375"/>
          </a:xfrm>
        </p:spPr>
        <p:txBody>
          <a:bodyPr>
            <a:normAutofit/>
          </a:bodyPr>
          <a:lstStyle/>
          <a:p>
            <a:pPr marL="0" indent="0">
              <a:buNone/>
            </a:pPr>
            <a:r>
              <a:rPr lang="en-US" dirty="0"/>
              <a:t>Principle 2</a:t>
            </a:r>
          </a:p>
          <a:p>
            <a:pPr marL="0" indent="0">
              <a:lnSpc>
                <a:spcPct val="150000"/>
              </a:lnSpc>
              <a:buNone/>
            </a:pPr>
            <a:r>
              <a:rPr lang="en-US" dirty="0"/>
              <a:t>Residential and day or employment settings are integrated in and support full access of individuals to the greater community, including opportunities to seek employment and work in competitive integrated settings, engage in community life, control personal resources, and receive services in the community, to the same degree of access as other individuals. </a:t>
            </a:r>
          </a:p>
        </p:txBody>
      </p:sp>
    </p:spTree>
    <p:extLst>
      <p:ext uri="{BB962C8B-B14F-4D97-AF65-F5344CB8AC3E}">
        <p14:creationId xmlns:p14="http://schemas.microsoft.com/office/powerpoint/2010/main" val="204108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D73A-14D1-42DB-9841-9A21CC4925A6}"/>
              </a:ext>
            </a:extLst>
          </p:cNvPr>
          <p:cNvSpPr>
            <a:spLocks noGrp="1"/>
          </p:cNvSpPr>
          <p:nvPr>
            <p:ph type="title"/>
          </p:nvPr>
        </p:nvSpPr>
        <p:spPr>
          <a:xfrm>
            <a:off x="838200" y="365125"/>
            <a:ext cx="10515600" cy="978483"/>
          </a:xfrm>
        </p:spPr>
        <p:txBody>
          <a:bodyPr/>
          <a:lstStyle/>
          <a:p>
            <a:r>
              <a:rPr lang="en-US" dirty="0"/>
              <a:t>Discussion starters: </a:t>
            </a:r>
          </a:p>
        </p:txBody>
      </p:sp>
      <p:sp>
        <p:nvSpPr>
          <p:cNvPr id="3" name="Content Placeholder 2">
            <a:extLst>
              <a:ext uri="{FF2B5EF4-FFF2-40B4-BE49-F238E27FC236}">
                <a16:creationId xmlns:a16="http://schemas.microsoft.com/office/drawing/2014/main" id="{D9B5892A-C595-4A0C-A50A-659F578E602E}"/>
              </a:ext>
            </a:extLst>
          </p:cNvPr>
          <p:cNvSpPr>
            <a:spLocks noGrp="1"/>
          </p:cNvSpPr>
          <p:nvPr>
            <p:ph idx="1"/>
          </p:nvPr>
        </p:nvSpPr>
        <p:spPr>
          <a:xfrm>
            <a:off x="838200" y="1343608"/>
            <a:ext cx="10515600" cy="5057191"/>
          </a:xfrm>
        </p:spPr>
        <p:txBody>
          <a:bodyPr>
            <a:normAutofit lnSpcReduction="10000"/>
          </a:bodyPr>
          <a:lstStyle/>
          <a:p>
            <a:pPr>
              <a:lnSpc>
                <a:spcPct val="150000"/>
              </a:lnSpc>
            </a:pPr>
            <a:r>
              <a:rPr lang="en-US" dirty="0"/>
              <a:t>Why is it important to identify principles on which our services and supports are built? Are these same principles also in the DDS Mission Statement and Guiding Principles? What other principles are important in our work? </a:t>
            </a:r>
          </a:p>
          <a:p>
            <a:pPr>
              <a:lnSpc>
                <a:spcPct val="150000"/>
              </a:lnSpc>
            </a:pPr>
            <a:r>
              <a:rPr lang="en-US" dirty="0"/>
              <a:t>Principle 1 is about our duty to provide learning opportunities for individuals to acquire and maintain a variety of skills. What mechanisms does DDS have to ensure this learning takes place? What mechanisms are built into our/this organization to support learning? </a:t>
            </a:r>
          </a:p>
          <a:p>
            <a:endParaRPr lang="en-US" dirty="0"/>
          </a:p>
        </p:txBody>
      </p:sp>
    </p:spTree>
    <p:extLst>
      <p:ext uri="{BB962C8B-B14F-4D97-AF65-F5344CB8AC3E}">
        <p14:creationId xmlns:p14="http://schemas.microsoft.com/office/powerpoint/2010/main" val="66625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A67F-B4FF-46BE-9769-E11373BB72D9}"/>
              </a:ext>
            </a:extLst>
          </p:cNvPr>
          <p:cNvSpPr>
            <a:spLocks noGrp="1"/>
          </p:cNvSpPr>
          <p:nvPr>
            <p:ph type="title"/>
          </p:nvPr>
        </p:nvSpPr>
        <p:spPr/>
        <p:txBody>
          <a:bodyPr/>
          <a:lstStyle/>
          <a:p>
            <a:r>
              <a:rPr lang="en-US" dirty="0"/>
              <a:t>Discussion Starters: </a:t>
            </a:r>
          </a:p>
        </p:txBody>
      </p:sp>
      <p:sp>
        <p:nvSpPr>
          <p:cNvPr id="3" name="Content Placeholder 2">
            <a:extLst>
              <a:ext uri="{FF2B5EF4-FFF2-40B4-BE49-F238E27FC236}">
                <a16:creationId xmlns:a16="http://schemas.microsoft.com/office/drawing/2014/main" id="{DD6EDFE8-BA9B-44DB-A797-4BAD1BA61B19}"/>
              </a:ext>
            </a:extLst>
          </p:cNvPr>
          <p:cNvSpPr>
            <a:spLocks noGrp="1"/>
          </p:cNvSpPr>
          <p:nvPr>
            <p:ph idx="1"/>
          </p:nvPr>
        </p:nvSpPr>
        <p:spPr/>
        <p:txBody>
          <a:bodyPr/>
          <a:lstStyle/>
          <a:p>
            <a:pPr>
              <a:lnSpc>
                <a:spcPct val="150000"/>
              </a:lnSpc>
            </a:pPr>
            <a:r>
              <a:rPr lang="en-US" dirty="0"/>
              <a:t>Principle 1 identifies the purpose of skill development as ‘coping … with demands of his or her [their] own person and environment.’ What is the difference between coping and thriving? What concrete ways do staff support people served to thrive as a person and within their environment? </a:t>
            </a:r>
          </a:p>
          <a:p>
            <a:endParaRPr lang="en-US" dirty="0"/>
          </a:p>
        </p:txBody>
      </p:sp>
    </p:spTree>
    <p:extLst>
      <p:ext uri="{BB962C8B-B14F-4D97-AF65-F5344CB8AC3E}">
        <p14:creationId xmlns:p14="http://schemas.microsoft.com/office/powerpoint/2010/main" val="270628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51F5-866F-40F9-9F40-2082FAF99DD3}"/>
              </a:ext>
            </a:extLst>
          </p:cNvPr>
          <p:cNvSpPr>
            <a:spLocks noGrp="1"/>
          </p:cNvSpPr>
          <p:nvPr>
            <p:ph type="title"/>
          </p:nvPr>
        </p:nvSpPr>
        <p:spPr>
          <a:xfrm>
            <a:off x="838200" y="196460"/>
            <a:ext cx="10515600" cy="969153"/>
          </a:xfrm>
        </p:spPr>
        <p:txBody>
          <a:bodyPr/>
          <a:lstStyle/>
          <a:p>
            <a:r>
              <a:rPr lang="en-US" dirty="0"/>
              <a:t>Discussion starters: </a:t>
            </a:r>
          </a:p>
        </p:txBody>
      </p:sp>
      <p:sp>
        <p:nvSpPr>
          <p:cNvPr id="3" name="Content Placeholder 2">
            <a:extLst>
              <a:ext uri="{FF2B5EF4-FFF2-40B4-BE49-F238E27FC236}">
                <a16:creationId xmlns:a16="http://schemas.microsoft.com/office/drawing/2014/main" id="{9CF1A0B6-A06A-4739-AE67-0B69AEAD6C6F}"/>
              </a:ext>
            </a:extLst>
          </p:cNvPr>
          <p:cNvSpPr>
            <a:spLocks noGrp="1"/>
          </p:cNvSpPr>
          <p:nvPr>
            <p:ph idx="1"/>
          </p:nvPr>
        </p:nvSpPr>
        <p:spPr>
          <a:xfrm>
            <a:off x="838200" y="1334278"/>
            <a:ext cx="10515600" cy="5243804"/>
          </a:xfrm>
        </p:spPr>
        <p:txBody>
          <a:bodyPr>
            <a:normAutofit/>
          </a:bodyPr>
          <a:lstStyle/>
          <a:p>
            <a:pPr>
              <a:lnSpc>
                <a:spcPct val="150000"/>
              </a:lnSpc>
            </a:pPr>
            <a:r>
              <a:rPr lang="en-US" dirty="0"/>
              <a:t>Principle 2 talks about integration and full access … to the greater community as essential to the quality and purpose of our services. Thinking about the work you/we do, how do you/we operationalize this principle? What are some examples of this principle in action? In what ways can you/we improve the integration and full access to the greater community with and for the individuals we support? </a:t>
            </a:r>
          </a:p>
        </p:txBody>
      </p:sp>
    </p:spTree>
    <p:extLst>
      <p:ext uri="{BB962C8B-B14F-4D97-AF65-F5344CB8AC3E}">
        <p14:creationId xmlns:p14="http://schemas.microsoft.com/office/powerpoint/2010/main" val="43458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7AE38-887D-40DD-82A5-22B790E4AA21}"/>
              </a:ext>
            </a:extLst>
          </p:cNvPr>
          <p:cNvSpPr>
            <a:spLocks noGrp="1"/>
          </p:cNvSpPr>
          <p:nvPr>
            <p:ph type="title"/>
          </p:nvPr>
        </p:nvSpPr>
        <p:spPr>
          <a:xfrm>
            <a:off x="838200" y="365125"/>
            <a:ext cx="10515600" cy="1043797"/>
          </a:xfrm>
        </p:spPr>
        <p:txBody>
          <a:bodyPr/>
          <a:lstStyle/>
          <a:p>
            <a:r>
              <a:rPr lang="en-US" dirty="0"/>
              <a:t>Discussion Starters: </a:t>
            </a:r>
          </a:p>
        </p:txBody>
      </p:sp>
      <p:sp>
        <p:nvSpPr>
          <p:cNvPr id="3" name="Content Placeholder 2">
            <a:extLst>
              <a:ext uri="{FF2B5EF4-FFF2-40B4-BE49-F238E27FC236}">
                <a16:creationId xmlns:a16="http://schemas.microsoft.com/office/drawing/2014/main" id="{72FD8EB3-93B2-412B-ABB9-72D5DE498CE3}"/>
              </a:ext>
            </a:extLst>
          </p:cNvPr>
          <p:cNvSpPr>
            <a:spLocks noGrp="1"/>
          </p:cNvSpPr>
          <p:nvPr>
            <p:ph idx="1"/>
          </p:nvPr>
        </p:nvSpPr>
        <p:spPr>
          <a:xfrm>
            <a:off x="838200" y="1502229"/>
            <a:ext cx="10515600" cy="4674734"/>
          </a:xfrm>
        </p:spPr>
        <p:txBody>
          <a:bodyPr/>
          <a:lstStyle/>
          <a:p>
            <a:pPr>
              <a:lnSpc>
                <a:spcPct val="150000"/>
              </a:lnSpc>
            </a:pPr>
            <a:r>
              <a:rPr lang="en-US" dirty="0"/>
              <a:t>Principle 2 offers several examples of the areas where integration and full access must apply: competitive employment; community life; personal resources; service participation.  Does this apply equally to all people served? What does this ‘look’ like when a person has very significant physical or intellectual impairment? Behavioral challenges? How can you respond to someone who says, “that doesn’t apply to the people I work with?” </a:t>
            </a:r>
          </a:p>
          <a:p>
            <a:endParaRPr lang="en-US" dirty="0"/>
          </a:p>
        </p:txBody>
      </p:sp>
    </p:spTree>
    <p:extLst>
      <p:ext uri="{BB962C8B-B14F-4D97-AF65-F5344CB8AC3E}">
        <p14:creationId xmlns:p14="http://schemas.microsoft.com/office/powerpoint/2010/main" val="68150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F839-7477-4D48-ADB8-317E5CD350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6BFF5C-FCFB-44BA-A690-E0A57C2FCF34}"/>
              </a:ext>
            </a:extLst>
          </p:cNvPr>
          <p:cNvSpPr>
            <a:spLocks noGrp="1"/>
          </p:cNvSpPr>
          <p:nvPr>
            <p:ph idx="1"/>
          </p:nvPr>
        </p:nvSpPr>
        <p:spPr>
          <a:xfrm>
            <a:off x="838200" y="647272"/>
            <a:ext cx="10515600" cy="5529691"/>
          </a:xfrm>
        </p:spPr>
        <p:txBody>
          <a:bodyPr/>
          <a:lstStyle/>
          <a:p>
            <a:endParaRPr lang="en-US" dirty="0"/>
          </a:p>
          <a:p>
            <a:pPr marL="0" indent="0" algn="ctr">
              <a:buNone/>
            </a:pPr>
            <a:endParaRPr lang="en-US" sz="3200" dirty="0"/>
          </a:p>
          <a:p>
            <a:pPr marL="0" indent="0" algn="ctr">
              <a:buNone/>
            </a:pPr>
            <a:r>
              <a:rPr lang="en-US" sz="3200" dirty="0"/>
              <a:t>Protection of Rights is all about </a:t>
            </a:r>
          </a:p>
          <a:p>
            <a:pPr marL="0" indent="0" algn="ctr">
              <a:buNone/>
            </a:pPr>
            <a:r>
              <a:rPr lang="en-US" sz="3200" dirty="0"/>
              <a:t>Promoting Human Dignity! </a:t>
            </a:r>
          </a:p>
          <a:p>
            <a:pPr marL="0" indent="0" algn="ctr">
              <a:buNone/>
            </a:pPr>
            <a:endParaRPr lang="en-US" sz="3200" dirty="0"/>
          </a:p>
          <a:p>
            <a:pPr marL="0" indent="0" algn="ctr">
              <a:buNone/>
            </a:pPr>
            <a:r>
              <a:rPr lang="en-US" sz="3200" dirty="0"/>
              <a:t>This is what Chapter 5 is all about. See you next month!</a:t>
            </a:r>
          </a:p>
          <a:p>
            <a:pPr marL="0" indent="0" algn="ctr">
              <a:buNone/>
            </a:pPr>
            <a:r>
              <a:rPr lang="en-US" sz="3200" dirty="0"/>
              <a:t> Chapter 5.03</a:t>
            </a:r>
          </a:p>
          <a:p>
            <a:pPr marL="0" indent="0" algn="ctr">
              <a:buNone/>
            </a:pPr>
            <a:r>
              <a:rPr lang="en-US" sz="3200" dirty="0"/>
              <a:t>Subsections 1 and 2</a:t>
            </a:r>
          </a:p>
        </p:txBody>
      </p:sp>
    </p:spTree>
    <p:extLst>
      <p:ext uri="{BB962C8B-B14F-4D97-AF65-F5344CB8AC3E}">
        <p14:creationId xmlns:p14="http://schemas.microsoft.com/office/powerpoint/2010/main" val="70948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066F-B833-4A29-9950-8D0E83FC7E9B}"/>
              </a:ext>
            </a:extLst>
          </p:cNvPr>
          <p:cNvSpPr>
            <a:spLocks noGrp="1"/>
          </p:cNvSpPr>
          <p:nvPr>
            <p:ph type="title"/>
          </p:nvPr>
        </p:nvSpPr>
        <p:spPr/>
        <p:txBody>
          <a:bodyPr/>
          <a:lstStyle/>
          <a:p>
            <a:r>
              <a:rPr lang="en-US" dirty="0">
                <a:latin typeface="+mn-lt"/>
              </a:rPr>
              <a:t>Our Goals</a:t>
            </a:r>
          </a:p>
        </p:txBody>
      </p:sp>
      <p:sp>
        <p:nvSpPr>
          <p:cNvPr id="3" name="Content Placeholder 2">
            <a:extLst>
              <a:ext uri="{FF2B5EF4-FFF2-40B4-BE49-F238E27FC236}">
                <a16:creationId xmlns:a16="http://schemas.microsoft.com/office/drawing/2014/main" id="{EED7AF5D-2F54-432B-BB7F-2E85A709798F}"/>
              </a:ext>
            </a:extLst>
          </p:cNvPr>
          <p:cNvSpPr>
            <a:spLocks noGrp="1"/>
          </p:cNvSpPr>
          <p:nvPr>
            <p:ph idx="1"/>
          </p:nvPr>
        </p:nvSpPr>
        <p:spPr/>
        <p:txBody>
          <a:bodyPr/>
          <a:lstStyle/>
          <a:p>
            <a:pPr>
              <a:lnSpc>
                <a:spcPct val="150000"/>
              </a:lnSpc>
            </a:pPr>
            <a:r>
              <a:rPr lang="en-US" dirty="0"/>
              <a:t>Inform participants about the contents and meaning of CMR 115, Chapter 5, Standards to Promote Dignity</a:t>
            </a:r>
          </a:p>
          <a:p>
            <a:pPr>
              <a:lnSpc>
                <a:spcPct val="150000"/>
              </a:lnSpc>
            </a:pPr>
            <a:r>
              <a:rPr lang="en-US" dirty="0"/>
              <a:t>Provide live and recorded materials for future use by DDS and provider agencies</a:t>
            </a:r>
          </a:p>
          <a:p>
            <a:pPr>
              <a:lnSpc>
                <a:spcPct val="150000"/>
              </a:lnSpc>
            </a:pPr>
            <a:r>
              <a:rPr lang="en-US" dirty="0"/>
              <a:t>Encourage both formal and informal conversations about the role of the DDS Chapter 5 regulations in the everyday lives of people served</a:t>
            </a:r>
          </a:p>
        </p:txBody>
      </p:sp>
    </p:spTree>
    <p:extLst>
      <p:ext uri="{BB962C8B-B14F-4D97-AF65-F5344CB8AC3E}">
        <p14:creationId xmlns:p14="http://schemas.microsoft.com/office/powerpoint/2010/main" val="161673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442C-C699-45BB-9304-CA0E84AF04F8}"/>
              </a:ext>
            </a:extLst>
          </p:cNvPr>
          <p:cNvSpPr>
            <a:spLocks noGrp="1"/>
          </p:cNvSpPr>
          <p:nvPr>
            <p:ph type="title"/>
          </p:nvPr>
        </p:nvSpPr>
        <p:spPr/>
        <p:txBody>
          <a:bodyPr/>
          <a:lstStyle/>
          <a:p>
            <a:r>
              <a:rPr lang="en-US" dirty="0">
                <a:latin typeface="+mn-lt"/>
              </a:rPr>
              <a:t>Our Process</a:t>
            </a:r>
          </a:p>
        </p:txBody>
      </p:sp>
      <p:sp>
        <p:nvSpPr>
          <p:cNvPr id="3" name="Content Placeholder 2">
            <a:extLst>
              <a:ext uri="{FF2B5EF4-FFF2-40B4-BE49-F238E27FC236}">
                <a16:creationId xmlns:a16="http://schemas.microsoft.com/office/drawing/2014/main" id="{061CF1CB-DF97-4ACF-92C6-BB4BB7B837B5}"/>
              </a:ext>
            </a:extLst>
          </p:cNvPr>
          <p:cNvSpPr>
            <a:spLocks noGrp="1"/>
          </p:cNvSpPr>
          <p:nvPr>
            <p:ph idx="1"/>
          </p:nvPr>
        </p:nvSpPr>
        <p:spPr/>
        <p:txBody>
          <a:bodyPr/>
          <a:lstStyle/>
          <a:p>
            <a:pPr marL="0" marR="0" lvl="0" indent="0">
              <a:lnSpc>
                <a:spcPct val="150000"/>
              </a:lnSpc>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In each session we will: </a:t>
            </a:r>
          </a:p>
          <a:p>
            <a:pPr marL="342900" marR="0" lvl="0" indent="-342900">
              <a:lnSpc>
                <a:spcPct val="150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Introduce 1-2 statements from CMR 115 Chapter 5</a:t>
            </a:r>
          </a:p>
          <a:p>
            <a:pPr marL="342900" marR="0" lvl="0" indent="-342900">
              <a:lnSpc>
                <a:spcPct val="150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Talk about what the statements mean</a:t>
            </a:r>
          </a:p>
          <a:p>
            <a:pPr marL="342900" marR="0" lvl="0" indent="-342900">
              <a:lnSpc>
                <a:spcPct val="150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Explain why they are important to our work</a:t>
            </a:r>
          </a:p>
          <a:p>
            <a:pPr marL="342900" marR="0" lvl="0" indent="-342900">
              <a:lnSpc>
                <a:spcPct val="150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Provide </a:t>
            </a:r>
            <a:r>
              <a:rPr lang="en-US" dirty="0">
                <a:latin typeface="Calibri" panose="020F0502020204030204" pitchFamily="34" charset="0"/>
                <a:ea typeface="Calibri" panose="020F0502020204030204" pitchFamily="34" charset="0"/>
                <a:cs typeface="Calibri" panose="020F0502020204030204" pitchFamily="34" charset="0"/>
              </a:rPr>
              <a:t>e</a:t>
            </a:r>
            <a:r>
              <a:rPr lang="en-US" dirty="0">
                <a:effectLst/>
                <a:latin typeface="Calibri" panose="020F0502020204030204" pitchFamily="34" charset="0"/>
                <a:ea typeface="Calibri" panose="020F0502020204030204" pitchFamily="34" charset="0"/>
                <a:cs typeface="Calibri" panose="020F0502020204030204" pitchFamily="34" charset="0"/>
              </a:rPr>
              <a:t>xamples of positive support for rights</a:t>
            </a:r>
          </a:p>
          <a:p>
            <a:pPr marL="342900" marR="0" lvl="0" indent="-342900">
              <a:lnSpc>
                <a:spcPct val="150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Share ideas for discussion starters to use in the workplace</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02579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3FE6-77C3-4C82-B1E0-7519116E3393}"/>
              </a:ext>
            </a:extLst>
          </p:cNvPr>
          <p:cNvSpPr>
            <a:spLocks noGrp="1"/>
          </p:cNvSpPr>
          <p:nvPr>
            <p:ph type="title"/>
          </p:nvPr>
        </p:nvSpPr>
        <p:spPr>
          <a:xfrm>
            <a:off x="910119" y="336754"/>
            <a:ext cx="10515600" cy="1325563"/>
          </a:xfrm>
        </p:spPr>
        <p:txBody>
          <a:bodyPr/>
          <a:lstStyle/>
          <a:p>
            <a:r>
              <a:rPr lang="en-US" dirty="0">
                <a:latin typeface="+mn-lt"/>
              </a:rPr>
              <a:t>DDS Human Rights Safeguard System</a:t>
            </a:r>
          </a:p>
        </p:txBody>
      </p:sp>
      <p:sp>
        <p:nvSpPr>
          <p:cNvPr id="3" name="Content Placeholder 2">
            <a:extLst>
              <a:ext uri="{FF2B5EF4-FFF2-40B4-BE49-F238E27FC236}">
                <a16:creationId xmlns:a16="http://schemas.microsoft.com/office/drawing/2014/main" id="{16DC6FFA-035D-4F74-9763-061F4FECA271}"/>
              </a:ext>
            </a:extLst>
          </p:cNvPr>
          <p:cNvSpPr>
            <a:spLocks noGrp="1"/>
          </p:cNvSpPr>
          <p:nvPr>
            <p:ph idx="1"/>
          </p:nvPr>
        </p:nvSpPr>
        <p:spPr>
          <a:xfrm>
            <a:off x="838200" y="1662317"/>
            <a:ext cx="10515600" cy="4615291"/>
          </a:xfrm>
        </p:spPr>
        <p:txBody>
          <a:bodyPr>
            <a:normAutofit/>
          </a:bodyPr>
          <a:lstStyle/>
          <a:p>
            <a:pPr marL="376543" lvl="0" indent="-376543">
              <a:lnSpc>
                <a:spcPct val="150000"/>
              </a:lnSpc>
              <a:spcBef>
                <a:spcPts val="600"/>
              </a:spcBef>
              <a:buClr>
                <a:srgbClr val="404040"/>
              </a:buClr>
              <a:buSzPct val="100000"/>
              <a:buFontTx/>
              <a:buChar char="•"/>
              <a:defRPr sz="1800">
                <a:solidFill>
                  <a:srgbClr val="000000"/>
                </a:solidFill>
              </a:defRPr>
            </a:pPr>
            <a:r>
              <a:rPr lang="en-US" sz="2800" dirty="0">
                <a:latin typeface="Raleway" panose="020B0503030101060003" pitchFamily="34" charset="0"/>
              </a:rPr>
              <a:t>Informed consent</a:t>
            </a:r>
          </a:p>
          <a:p>
            <a:pPr marL="376543" lvl="0" indent="-376543">
              <a:lnSpc>
                <a:spcPct val="150000"/>
              </a:lnSpc>
              <a:spcBef>
                <a:spcPts val="600"/>
              </a:spcBef>
              <a:buClr>
                <a:srgbClr val="404040"/>
              </a:buClr>
              <a:buSzPct val="100000"/>
              <a:buFontTx/>
              <a:buChar char="•"/>
              <a:defRPr sz="1800">
                <a:solidFill>
                  <a:srgbClr val="000000"/>
                </a:solidFill>
              </a:defRPr>
            </a:pPr>
            <a:r>
              <a:rPr lang="en-US" sz="2800" dirty="0">
                <a:latin typeface="Raleway" panose="020B0503030101060003" pitchFamily="34" charset="0"/>
              </a:rPr>
              <a:t>Individual Support Plan (ISP)</a:t>
            </a:r>
          </a:p>
          <a:p>
            <a:pPr marL="376543" lvl="0" indent="-376543">
              <a:lnSpc>
                <a:spcPct val="150000"/>
              </a:lnSpc>
              <a:spcBef>
                <a:spcPts val="600"/>
              </a:spcBef>
              <a:buClr>
                <a:srgbClr val="404040"/>
              </a:buClr>
              <a:buSzPct val="100000"/>
              <a:buFontTx/>
              <a:buChar char="•"/>
              <a:defRPr sz="1800">
                <a:solidFill>
                  <a:srgbClr val="000000"/>
                </a:solidFill>
              </a:defRPr>
            </a:pPr>
            <a:r>
              <a:rPr lang="en-US" sz="2800" dirty="0">
                <a:latin typeface="Raleway" panose="020B0503030101060003" pitchFamily="34" charset="0"/>
              </a:rPr>
              <a:t>Human Rights training requirements</a:t>
            </a:r>
          </a:p>
          <a:p>
            <a:pPr marL="376543" lvl="0" indent="-376543">
              <a:lnSpc>
                <a:spcPct val="150000"/>
              </a:lnSpc>
              <a:spcBef>
                <a:spcPts val="600"/>
              </a:spcBef>
              <a:buClr>
                <a:srgbClr val="404040"/>
              </a:buClr>
              <a:buSzPct val="100000"/>
              <a:buFontTx/>
              <a:buChar char="•"/>
              <a:defRPr sz="1800">
                <a:solidFill>
                  <a:srgbClr val="000000"/>
                </a:solidFill>
              </a:defRPr>
            </a:pPr>
            <a:r>
              <a:rPr lang="en-US" sz="2800" dirty="0">
                <a:latin typeface="Raleway" panose="020B0503030101060003" pitchFamily="34" charset="0"/>
              </a:rPr>
              <a:t>Human Rights Officers</a:t>
            </a:r>
          </a:p>
          <a:p>
            <a:pPr marL="376543" lvl="0" indent="-376543">
              <a:lnSpc>
                <a:spcPct val="150000"/>
              </a:lnSpc>
              <a:spcBef>
                <a:spcPts val="600"/>
              </a:spcBef>
              <a:buClr>
                <a:srgbClr val="404040"/>
              </a:buClr>
              <a:buSzPct val="100000"/>
              <a:buFontTx/>
              <a:buChar char="•"/>
              <a:defRPr sz="1800">
                <a:solidFill>
                  <a:srgbClr val="000000"/>
                </a:solidFill>
              </a:defRPr>
            </a:pPr>
            <a:r>
              <a:rPr lang="en-US" sz="2800" dirty="0">
                <a:latin typeface="Raleway" panose="020B0503030101060003" pitchFamily="34" charset="0"/>
              </a:rPr>
              <a:t>Human Rights Coordinators</a:t>
            </a:r>
          </a:p>
          <a:p>
            <a:pPr marL="376543" lvl="0" indent="-376543">
              <a:lnSpc>
                <a:spcPct val="150000"/>
              </a:lnSpc>
              <a:spcBef>
                <a:spcPts val="600"/>
              </a:spcBef>
              <a:buClr>
                <a:srgbClr val="404040"/>
              </a:buClr>
              <a:buSzPct val="100000"/>
              <a:buFontTx/>
              <a:buChar char="•"/>
              <a:defRPr sz="1800">
                <a:solidFill>
                  <a:srgbClr val="000000"/>
                </a:solidFill>
              </a:defRPr>
            </a:pPr>
            <a:r>
              <a:rPr lang="en-US" sz="2800" dirty="0">
                <a:latin typeface="Raleway" panose="020B0503030101060003" pitchFamily="34" charset="0"/>
              </a:rPr>
              <a:t>Human Rights Committees</a:t>
            </a:r>
          </a:p>
          <a:p>
            <a:endParaRPr lang="en-US" dirty="0"/>
          </a:p>
        </p:txBody>
      </p:sp>
    </p:spTree>
    <p:extLst>
      <p:ext uri="{BB962C8B-B14F-4D97-AF65-F5344CB8AC3E}">
        <p14:creationId xmlns:p14="http://schemas.microsoft.com/office/powerpoint/2010/main" val="407242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5513-2040-4577-8C4C-736F82A662F1}"/>
              </a:ext>
            </a:extLst>
          </p:cNvPr>
          <p:cNvSpPr>
            <a:spLocks noGrp="1"/>
          </p:cNvSpPr>
          <p:nvPr>
            <p:ph type="title"/>
          </p:nvPr>
        </p:nvSpPr>
        <p:spPr/>
        <p:txBody>
          <a:bodyPr/>
          <a:lstStyle/>
          <a:p>
            <a:r>
              <a:rPr lang="en-US" dirty="0">
                <a:latin typeface="+mn-lt"/>
              </a:rPr>
              <a:t>DDS Human Rights Safeguard System</a:t>
            </a:r>
          </a:p>
        </p:txBody>
      </p:sp>
      <p:sp>
        <p:nvSpPr>
          <p:cNvPr id="3" name="Content Placeholder 2">
            <a:extLst>
              <a:ext uri="{FF2B5EF4-FFF2-40B4-BE49-F238E27FC236}">
                <a16:creationId xmlns:a16="http://schemas.microsoft.com/office/drawing/2014/main" id="{E8A91C61-1DCA-47F0-9C03-2C4EA271D408}"/>
              </a:ext>
            </a:extLst>
          </p:cNvPr>
          <p:cNvSpPr>
            <a:spLocks noGrp="1"/>
          </p:cNvSpPr>
          <p:nvPr>
            <p:ph idx="1"/>
          </p:nvPr>
        </p:nvSpPr>
        <p:spPr/>
        <p:txBody>
          <a:bodyPr/>
          <a:lstStyle/>
          <a:p>
            <a:pPr marL="376543" lvl="0" indent="-376543">
              <a:lnSpc>
                <a:spcPct val="150000"/>
              </a:lnSpc>
              <a:spcBef>
                <a:spcPts val="600"/>
              </a:spcBef>
              <a:buClr>
                <a:srgbClr val="404040"/>
              </a:buClr>
              <a:buSzPct val="100000"/>
              <a:buFontTx/>
              <a:buChar char="•"/>
              <a:defRPr sz="1800">
                <a:solidFill>
                  <a:srgbClr val="000000"/>
                </a:solidFill>
              </a:defRPr>
            </a:pPr>
            <a:r>
              <a:rPr lang="en-US" sz="2800" dirty="0">
                <a:latin typeface="Raleway" panose="020B0503030101060003" pitchFamily="34" charset="0"/>
              </a:rPr>
              <a:t>Peer Review Committees</a:t>
            </a:r>
          </a:p>
          <a:p>
            <a:pPr marL="376543" lvl="0" indent="-376543">
              <a:lnSpc>
                <a:spcPct val="150000"/>
              </a:lnSpc>
              <a:spcBef>
                <a:spcPts val="600"/>
              </a:spcBef>
              <a:buClr>
                <a:srgbClr val="404040"/>
              </a:buClr>
              <a:buSzPct val="100000"/>
              <a:buFontTx/>
              <a:buChar char="•"/>
              <a:defRPr sz="1800">
                <a:solidFill>
                  <a:srgbClr val="000000"/>
                </a:solidFill>
              </a:defRPr>
            </a:pPr>
            <a:r>
              <a:rPr lang="en-US" sz="2800" dirty="0">
                <a:latin typeface="Raleway" panose="020B0503030101060003" pitchFamily="34" charset="0"/>
              </a:rPr>
              <a:t>Human Rights Specialists/Office of Human Rights</a:t>
            </a:r>
          </a:p>
          <a:p>
            <a:pPr marL="376543" lvl="0" indent="-376543">
              <a:lnSpc>
                <a:spcPct val="150000"/>
              </a:lnSpc>
              <a:spcBef>
                <a:spcPts val="600"/>
              </a:spcBef>
              <a:buClr>
                <a:srgbClr val="404040"/>
              </a:buClr>
              <a:buSzPct val="100000"/>
              <a:buFontTx/>
              <a:buChar char="•"/>
              <a:defRPr sz="1800">
                <a:solidFill>
                  <a:srgbClr val="000000"/>
                </a:solidFill>
              </a:defRPr>
            </a:pPr>
            <a:r>
              <a:rPr lang="en-US" sz="2800" dirty="0">
                <a:latin typeface="Raleway" panose="020B0503030101060003" pitchFamily="34" charset="0"/>
              </a:rPr>
              <a:t>Office of Quality Enhancement</a:t>
            </a:r>
          </a:p>
          <a:p>
            <a:pPr marL="376543" lvl="0" indent="-376543">
              <a:lnSpc>
                <a:spcPct val="150000"/>
              </a:lnSpc>
              <a:spcBef>
                <a:spcPts val="600"/>
              </a:spcBef>
              <a:buClr>
                <a:srgbClr val="404040"/>
              </a:buClr>
              <a:buSzPct val="100000"/>
              <a:buFontTx/>
              <a:buChar char="•"/>
              <a:defRPr sz="1800">
                <a:solidFill>
                  <a:srgbClr val="000000"/>
                </a:solidFill>
              </a:defRPr>
            </a:pPr>
            <a:r>
              <a:rPr lang="en-US" sz="2800" dirty="0">
                <a:latin typeface="Raleway" panose="020B0503030101060003" pitchFamily="34" charset="0"/>
              </a:rPr>
              <a:t>Disabled Persons’ Protection Commission (DPPC)</a:t>
            </a:r>
          </a:p>
          <a:p>
            <a:pPr marL="376543" lvl="0" indent="-376543">
              <a:lnSpc>
                <a:spcPct val="150000"/>
              </a:lnSpc>
              <a:spcBef>
                <a:spcPts val="600"/>
              </a:spcBef>
              <a:buClr>
                <a:srgbClr val="404040"/>
              </a:buClr>
              <a:buSzPct val="100000"/>
              <a:buFontTx/>
              <a:buChar char="•"/>
              <a:defRPr sz="1800">
                <a:solidFill>
                  <a:srgbClr val="000000"/>
                </a:solidFill>
              </a:defRPr>
            </a:pPr>
            <a:r>
              <a:rPr lang="en-US" sz="2800" dirty="0">
                <a:latin typeface="Raleway" panose="020B0503030101060003" pitchFamily="34" charset="0"/>
              </a:rPr>
              <a:t>Law Enforcement</a:t>
            </a:r>
          </a:p>
          <a:p>
            <a:endParaRPr lang="en-US" dirty="0"/>
          </a:p>
        </p:txBody>
      </p:sp>
    </p:spTree>
    <p:extLst>
      <p:ext uri="{BB962C8B-B14F-4D97-AF65-F5344CB8AC3E}">
        <p14:creationId xmlns:p14="http://schemas.microsoft.com/office/powerpoint/2010/main" val="66725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017C-CA63-46E3-BF1A-B20989D9DECB}"/>
              </a:ext>
            </a:extLst>
          </p:cNvPr>
          <p:cNvSpPr>
            <a:spLocks noGrp="1"/>
          </p:cNvSpPr>
          <p:nvPr>
            <p:ph type="title"/>
          </p:nvPr>
        </p:nvSpPr>
        <p:spPr/>
        <p:txBody>
          <a:bodyPr/>
          <a:lstStyle/>
          <a:p>
            <a:r>
              <a:rPr lang="en-US" dirty="0">
                <a:latin typeface="+mn-lt"/>
              </a:rPr>
              <a:t>Human Rights Safeguard System</a:t>
            </a:r>
          </a:p>
        </p:txBody>
      </p:sp>
      <p:sp>
        <p:nvSpPr>
          <p:cNvPr id="3" name="Content Placeholder 2">
            <a:extLst>
              <a:ext uri="{FF2B5EF4-FFF2-40B4-BE49-F238E27FC236}">
                <a16:creationId xmlns:a16="http://schemas.microsoft.com/office/drawing/2014/main" id="{3E85F8C1-5E7B-4162-82C8-70247382CBE5}"/>
              </a:ext>
            </a:extLst>
          </p:cNvPr>
          <p:cNvSpPr>
            <a:spLocks noGrp="1"/>
          </p:cNvSpPr>
          <p:nvPr>
            <p:ph idx="1"/>
          </p:nvPr>
        </p:nvSpPr>
        <p:spPr/>
        <p:txBody>
          <a:bodyPr>
            <a:normAutofit/>
          </a:bodyPr>
          <a:lstStyle/>
          <a:p>
            <a:r>
              <a:rPr lang="en-US" dirty="0"/>
              <a:t>Everyone should know who the Human Rights Officer is in their work location</a:t>
            </a:r>
          </a:p>
          <a:p>
            <a:r>
              <a:rPr lang="en-US" dirty="0"/>
              <a:t>Everyone should know where to find the reporting information for DPPC</a:t>
            </a:r>
          </a:p>
          <a:p>
            <a:r>
              <a:rPr lang="en-US" dirty="0"/>
              <a:t>Everyone should support individuals to report if the individual feels it is warranted</a:t>
            </a:r>
          </a:p>
          <a:p>
            <a:r>
              <a:rPr lang="en-US" dirty="0"/>
              <a:t>“See, hear or have reasonable cause to believe” applies to Everyone who is aware of the concern and whose ‘threshold of judgement’ is that abuse or mistreatment MAY have occurred. </a:t>
            </a:r>
          </a:p>
          <a:p>
            <a:endParaRPr lang="en-US" dirty="0"/>
          </a:p>
        </p:txBody>
      </p:sp>
    </p:spTree>
    <p:extLst>
      <p:ext uri="{BB962C8B-B14F-4D97-AF65-F5344CB8AC3E}">
        <p14:creationId xmlns:p14="http://schemas.microsoft.com/office/powerpoint/2010/main" val="319102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FC3FAB-09A3-4C2E-803E-2651F2A7A594}"/>
              </a:ext>
            </a:extLst>
          </p:cNvPr>
          <p:cNvGrpSpPr/>
          <p:nvPr/>
        </p:nvGrpSpPr>
        <p:grpSpPr>
          <a:xfrm>
            <a:off x="910321" y="4583394"/>
            <a:ext cx="10031998" cy="1572945"/>
            <a:chOff x="877638" y="4793263"/>
            <a:chExt cx="10341288" cy="1583477"/>
          </a:xfrm>
        </p:grpSpPr>
        <p:sp>
          <p:nvSpPr>
            <p:cNvPr id="6" name="Rectangle 5">
              <a:extLst>
                <a:ext uri="{FF2B5EF4-FFF2-40B4-BE49-F238E27FC236}">
                  <a16:creationId xmlns:a16="http://schemas.microsoft.com/office/drawing/2014/main" id="{FAFD69B7-C23B-47E4-8329-90016780A3F5}"/>
                </a:ext>
              </a:extLst>
            </p:cNvPr>
            <p:cNvSpPr/>
            <p:nvPr/>
          </p:nvSpPr>
          <p:spPr>
            <a:xfrm>
              <a:off x="1236726" y="4821550"/>
              <a:ext cx="9982200" cy="371801"/>
            </a:xfrm>
            <a:prstGeom prst="rect">
              <a:avLst/>
            </a:prstGeom>
            <a:solidFill>
              <a:srgbClr val="FFEA6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endParaRPr lang="en-US" kern="0" dirty="0">
                <a:solidFill>
                  <a:srgbClr val="000000"/>
                </a:solidFill>
                <a:latin typeface="Avenir Roman"/>
                <a:ea typeface="+mj-ea"/>
                <a:cs typeface="+mj-cs"/>
                <a:sym typeface="Avenir Roman"/>
              </a:endParaRPr>
            </a:p>
          </p:txBody>
        </p:sp>
        <p:sp>
          <p:nvSpPr>
            <p:cNvPr id="7" name="Right Triangle 6">
              <a:extLst>
                <a:ext uri="{FF2B5EF4-FFF2-40B4-BE49-F238E27FC236}">
                  <a16:creationId xmlns:a16="http://schemas.microsoft.com/office/drawing/2014/main" id="{AE7B5CEE-C449-481D-80DF-4A6053A27D37}"/>
                </a:ext>
              </a:extLst>
            </p:cNvPr>
            <p:cNvSpPr/>
            <p:nvPr/>
          </p:nvSpPr>
          <p:spPr>
            <a:xfrm>
              <a:off x="1257301" y="5271406"/>
              <a:ext cx="413658" cy="1105334"/>
            </a:xfrm>
            <a:prstGeom prst="rtTriangle">
              <a:avLst/>
            </a:prstGeom>
            <a:solidFill>
              <a:srgbClr val="DCCC6C"/>
            </a:solidFill>
            <a:ln w="25400" cap="flat">
              <a:noFill/>
              <a:prstDash val="solid"/>
              <a:bevel/>
            </a:ln>
            <a:effectLst>
              <a:softEdge rad="38100"/>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endParaRPr lang="en-US" kern="0">
                <a:solidFill>
                  <a:srgbClr val="000000"/>
                </a:solidFill>
                <a:latin typeface="Avenir Roman"/>
                <a:ea typeface="+mj-ea"/>
                <a:cs typeface="+mj-cs"/>
                <a:sym typeface="Avenir Roman"/>
              </a:endParaRPr>
            </a:p>
          </p:txBody>
        </p:sp>
        <p:sp>
          <p:nvSpPr>
            <p:cNvPr id="8" name="Right Triangle 7">
              <a:extLst>
                <a:ext uri="{FF2B5EF4-FFF2-40B4-BE49-F238E27FC236}">
                  <a16:creationId xmlns:a16="http://schemas.microsoft.com/office/drawing/2014/main" id="{40923E9B-2758-47E2-8B4D-D40B268FE73B}"/>
                </a:ext>
              </a:extLst>
            </p:cNvPr>
            <p:cNvSpPr/>
            <p:nvPr/>
          </p:nvSpPr>
          <p:spPr>
            <a:xfrm rot="5400000">
              <a:off x="1236726" y="4479610"/>
              <a:ext cx="413658" cy="1131833"/>
            </a:xfrm>
            <a:prstGeom prst="rtTriangle">
              <a:avLst/>
            </a:prstGeom>
            <a:solidFill>
              <a:srgbClr val="DCCC6C"/>
            </a:solidFill>
            <a:ln w="25400" cap="flat">
              <a:noFill/>
              <a:prstDash val="solid"/>
              <a:bevel/>
            </a:ln>
            <a:effectLst>
              <a:softEdge rad="38100"/>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endParaRPr lang="en-US" kern="0">
                <a:solidFill>
                  <a:srgbClr val="000000"/>
                </a:solidFill>
                <a:latin typeface="Avenir Roman"/>
                <a:ea typeface="+mj-ea"/>
                <a:cs typeface="+mj-cs"/>
                <a:sym typeface="Avenir Roman"/>
              </a:endParaRPr>
            </a:p>
          </p:txBody>
        </p:sp>
        <p:sp>
          <p:nvSpPr>
            <p:cNvPr id="9" name="Oval 8">
              <a:extLst>
                <a:ext uri="{FF2B5EF4-FFF2-40B4-BE49-F238E27FC236}">
                  <a16:creationId xmlns:a16="http://schemas.microsoft.com/office/drawing/2014/main" id="{B4AD743D-A23C-42D3-A1A3-F497B6416EDB}"/>
                </a:ext>
              </a:extLst>
            </p:cNvPr>
            <p:cNvSpPr/>
            <p:nvPr/>
          </p:nvSpPr>
          <p:spPr>
            <a:xfrm rot="18900000">
              <a:off x="1227459" y="4793263"/>
              <a:ext cx="439278" cy="522822"/>
            </a:xfrm>
            <a:prstGeom prst="ellipse">
              <a:avLst/>
            </a:prstGeom>
            <a:solidFill>
              <a:srgbClr val="FFEA61"/>
            </a:solidFill>
            <a:ln w="25400" cap="flat">
              <a:noFill/>
              <a:prstDash val="solid"/>
              <a:bevel/>
            </a:ln>
            <a:effectLst>
              <a:softEdge rad="38100"/>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endParaRPr lang="en-US" kern="0">
                <a:solidFill>
                  <a:srgbClr val="000000"/>
                </a:solidFill>
                <a:latin typeface="Avenir Roman"/>
                <a:ea typeface="+mj-ea"/>
                <a:cs typeface="+mj-cs"/>
                <a:sym typeface="Avenir Roman"/>
              </a:endParaRPr>
            </a:p>
          </p:txBody>
        </p:sp>
        <p:sp>
          <p:nvSpPr>
            <p:cNvPr id="10" name="Oval 9">
              <a:extLst>
                <a:ext uri="{FF2B5EF4-FFF2-40B4-BE49-F238E27FC236}">
                  <a16:creationId xmlns:a16="http://schemas.microsoft.com/office/drawing/2014/main" id="{96C2D4E3-6BB5-4A0B-A8FC-4AE6428B3FA0}"/>
                </a:ext>
              </a:extLst>
            </p:cNvPr>
            <p:cNvSpPr/>
            <p:nvPr/>
          </p:nvSpPr>
          <p:spPr>
            <a:xfrm rot="2700000">
              <a:off x="1244490" y="5216013"/>
              <a:ext cx="439278" cy="535357"/>
            </a:xfrm>
            <a:prstGeom prst="ellipse">
              <a:avLst/>
            </a:prstGeom>
            <a:solidFill>
              <a:srgbClr val="FFEA61"/>
            </a:solidFill>
            <a:ln w="25400" cap="flat">
              <a:noFill/>
              <a:prstDash val="solid"/>
              <a:bevel/>
            </a:ln>
            <a:effectLst>
              <a:softEdge rad="38100"/>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endParaRPr lang="en-US" kern="0">
                <a:solidFill>
                  <a:srgbClr val="000000"/>
                </a:solidFill>
                <a:latin typeface="Avenir Roman"/>
                <a:ea typeface="+mj-ea"/>
                <a:cs typeface="+mj-cs"/>
                <a:sym typeface="Avenir Roman"/>
              </a:endParaRPr>
            </a:p>
          </p:txBody>
        </p:sp>
      </p:grpSp>
      <p:sp>
        <p:nvSpPr>
          <p:cNvPr id="236" name="Shape 236"/>
          <p:cNvSpPr>
            <a:spLocks noGrp="1"/>
          </p:cNvSpPr>
          <p:nvPr>
            <p:ph type="title" idx="4294967295"/>
          </p:nvPr>
        </p:nvSpPr>
        <p:spPr>
          <a:xfrm>
            <a:off x="752474" y="436562"/>
            <a:ext cx="10694990" cy="1164202"/>
          </a:xfrm>
          <a:prstGeom prst="rect">
            <a:avLst/>
          </a:prstGeom>
        </p:spPr>
        <p:txBody>
          <a:bodyPr lIns="0" tIns="0" rIns="0" bIns="0" anchor="ctr">
            <a:normAutofit/>
          </a:bodyPr>
          <a:lstStyle/>
          <a:p>
            <a:pPr lvl="0">
              <a:defRPr sz="1800">
                <a:solidFill>
                  <a:srgbClr val="000000"/>
                </a:solidFill>
              </a:defRPr>
            </a:pPr>
            <a:r>
              <a:rPr lang="en-US" sz="4400" b="1" dirty="0">
                <a:latin typeface="Raleway" panose="020B0503030101060003" pitchFamily="34" charset="0"/>
              </a:rPr>
              <a:t>DPPC Mandated Reporter</a:t>
            </a:r>
            <a:endParaRPr sz="4400" b="1" dirty="0">
              <a:latin typeface="Raleway" panose="020B0503030101060003" pitchFamily="34" charset="0"/>
            </a:endParaRPr>
          </a:p>
        </p:txBody>
      </p:sp>
      <p:sp>
        <p:nvSpPr>
          <p:cNvPr id="237" name="Shape 237"/>
          <p:cNvSpPr>
            <a:spLocks noGrp="1"/>
          </p:cNvSpPr>
          <p:nvPr>
            <p:ph type="body" idx="4294967295"/>
          </p:nvPr>
        </p:nvSpPr>
        <p:spPr>
          <a:xfrm>
            <a:off x="636998" y="1880170"/>
            <a:ext cx="11209105" cy="4541267"/>
          </a:xfrm>
          <a:prstGeom prst="rect">
            <a:avLst/>
          </a:prstGeom>
        </p:spPr>
        <p:txBody>
          <a:bodyPr lIns="0" tIns="0" rIns="0" bIns="0">
            <a:normAutofit/>
          </a:bodyPr>
          <a:lstStyle/>
          <a:p>
            <a:pPr marL="214884" indent="-214884" defTabSz="429768">
              <a:lnSpc>
                <a:spcPct val="90000"/>
              </a:lnSpc>
              <a:buSzTx/>
              <a:buNone/>
              <a:defRPr sz="1800">
                <a:solidFill>
                  <a:srgbClr val="000000"/>
                </a:solidFill>
              </a:defRPr>
            </a:pPr>
            <a:r>
              <a:rPr sz="2800" dirty="0">
                <a:solidFill>
                  <a:schemeClr val="tx1"/>
                </a:solidFill>
                <a:latin typeface="Raleway" panose="020B0503030101060003" pitchFamily="34" charset="0"/>
              </a:rPr>
              <a:t>If you see it, hear it or suspect it:</a:t>
            </a:r>
            <a:endParaRPr sz="1000" dirty="0">
              <a:solidFill>
                <a:schemeClr val="tx1"/>
              </a:solidFill>
              <a:latin typeface="Raleway" panose="020B0503030101060003" pitchFamily="34" charset="0"/>
            </a:endParaRPr>
          </a:p>
          <a:p>
            <a:pPr marL="410498" indent="-410498" defTabSz="429768">
              <a:lnSpc>
                <a:spcPct val="90000"/>
              </a:lnSpc>
              <a:buClrTx/>
              <a:buSzPct val="100000"/>
              <a:buFontTx/>
              <a:buChar char="•"/>
              <a:defRPr sz="1800">
                <a:solidFill>
                  <a:srgbClr val="000000"/>
                </a:solidFill>
              </a:defRPr>
            </a:pPr>
            <a:r>
              <a:rPr lang="en-US" sz="2000" b="1" cap="small" dirty="0">
                <a:solidFill>
                  <a:schemeClr val="tx1"/>
                </a:solidFill>
                <a:latin typeface="Raleway SemiBold" panose="020B0703030101060003" pitchFamily="34" charset="0"/>
                <a:ea typeface="Calibri" panose="020F0502020204030204" pitchFamily="34" charset="0"/>
                <a:cs typeface="Arial" panose="020B0604020202020204" pitchFamily="34" charset="0"/>
              </a:rPr>
              <a:t>Protect the individual</a:t>
            </a:r>
            <a:r>
              <a:rPr sz="2000" dirty="0">
                <a:solidFill>
                  <a:schemeClr val="tx1"/>
                </a:solidFill>
                <a:latin typeface="Raleway" panose="020B0503030101060003" pitchFamily="34" charset="0"/>
              </a:rPr>
              <a:t> from further harm.</a:t>
            </a:r>
          </a:p>
          <a:p>
            <a:pPr marL="410498" indent="-410498" defTabSz="429768">
              <a:lnSpc>
                <a:spcPct val="90000"/>
              </a:lnSpc>
              <a:buClrTx/>
              <a:buSzPct val="100000"/>
              <a:buFontTx/>
              <a:buChar char="•"/>
              <a:defRPr sz="1800">
                <a:solidFill>
                  <a:srgbClr val="000000"/>
                </a:solidFill>
              </a:defRPr>
            </a:pPr>
            <a:r>
              <a:rPr sz="2000" dirty="0">
                <a:solidFill>
                  <a:schemeClr val="tx1"/>
                </a:solidFill>
                <a:latin typeface="Raleway" panose="020B0503030101060003" pitchFamily="34" charset="0"/>
              </a:rPr>
              <a:t>You </a:t>
            </a:r>
            <a:r>
              <a:rPr sz="2000" b="1" dirty="0">
                <a:solidFill>
                  <a:schemeClr val="tx1"/>
                </a:solidFill>
                <a:latin typeface="Raleway" panose="020B0503030101060003" pitchFamily="34" charset="0"/>
              </a:rPr>
              <a:t>MUST</a:t>
            </a:r>
            <a:r>
              <a:rPr sz="2000" dirty="0">
                <a:solidFill>
                  <a:schemeClr val="tx1"/>
                </a:solidFill>
                <a:latin typeface="Raleway" panose="020B0503030101060003" pitchFamily="34" charset="0"/>
              </a:rPr>
              <a:t> call the </a:t>
            </a:r>
            <a:r>
              <a:rPr lang="en-US" sz="2000" b="1" cap="small" dirty="0">
                <a:solidFill>
                  <a:schemeClr val="tx1"/>
                </a:solidFill>
                <a:latin typeface="Raleway SemiBold" panose="020B0703030101060003" pitchFamily="34" charset="0"/>
                <a:ea typeface="Calibri" panose="020F0502020204030204" pitchFamily="34" charset="0"/>
                <a:cs typeface="Arial" panose="020B0604020202020204" pitchFamily="34" charset="0"/>
              </a:rPr>
              <a:t>Disabled Person Protection Commission (DPPC)</a:t>
            </a:r>
            <a:r>
              <a:rPr sz="2000" dirty="0">
                <a:solidFill>
                  <a:schemeClr val="tx1"/>
                </a:solidFill>
                <a:latin typeface="Raleway" panose="020B0503030101060003" pitchFamily="34" charset="0"/>
              </a:rPr>
              <a:t> and file a report: </a:t>
            </a:r>
            <a:r>
              <a:rPr lang="en-US" sz="2000" b="1" cap="small" dirty="0">
                <a:solidFill>
                  <a:schemeClr val="tx1"/>
                </a:solidFill>
                <a:latin typeface="Raleway SemiBold" panose="020B0703030101060003" pitchFamily="34" charset="0"/>
                <a:ea typeface="Calibri" panose="020F0502020204030204" pitchFamily="34" charset="0"/>
                <a:cs typeface="Arial" panose="020B0604020202020204" pitchFamily="34" charset="0"/>
              </a:rPr>
              <a:t>(1-800) 426-9009</a:t>
            </a:r>
            <a:r>
              <a:rPr sz="2000" dirty="0">
                <a:solidFill>
                  <a:schemeClr val="tx1"/>
                </a:solidFill>
                <a:latin typeface="Raleway" panose="020B0503030101060003" pitchFamily="34" charset="0"/>
              </a:rPr>
              <a:t>.</a:t>
            </a:r>
          </a:p>
          <a:p>
            <a:pPr marL="410498" indent="-410498" defTabSz="429768">
              <a:lnSpc>
                <a:spcPct val="90000"/>
              </a:lnSpc>
              <a:buClrTx/>
              <a:buSzPct val="100000"/>
              <a:buFontTx/>
              <a:buChar char="•"/>
              <a:defRPr sz="1800">
                <a:solidFill>
                  <a:srgbClr val="000000"/>
                </a:solidFill>
              </a:defRPr>
            </a:pPr>
            <a:r>
              <a:rPr sz="2000" dirty="0">
                <a:solidFill>
                  <a:schemeClr val="tx1"/>
                </a:solidFill>
                <a:latin typeface="Raleway" panose="020B0503030101060003" pitchFamily="34" charset="0"/>
              </a:rPr>
              <a:t>In case of an emergency, call 911 first, then call DPPC.</a:t>
            </a:r>
          </a:p>
          <a:p>
            <a:pPr marL="0" indent="0" algn="ctr" defTabSz="429768">
              <a:lnSpc>
                <a:spcPct val="90000"/>
              </a:lnSpc>
              <a:buClrTx/>
              <a:buSzPct val="100000"/>
              <a:buNone/>
              <a:defRPr sz="1800">
                <a:solidFill>
                  <a:srgbClr val="000000"/>
                </a:solidFill>
              </a:defRPr>
            </a:pPr>
            <a:endParaRPr lang="en-US" sz="2000" i="1" dirty="0">
              <a:solidFill>
                <a:schemeClr val="tx1"/>
              </a:solidFill>
              <a:latin typeface="Raleway" panose="020B0503030101060003" pitchFamily="34" charset="0"/>
            </a:endParaRPr>
          </a:p>
          <a:p>
            <a:pPr marL="0" indent="0" algn="ctr" defTabSz="429768">
              <a:lnSpc>
                <a:spcPct val="90000"/>
              </a:lnSpc>
              <a:buClrTx/>
              <a:buSzPct val="100000"/>
              <a:buNone/>
              <a:defRPr sz="1800">
                <a:solidFill>
                  <a:srgbClr val="000000"/>
                </a:solidFill>
              </a:defRPr>
            </a:pPr>
            <a:r>
              <a:rPr sz="2000" i="1" dirty="0">
                <a:solidFill>
                  <a:schemeClr val="tx1"/>
                </a:solidFill>
                <a:latin typeface="Raleway" panose="020B0503030101060003" pitchFamily="34" charset="0"/>
              </a:rPr>
              <a:t>Contacting your supervisor does not fulfill your obligation as a Mandated Reporter. </a:t>
            </a:r>
            <a:endParaRPr lang="en-US" sz="2000" i="1" dirty="0">
              <a:solidFill>
                <a:schemeClr val="tx1"/>
              </a:solidFill>
              <a:latin typeface="Raleway" panose="020B0503030101060003" pitchFamily="34" charset="0"/>
            </a:endParaRPr>
          </a:p>
          <a:p>
            <a:pPr marL="0" indent="0" algn="ctr" defTabSz="429768">
              <a:lnSpc>
                <a:spcPct val="90000"/>
              </a:lnSpc>
              <a:buClrTx/>
              <a:buSzPct val="100000"/>
              <a:buNone/>
              <a:defRPr sz="1800">
                <a:solidFill>
                  <a:srgbClr val="000000"/>
                </a:solidFill>
              </a:defRPr>
            </a:pPr>
            <a:r>
              <a:rPr lang="en-US" sz="2000" b="1" i="1" cap="small" dirty="0">
                <a:solidFill>
                  <a:schemeClr val="tx1"/>
                </a:solidFill>
                <a:latin typeface="Raleway SemiBold" panose="020B0703030101060003" pitchFamily="34" charset="0"/>
                <a:ea typeface="Calibri" panose="020F0502020204030204" pitchFamily="34" charset="0"/>
                <a:cs typeface="Arial" panose="020B0604020202020204" pitchFamily="34" charset="0"/>
              </a:rPr>
              <a:t>YOU must be the one to report abuse, neglect and/or mistreatment to the DPPC immediately</a:t>
            </a:r>
            <a:r>
              <a:rPr sz="2000" i="1" dirty="0">
                <a:solidFill>
                  <a:schemeClr val="tx1"/>
                </a:solidFill>
                <a:latin typeface="Raleway" panose="020B0503030101060003" pitchFamily="34" charset="0"/>
              </a:rPr>
              <a:t>.  </a:t>
            </a:r>
            <a:endParaRPr lang="en-US" sz="2000" i="1" dirty="0">
              <a:solidFill>
                <a:schemeClr val="tx1"/>
              </a:solidFill>
              <a:latin typeface="Raleway" panose="020B0503030101060003" pitchFamily="34" charset="0"/>
            </a:endParaRPr>
          </a:p>
          <a:p>
            <a:pPr marL="0" indent="0" algn="ctr" defTabSz="429768">
              <a:lnSpc>
                <a:spcPct val="90000"/>
              </a:lnSpc>
              <a:buClrTx/>
              <a:buSzPct val="100000"/>
              <a:buNone/>
              <a:defRPr sz="1800">
                <a:solidFill>
                  <a:srgbClr val="000000"/>
                </a:solidFill>
              </a:defRPr>
            </a:pPr>
            <a:endParaRPr lang="en-US" sz="2000" i="1" dirty="0">
              <a:solidFill>
                <a:schemeClr val="tx1"/>
              </a:solidFill>
              <a:latin typeface="Raleway" panose="020B0503030101060003" pitchFamily="34" charset="0"/>
            </a:endParaRPr>
          </a:p>
          <a:p>
            <a:pPr marL="0" indent="0" algn="ctr" defTabSz="429768">
              <a:lnSpc>
                <a:spcPct val="90000"/>
              </a:lnSpc>
              <a:buClrTx/>
              <a:buSzPct val="100000"/>
              <a:buNone/>
              <a:defRPr sz="1800">
                <a:solidFill>
                  <a:srgbClr val="000000"/>
                </a:solidFill>
              </a:defRPr>
            </a:pPr>
            <a:r>
              <a:rPr sz="2000" i="1" dirty="0">
                <a:solidFill>
                  <a:schemeClr val="tx1"/>
                </a:solidFill>
                <a:latin typeface="Raleway" panose="020B0503030101060003" pitchFamily="34" charset="0"/>
              </a:rPr>
              <a:t>You may alert your supervisor once you have done so.</a:t>
            </a:r>
            <a:endParaRPr lang="en-US" sz="2000" i="1" dirty="0">
              <a:solidFill>
                <a:schemeClr val="tx1"/>
              </a:solidFill>
              <a:latin typeface="Raleway" panose="020B0503030101060003" pitchFamily="34" charset="0"/>
            </a:endParaRPr>
          </a:p>
          <a:p>
            <a:pPr marL="0" indent="0" defTabSz="429768">
              <a:lnSpc>
                <a:spcPct val="90000"/>
              </a:lnSpc>
              <a:buClrTx/>
              <a:buSzPct val="100000"/>
              <a:buNone/>
              <a:defRPr sz="1800">
                <a:solidFill>
                  <a:srgbClr val="000000"/>
                </a:solidFill>
              </a:defRPr>
            </a:pPr>
            <a:endParaRPr lang="en-US" sz="2632" dirty="0">
              <a:solidFill>
                <a:schemeClr val="tx1"/>
              </a:solidFill>
              <a:latin typeface="Raleway" panose="020B0503030101060003" pitchFamily="34" charset="0"/>
            </a:endParaRPr>
          </a:p>
          <a:p>
            <a:pPr marL="0" indent="0" algn="ctr" defTabSz="429768">
              <a:lnSpc>
                <a:spcPct val="90000"/>
              </a:lnSpc>
              <a:buClrTx/>
              <a:buSzPct val="100000"/>
              <a:buNone/>
              <a:defRPr sz="1800">
                <a:solidFill>
                  <a:srgbClr val="000000"/>
                </a:solidFill>
              </a:defRPr>
            </a:pPr>
            <a:r>
              <a:rPr lang="en-US" sz="2800" b="1" cap="small" dirty="0">
                <a:latin typeface="Raleway SemiBold" panose="020B0703030101060003" pitchFamily="34" charset="0"/>
                <a:ea typeface="Calibri" panose="020F0502020204030204" pitchFamily="34" charset="0"/>
                <a:cs typeface="Arial" panose="020B0604020202020204" pitchFamily="34" charset="0"/>
              </a:rPr>
              <a:t>DPPC Hotline: </a:t>
            </a:r>
            <a:r>
              <a:rPr lang="en-US" sz="2800" dirty="0">
                <a:solidFill>
                  <a:schemeClr val="tx1"/>
                </a:solidFill>
                <a:latin typeface="Raleway" panose="020B0503030101060003" pitchFamily="34" charset="0"/>
              </a:rPr>
              <a:t>(1-800) 426-9009</a:t>
            </a:r>
            <a:endParaRPr sz="2800" dirty="0">
              <a:solidFill>
                <a:schemeClr val="tx1"/>
              </a:solidFill>
              <a:latin typeface="Raleway" panose="020B0503030101060003"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E70E-C2DF-44CB-85E0-976C0495B9EC}"/>
              </a:ext>
            </a:extLst>
          </p:cNvPr>
          <p:cNvSpPr>
            <a:spLocks noGrp="1"/>
          </p:cNvSpPr>
          <p:nvPr>
            <p:ph type="title"/>
          </p:nvPr>
        </p:nvSpPr>
        <p:spPr>
          <a:xfrm>
            <a:off x="838200" y="652802"/>
            <a:ext cx="10515600" cy="1460500"/>
          </a:xfrm>
        </p:spPr>
        <p:txBody>
          <a:bodyPr>
            <a:normAutofit fontScale="90000"/>
          </a:bodyPr>
          <a:lstStyle/>
          <a:p>
            <a:pPr algn="ctr"/>
            <a:r>
              <a:rPr lang="en-US" dirty="0"/>
              <a:t>CMR115 Chapter 5 </a:t>
            </a:r>
            <a:br>
              <a:rPr lang="en-US" dirty="0"/>
            </a:br>
            <a:r>
              <a:rPr lang="en-US" b="1" dirty="0"/>
              <a:t>Standards to Promote Dignity</a:t>
            </a:r>
            <a:br>
              <a:rPr lang="en-US" dirty="0"/>
            </a:br>
            <a:r>
              <a:rPr lang="en-US" dirty="0"/>
              <a:t>Chapter 5.03</a:t>
            </a:r>
          </a:p>
        </p:txBody>
      </p:sp>
      <p:sp>
        <p:nvSpPr>
          <p:cNvPr id="3" name="Content Placeholder 2">
            <a:extLst>
              <a:ext uri="{FF2B5EF4-FFF2-40B4-BE49-F238E27FC236}">
                <a16:creationId xmlns:a16="http://schemas.microsoft.com/office/drawing/2014/main" id="{6DFB6EA4-E999-41CD-A23B-D47575403168}"/>
              </a:ext>
            </a:extLst>
          </p:cNvPr>
          <p:cNvSpPr>
            <a:spLocks noGrp="1"/>
          </p:cNvSpPr>
          <p:nvPr>
            <p:ph idx="1"/>
          </p:nvPr>
        </p:nvSpPr>
        <p:spPr>
          <a:xfrm>
            <a:off x="951216" y="2856707"/>
            <a:ext cx="10515600" cy="4351338"/>
          </a:xfrm>
        </p:spPr>
        <p:txBody>
          <a:bodyPr/>
          <a:lstStyle/>
          <a:p>
            <a:pPr marL="0" indent="0">
              <a:buNone/>
            </a:pPr>
            <a:r>
              <a:rPr lang="en-US" dirty="0"/>
              <a:t>Introduction </a:t>
            </a:r>
          </a:p>
          <a:p>
            <a:pPr>
              <a:lnSpc>
                <a:spcPct val="150000"/>
              </a:lnSpc>
            </a:pPr>
            <a:r>
              <a:rPr lang="en-US" dirty="0"/>
              <a:t>To further the Department’s goal of promoting the welfare and dignity of all persons with intellectual disability and developmental disabilities, the Department hereby establishes the following principles: </a:t>
            </a:r>
          </a:p>
        </p:txBody>
      </p:sp>
    </p:spTree>
    <p:extLst>
      <p:ext uri="{BB962C8B-B14F-4D97-AF65-F5344CB8AC3E}">
        <p14:creationId xmlns:p14="http://schemas.microsoft.com/office/powerpoint/2010/main" val="55613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6A1A-2DA2-430D-B787-0A18ED928FCD}"/>
              </a:ext>
            </a:extLst>
          </p:cNvPr>
          <p:cNvSpPr>
            <a:spLocks noGrp="1"/>
          </p:cNvSpPr>
          <p:nvPr>
            <p:ph type="title"/>
          </p:nvPr>
        </p:nvSpPr>
        <p:spPr>
          <a:xfrm>
            <a:off x="838200" y="365125"/>
            <a:ext cx="10515600" cy="970515"/>
          </a:xfrm>
        </p:spPr>
        <p:txBody>
          <a:bodyPr/>
          <a:lstStyle/>
          <a:p>
            <a:r>
              <a:rPr lang="en-US" dirty="0"/>
              <a:t>CMR 115 Chapter 5.03</a:t>
            </a:r>
          </a:p>
        </p:txBody>
      </p:sp>
      <p:sp>
        <p:nvSpPr>
          <p:cNvPr id="3" name="Content Placeholder 2">
            <a:extLst>
              <a:ext uri="{FF2B5EF4-FFF2-40B4-BE49-F238E27FC236}">
                <a16:creationId xmlns:a16="http://schemas.microsoft.com/office/drawing/2014/main" id="{2AD68856-8C1B-4E54-9566-AFBBC9AC6B5D}"/>
              </a:ext>
            </a:extLst>
          </p:cNvPr>
          <p:cNvSpPr>
            <a:spLocks noGrp="1"/>
          </p:cNvSpPr>
          <p:nvPr>
            <p:ph idx="1"/>
          </p:nvPr>
        </p:nvSpPr>
        <p:spPr>
          <a:xfrm>
            <a:off x="838200" y="1345914"/>
            <a:ext cx="10515600" cy="5522359"/>
          </a:xfrm>
        </p:spPr>
        <p:txBody>
          <a:bodyPr>
            <a:normAutofit/>
          </a:bodyPr>
          <a:lstStyle/>
          <a:p>
            <a:pPr marL="0" indent="0">
              <a:buNone/>
            </a:pPr>
            <a:r>
              <a:rPr lang="en-US" dirty="0"/>
              <a:t>Principle (1)</a:t>
            </a:r>
          </a:p>
          <a:p>
            <a:pPr marL="0" indent="0">
              <a:lnSpc>
                <a:spcPct val="150000"/>
              </a:lnSpc>
              <a:buNone/>
            </a:pPr>
            <a:r>
              <a:rPr lang="en-US" dirty="0"/>
              <a:t>Services and supports are to be designed to provide meaningful assistance to the individual in acquiring and maintaining those physical, mental, and social skills which enable the individual to cope most effectively with the demands of his or her own person and environment. </a:t>
            </a:r>
          </a:p>
        </p:txBody>
      </p:sp>
    </p:spTree>
    <p:extLst>
      <p:ext uri="{BB962C8B-B14F-4D97-AF65-F5344CB8AC3E}">
        <p14:creationId xmlns:p14="http://schemas.microsoft.com/office/powerpoint/2010/main" val="914784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513</TotalTime>
  <Words>896</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Arial Black</vt:lpstr>
      <vt:lpstr>Avenir Roman</vt:lpstr>
      <vt:lpstr>Calibri</vt:lpstr>
      <vt:lpstr>Calibri Light</vt:lpstr>
      <vt:lpstr>Cambria</vt:lpstr>
      <vt:lpstr>Helvetica</vt:lpstr>
      <vt:lpstr>Rage Italic</vt:lpstr>
      <vt:lpstr>Raleway</vt:lpstr>
      <vt:lpstr>Raleway SemiBold</vt:lpstr>
      <vt:lpstr>Symbol</vt:lpstr>
      <vt:lpstr>Office Theme</vt:lpstr>
      <vt:lpstr>Default</vt:lpstr>
      <vt:lpstr>Human Rights  in Small Bytes!  </vt:lpstr>
      <vt:lpstr>Our Goals</vt:lpstr>
      <vt:lpstr>Our Process</vt:lpstr>
      <vt:lpstr>DDS Human Rights Safeguard System</vt:lpstr>
      <vt:lpstr>DDS Human Rights Safeguard System</vt:lpstr>
      <vt:lpstr>Human Rights Safeguard System</vt:lpstr>
      <vt:lpstr>DPPC Mandated Reporter</vt:lpstr>
      <vt:lpstr>CMR115 Chapter 5  Standards to Promote Dignity Chapter 5.03</vt:lpstr>
      <vt:lpstr>CMR 115 Chapter 5.03</vt:lpstr>
      <vt:lpstr>CMR115 Chapter 5.03</vt:lpstr>
      <vt:lpstr>Discussion starters: </vt:lpstr>
      <vt:lpstr>Discussion Starters: </vt:lpstr>
      <vt:lpstr>Discussion starters: </vt:lpstr>
      <vt:lpstr>Discussion Starters: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in a Byte!</dc:title>
  <dc:creator>Carney, Patricia (DDS)</dc:creator>
  <cp:lastModifiedBy>Carney, Patricia (DDS)</cp:lastModifiedBy>
  <cp:revision>6</cp:revision>
  <cp:lastPrinted>2021-10-01T13:41:19Z</cp:lastPrinted>
  <dcterms:created xsi:type="dcterms:W3CDTF">2021-08-31T15:11:22Z</dcterms:created>
  <dcterms:modified xsi:type="dcterms:W3CDTF">2021-11-04T17:49:30Z</dcterms:modified>
</cp:coreProperties>
</file>