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9" r:id="rId2"/>
    <p:sldId id="418" r:id="rId3"/>
    <p:sldId id="342" r:id="rId4"/>
    <p:sldId id="344" r:id="rId5"/>
    <p:sldId id="345" r:id="rId6"/>
    <p:sldId id="432" r:id="rId7"/>
    <p:sldId id="443" r:id="rId8"/>
    <p:sldId id="441" r:id="rId9"/>
    <p:sldId id="419" r:id="rId10"/>
    <p:sldId id="346" r:id="rId11"/>
    <p:sldId id="442" r:id="rId12"/>
    <p:sldId id="401" r:id="rId13"/>
    <p:sldId id="403" r:id="rId14"/>
    <p:sldId id="413" r:id="rId15"/>
    <p:sldId id="351" r:id="rId16"/>
    <p:sldId id="356" r:id="rId17"/>
    <p:sldId id="399" r:id="rId18"/>
    <p:sldId id="421" r:id="rId19"/>
    <p:sldId id="309" r:id="rId20"/>
    <p:sldId id="427" r:id="rId21"/>
    <p:sldId id="428" r:id="rId22"/>
    <p:sldId id="439" r:id="rId23"/>
    <p:sldId id="440" r:id="rId24"/>
    <p:sldId id="423" r:id="rId25"/>
    <p:sldId id="424" r:id="rId26"/>
    <p:sldId id="385" r:id="rId27"/>
    <p:sldId id="444" r:id="rId28"/>
    <p:sldId id="405" r:id="rId29"/>
    <p:sldId id="308" r:id="rId30"/>
    <p:sldId id="422" r:id="rId31"/>
    <p:sldId id="446" r:id="rId32"/>
    <p:sldId id="310" r:id="rId33"/>
    <p:sldId id="448" r:id="rId34"/>
    <p:sldId id="312" r:id="rId35"/>
    <p:sldId id="431" r:id="rId36"/>
    <p:sldId id="314" r:id="rId37"/>
    <p:sldId id="324" r:id="rId38"/>
    <p:sldId id="318" r:id="rId39"/>
    <p:sldId id="415" r:id="rId40"/>
    <p:sldId id="435" r:id="rId41"/>
    <p:sldId id="325" r:id="rId42"/>
    <p:sldId id="41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dley,  Alice (OSC)" initials="WA("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8080"/>
    <a:srgbClr val="CC6600"/>
    <a:srgbClr val="3399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820" autoAdjust="0"/>
  </p:normalViewPr>
  <p:slideViewPr>
    <p:cSldViewPr>
      <p:cViewPr varScale="1">
        <p:scale>
          <a:sx n="99" d="100"/>
          <a:sy n="99" d="100"/>
        </p:scale>
        <p:origin x="-101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6-22T10:15:31.299" idx="14">
    <p:pos x="5472" y="912"/>
    <p:text>??
what is the policy regarding theft? 
theft is not a transgression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C58509-DF5E-4992-B058-136A060A5EA7}" type="datetimeFigureOut">
              <a:rPr lang="en-US" smtClean="0"/>
              <a:t>12/18/2018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AA3F7-7EFC-45FB-9C2B-4C30819E5B69}" type="slidenum">
              <a:rPr lang="en-US" smtClean="0"/>
              <a:t>‹#›</a:t>
            </a:fld>
            <a:endParaRPr lang="en-US" dirty="0"/>
          </a:p>
        </p:txBody>
      </p:sp>
    </p:spTree>
    <p:extLst>
      <p:ext uri="{BB962C8B-B14F-4D97-AF65-F5344CB8AC3E}">
        <p14:creationId xmlns:p14="http://schemas.microsoft.com/office/powerpoint/2010/main" val="375680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xfrm>
            <a:off x="685800" y="4422098"/>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7081">
              <a:defRPr/>
            </a:pPr>
            <a:endParaRPr lang="en-US" altLang="en-US" b="0" baseline="0" dirty="0"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E0039A7-0D90-4DBC-82D2-1E05A745FC41}" type="slidenum">
              <a:rPr lang="en-US" smtClean="0">
                <a:solidFill>
                  <a:prstClr val="black"/>
                </a:solidFill>
              </a:rPr>
              <a:pPr>
                <a:defRPr/>
              </a:pPr>
              <a:t>5</a:t>
            </a:fld>
            <a:endParaRPr lang="en-US" dirty="0" smtClean="0">
              <a:solidFill>
                <a:prstClr val="black"/>
              </a:solidFill>
            </a:endParaRPr>
          </a:p>
        </p:txBody>
      </p:sp>
    </p:spTree>
    <p:extLst>
      <p:ext uri="{BB962C8B-B14F-4D97-AF65-F5344CB8AC3E}">
        <p14:creationId xmlns:p14="http://schemas.microsoft.com/office/powerpoint/2010/main" val="54649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all have internal controls in our own life. </a:t>
            </a:r>
          </a:p>
          <a:p>
            <a:r>
              <a:rPr lang="en-US" dirty="0" smtClean="0"/>
              <a:t>For</a:t>
            </a:r>
            <a:r>
              <a:rPr lang="en-US" baseline="0" dirty="0" smtClean="0"/>
              <a:t> example</a:t>
            </a:r>
            <a:endParaRPr lang="en-US" dirty="0"/>
          </a:p>
        </p:txBody>
      </p:sp>
      <p:sp>
        <p:nvSpPr>
          <p:cNvPr id="4" name="Slide Number Placeholder 3"/>
          <p:cNvSpPr>
            <a:spLocks noGrp="1"/>
          </p:cNvSpPr>
          <p:nvPr>
            <p:ph type="sldNum" sz="quarter" idx="10"/>
          </p:nvPr>
        </p:nvSpPr>
        <p:spPr/>
        <p:txBody>
          <a:bodyPr/>
          <a:lstStyle/>
          <a:p>
            <a:fld id="{799AA3F7-7EFC-45FB-9C2B-4C30819E5B69}" type="slidenum">
              <a:rPr lang="en-US" smtClean="0"/>
              <a:t>10</a:t>
            </a:fld>
            <a:endParaRPr lang="en-US" dirty="0"/>
          </a:p>
        </p:txBody>
      </p:sp>
    </p:spTree>
    <p:extLst>
      <p:ext uri="{BB962C8B-B14F-4D97-AF65-F5344CB8AC3E}">
        <p14:creationId xmlns:p14="http://schemas.microsoft.com/office/powerpoint/2010/main" val="108591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897081">
              <a:defRPr/>
            </a:pPr>
            <a:r>
              <a:rPr lang="en-US" b="1" dirty="0" smtClean="0"/>
              <a:t>COSO</a:t>
            </a:r>
            <a:r>
              <a:rPr lang="en-US" b="1" baseline="0" dirty="0" smtClean="0"/>
              <a:t> is…</a:t>
            </a:r>
            <a:endParaRPr lang="en-US" b="1" dirty="0"/>
          </a:p>
        </p:txBody>
      </p:sp>
      <p:sp>
        <p:nvSpPr>
          <p:cNvPr id="4" name="Slide Number Placeholder 3"/>
          <p:cNvSpPr>
            <a:spLocks noGrp="1"/>
          </p:cNvSpPr>
          <p:nvPr>
            <p:ph type="sldNum" sz="quarter" idx="10"/>
          </p:nvPr>
        </p:nvSpPr>
        <p:spPr/>
        <p:txBody>
          <a:bodyPr/>
          <a:lstStyle/>
          <a:p>
            <a:pPr>
              <a:defRPr/>
            </a:pPr>
            <a:fld id="{CD148FCB-B656-418A-8E8F-4BF8A23920E2}"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93417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148FCB-B656-418A-8E8F-4BF8A23920E2}"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422931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7148"/>
            <a:ext cx="5486400" cy="4114800"/>
          </a:xfrm>
        </p:spPr>
        <p:txBody>
          <a:bodyPr/>
          <a:lstStyle/>
          <a:p>
            <a:pPr defTabSz="897193">
              <a:defRPr/>
            </a:pPr>
            <a:r>
              <a:rPr lang="en-US" altLang="en-US" b="1" dirty="0" smtClean="0"/>
              <a:t>Tone at the Middle</a:t>
            </a:r>
          </a:p>
        </p:txBody>
      </p:sp>
      <p:sp>
        <p:nvSpPr>
          <p:cNvPr id="4" name="Slide Number Placeholder 3"/>
          <p:cNvSpPr>
            <a:spLocks noGrp="1"/>
          </p:cNvSpPr>
          <p:nvPr>
            <p:ph type="sldNum" sz="quarter" idx="10"/>
          </p:nvPr>
        </p:nvSpPr>
        <p:spPr/>
        <p:txBody>
          <a:bodyPr/>
          <a:lstStyle/>
          <a:p>
            <a:fld id="{16DAF236-1E8D-4563-AFE9-2C4E9F4A6A56}" type="slidenum">
              <a:rPr lang="en-US" smtClean="0"/>
              <a:t>30</a:t>
            </a:fld>
            <a:endParaRPr lang="en-US" dirty="0"/>
          </a:p>
        </p:txBody>
      </p:sp>
    </p:spTree>
    <p:extLst>
      <p:ext uri="{BB962C8B-B14F-4D97-AF65-F5344CB8AC3E}">
        <p14:creationId xmlns:p14="http://schemas.microsoft.com/office/powerpoint/2010/main" val="2280593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16DAF236-1E8D-4563-AFE9-2C4E9F4A6A56}" type="slidenum">
              <a:rPr lang="en-US" smtClean="0"/>
              <a:t>42</a:t>
            </a:fld>
            <a:endParaRPr lang="en-US" dirty="0"/>
          </a:p>
        </p:txBody>
      </p:sp>
    </p:spTree>
    <p:extLst>
      <p:ext uri="{BB962C8B-B14F-4D97-AF65-F5344CB8AC3E}">
        <p14:creationId xmlns:p14="http://schemas.microsoft.com/office/powerpoint/2010/main" val="3442646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3A12A5F-0939-4B5B-BB74-818A5F73DC1A}" type="datetimeFigureOut">
              <a:rPr lang="en-US" smtClean="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D01F772F-A7BB-414D-B80B-5309F1BF6D06}" type="slidenum">
              <a:rPr lang="en-US" smtClean="0"/>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A12A5F-0939-4B5B-BB74-818A5F73DC1A}" type="datetimeFigureOut">
              <a:rPr lang="en-US" smtClean="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F772F-A7BB-414D-B80B-5309F1BF6D06}"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A12A5F-0939-4B5B-BB74-818A5F73DC1A}" type="datetimeFigureOut">
              <a:rPr lang="en-US" smtClean="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F772F-A7BB-414D-B80B-5309F1BF6D06}"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A12A5F-0939-4B5B-BB74-818A5F73DC1A}" type="datetimeFigureOut">
              <a:rPr lang="en-US" smtClean="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F772F-A7BB-414D-B80B-5309F1BF6D06}"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3A12A5F-0939-4B5B-BB74-818A5F73DC1A}" type="datetimeFigureOut">
              <a:rPr lang="en-US" smtClean="0"/>
              <a:t>12/18/2018</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F772F-A7BB-414D-B80B-5309F1BF6D06}" type="slidenum">
              <a:rPr lang="en-US" smtClean="0"/>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A12A5F-0939-4B5B-BB74-818A5F73DC1A}" type="datetimeFigureOut">
              <a:rPr lang="en-US" smtClean="0"/>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1F772F-A7BB-414D-B80B-5309F1BF6D06}"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A12A5F-0939-4B5B-BB74-818A5F73DC1A}" type="datetimeFigureOut">
              <a:rPr lang="en-US" smtClean="0"/>
              <a:t>12/18/2018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1F772F-A7BB-414D-B80B-5309F1BF6D06}"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A12A5F-0939-4B5B-BB74-818A5F73DC1A}" type="datetimeFigureOut">
              <a:rPr lang="en-US" smtClean="0"/>
              <a:t>12/18/2018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1F772F-A7BB-414D-B80B-5309F1BF6D06}"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3A12A5F-0939-4B5B-BB74-818A5F73DC1A}" type="datetimeFigureOut">
              <a:rPr lang="en-US" smtClean="0"/>
              <a:t>12/18/2018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1F772F-A7BB-414D-B80B-5309F1BF6D06}"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A12A5F-0939-4B5B-BB74-818A5F73DC1A}" type="datetimeFigureOut">
              <a:rPr lang="en-US" smtClean="0"/>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1F772F-A7BB-414D-B80B-5309F1BF6D06}" type="slidenum">
              <a:rPr lang="en-US" smtClean="0"/>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13A12A5F-0939-4B5B-BB74-818A5F73DC1A}" type="datetimeFigureOut">
              <a:rPr lang="en-US" smtClean="0"/>
              <a:t>12/18/2018</a:t>
            </a:fld>
            <a:endParaRPr lang="en-US" dirty="0"/>
          </a:p>
        </p:txBody>
      </p:sp>
      <p:sp>
        <p:nvSpPr>
          <p:cNvPr id="7" name="Slide Number Placeholder 6"/>
          <p:cNvSpPr>
            <a:spLocks noGrp="1"/>
          </p:cNvSpPr>
          <p:nvPr>
            <p:ph type="sldNum" sz="quarter" idx="12"/>
          </p:nvPr>
        </p:nvSpPr>
        <p:spPr/>
        <p:txBody>
          <a:bodyPr/>
          <a:lstStyle/>
          <a:p>
            <a:fld id="{D01F772F-A7BB-414D-B80B-5309F1BF6D06}" type="slidenum">
              <a:rPr lang="en-US" smtClean="0"/>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3A12A5F-0939-4B5B-BB74-818A5F73DC1A}" type="datetimeFigureOut">
              <a:rPr lang="en-US" smtClean="0"/>
              <a:t>12/18/2018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D01F772F-A7BB-414D-B80B-5309F1BF6D06}" type="slidenum">
              <a:rPr lang="en-US" smtClean="0"/>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 y="624538"/>
            <a:ext cx="9067800" cy="1676400"/>
          </a:xfrm>
        </p:spPr>
        <p:txBody>
          <a:bodyPr>
            <a:normAutofit fontScale="90000"/>
          </a:bodyPr>
          <a:lstStyle/>
          <a:p>
            <a:r>
              <a:rPr lang="en-US" sz="3200" b="1" dirty="0" smtClean="0">
                <a:ln>
                  <a:solidFill>
                    <a:schemeClr val="tx1"/>
                  </a:solidFill>
                </a:ln>
                <a:solidFill>
                  <a:schemeClr val="accent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a:r>
            <a:br>
              <a:rPr lang="en-US" sz="3200" b="1" dirty="0" smtClean="0">
                <a:ln>
                  <a:solidFill>
                    <a:schemeClr val="tx1"/>
                  </a:solidFill>
                </a:ln>
                <a:solidFill>
                  <a:schemeClr val="accent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br>
            <a:r>
              <a:rPr lang="en-US" sz="3200" b="1" dirty="0" smtClean="0">
                <a:ln>
                  <a:solidFill>
                    <a:schemeClr val="tx1"/>
                  </a:solidFill>
                </a:ln>
                <a:solidFill>
                  <a:srgbClr val="006666"/>
                </a:solidFill>
                <a:latin typeface="+mn-lt"/>
                <a:ea typeface="Verdana" panose="020B0604030504040204" pitchFamily="34" charset="0"/>
                <a:cs typeface="Verdana" panose="020B0604030504040204" pitchFamily="34" charset="0"/>
              </a:rPr>
              <a:t>Risk Management and Internal </a:t>
            </a:r>
            <a:r>
              <a:rPr lang="en-US" sz="3200" b="1" dirty="0" err="1" smtClean="0">
                <a:ln>
                  <a:solidFill>
                    <a:schemeClr val="tx1"/>
                  </a:solidFill>
                </a:ln>
                <a:solidFill>
                  <a:srgbClr val="006666"/>
                </a:solidFill>
                <a:latin typeface="+mn-lt"/>
                <a:ea typeface="Verdana" panose="020B0604030504040204" pitchFamily="34" charset="0"/>
                <a:cs typeface="Verdana" panose="020B0604030504040204" pitchFamily="34" charset="0"/>
              </a:rPr>
              <a:t>ControlS</a:t>
            </a:r>
            <a:r>
              <a:rPr lang="en-US" sz="3200" b="1" dirty="0" smtClean="0">
                <a:ln>
                  <a:solidFill>
                    <a:schemeClr val="tx1"/>
                  </a:solidFill>
                </a:ln>
                <a:solidFill>
                  <a:srgbClr val="006666"/>
                </a:solidFill>
                <a:latin typeface="+mn-lt"/>
                <a:ea typeface="Verdana" panose="020B0604030504040204" pitchFamily="34" charset="0"/>
                <a:cs typeface="Verdana" panose="020B0604030504040204" pitchFamily="34" charset="0"/>
              </a:rPr>
              <a:t>:</a:t>
            </a:r>
            <a:r>
              <a:rPr lang="en-US" sz="3200" b="1" dirty="0">
                <a:ln>
                  <a:solidFill>
                    <a:schemeClr val="tx1"/>
                  </a:solidFill>
                </a:ln>
                <a:solidFill>
                  <a:srgbClr val="006666"/>
                </a:solidFill>
                <a:latin typeface="+mn-lt"/>
                <a:ea typeface="Verdana" panose="020B0604030504040204" pitchFamily="34" charset="0"/>
                <a:cs typeface="Verdana" panose="020B0604030504040204" pitchFamily="34" charset="0"/>
              </a:rPr>
              <a:t/>
            </a:r>
            <a:br>
              <a:rPr lang="en-US" sz="3200" b="1" dirty="0">
                <a:ln>
                  <a:solidFill>
                    <a:schemeClr val="tx1"/>
                  </a:solidFill>
                </a:ln>
                <a:solidFill>
                  <a:srgbClr val="006666"/>
                </a:solidFill>
                <a:latin typeface="+mn-lt"/>
                <a:ea typeface="Verdana" panose="020B0604030504040204" pitchFamily="34" charset="0"/>
                <a:cs typeface="Verdana" panose="020B0604030504040204" pitchFamily="34" charset="0"/>
              </a:rPr>
            </a:br>
            <a:r>
              <a:rPr lang="en-US" sz="2200" b="1" dirty="0" smtClean="0">
                <a:ln>
                  <a:solidFill>
                    <a:schemeClr val="tx1"/>
                  </a:solidFill>
                </a:ln>
                <a:solidFill>
                  <a:srgbClr val="006666"/>
                </a:solidFill>
                <a:latin typeface="+mn-lt"/>
                <a:ea typeface="Verdana" panose="020B0604030504040204" pitchFamily="34" charset="0"/>
                <a:cs typeface="Verdana" panose="020B0604030504040204" pitchFamily="34" charset="0"/>
              </a:rPr>
              <a:t>Preventing and Reporting Theft, Fraud, and Financial Abuse                     in DDS area and regional offices</a:t>
            </a:r>
            <a:endParaRPr lang="en-US" sz="2200" b="1" dirty="0">
              <a:ln>
                <a:solidFill>
                  <a:schemeClr val="tx1"/>
                </a:solidFill>
              </a:ln>
              <a:solidFill>
                <a:srgbClr val="006666"/>
              </a:solidFill>
              <a:latin typeface="+mn-lt"/>
              <a:ea typeface="Verdana" panose="020B0604030504040204" pitchFamily="34" charset="0"/>
              <a:cs typeface="Verdana" panose="020B0604030504040204" pitchFamily="34"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38403" y="3733800"/>
            <a:ext cx="2638594" cy="2638594"/>
          </a:xfrm>
          <a:prstGeom prst="rect">
            <a:avLst/>
          </a:prstGeom>
          <a:noFill/>
          <a:ln w="9525">
            <a:no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28284" y="2514600"/>
            <a:ext cx="8884328" cy="461665"/>
          </a:xfrm>
          <a:prstGeom prst="rect">
            <a:avLst/>
          </a:prstGeom>
          <a:noFill/>
        </p:spPr>
        <p:txBody>
          <a:bodyPr wrap="square" rtlCol="0">
            <a:spAutoFit/>
          </a:bodyPr>
          <a:lstStyle/>
          <a:p>
            <a:pPr algn="ctr"/>
            <a:r>
              <a:rPr lang="en-US" sz="2400" b="1" dirty="0" smtClean="0">
                <a:ln>
                  <a:solidFill>
                    <a:schemeClr val="tx1"/>
                  </a:solidFill>
                </a:ln>
                <a:solidFill>
                  <a:srgbClr val="CC6600"/>
                </a:solidFill>
                <a:latin typeface="Cambria" panose="02040503050406030204" pitchFamily="18" charset="0"/>
              </a:rPr>
              <a:t>Massachusetts Department of Developmental Services</a:t>
            </a:r>
            <a:endParaRPr lang="en-US" sz="2400" b="1" dirty="0">
              <a:ln>
                <a:solidFill>
                  <a:schemeClr val="tx1"/>
                </a:solidFill>
              </a:ln>
              <a:solidFill>
                <a:srgbClr val="CC6600"/>
              </a:solidFill>
              <a:latin typeface="Cambria" panose="02040503050406030204" pitchFamily="18" charset="0"/>
            </a:endParaRPr>
          </a:p>
        </p:txBody>
      </p:sp>
    </p:spTree>
    <p:extLst>
      <p:ext uri="{BB962C8B-B14F-4D97-AF65-F5344CB8AC3E}">
        <p14:creationId xmlns:p14="http://schemas.microsoft.com/office/powerpoint/2010/main" val="309302414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767" y="457200"/>
            <a:ext cx="8229600" cy="990600"/>
          </a:xfrm>
        </p:spPr>
        <p:txBody>
          <a:bodyPr>
            <a:normAutofit/>
          </a:bodyPr>
          <a:lstStyle/>
          <a:p>
            <a:r>
              <a:rPr lang="en-US" sz="4000" b="1" dirty="0" smtClean="0">
                <a:ln>
                  <a:solidFill>
                    <a:schemeClr val="tx1"/>
                  </a:solidFill>
                </a:ln>
                <a:solidFill>
                  <a:srgbClr val="CC6600"/>
                </a:solidFill>
                <a:latin typeface="+mn-lt"/>
              </a:rPr>
              <a:t>Internal Controls</a:t>
            </a:r>
            <a:endParaRPr lang="en-US" sz="4000" b="1" dirty="0">
              <a:ln>
                <a:solidFill>
                  <a:schemeClr val="tx1"/>
                </a:solidFill>
              </a:ln>
              <a:solidFill>
                <a:srgbClr val="CC6600"/>
              </a:solidFill>
              <a:latin typeface="+mn-lt"/>
            </a:endParaRPr>
          </a:p>
        </p:txBody>
      </p:sp>
      <p:sp>
        <p:nvSpPr>
          <p:cNvPr id="3" name="Content Placeholder 2"/>
          <p:cNvSpPr>
            <a:spLocks noGrp="1"/>
          </p:cNvSpPr>
          <p:nvPr>
            <p:ph idx="1"/>
          </p:nvPr>
        </p:nvSpPr>
        <p:spPr/>
        <p:txBody>
          <a:bodyPr>
            <a:normAutofit lnSpcReduction="10000"/>
          </a:bodyPr>
          <a:lstStyle/>
          <a:p>
            <a:pPr marL="0" indent="0">
              <a:buNone/>
            </a:pPr>
            <a:r>
              <a:rPr lang="en-US" b="1" dirty="0" smtClean="0">
                <a:solidFill>
                  <a:srgbClr val="006666"/>
                </a:solidFill>
                <a:latin typeface="Cambria" panose="02040503050406030204" pitchFamily="18" charset="0"/>
              </a:rPr>
              <a:t>Internal Controls </a:t>
            </a:r>
            <a:r>
              <a:rPr lang="en-US" dirty="0" smtClean="0">
                <a:solidFill>
                  <a:schemeClr val="tx1"/>
                </a:solidFill>
                <a:latin typeface="Cambria" panose="02040503050406030204" pitchFamily="18" charset="0"/>
              </a:rPr>
              <a:t>are </a:t>
            </a:r>
            <a:r>
              <a:rPr lang="en-US" dirty="0">
                <a:solidFill>
                  <a:schemeClr val="tx1"/>
                </a:solidFill>
                <a:latin typeface="Cambria" panose="02040503050406030204" pitchFamily="18" charset="0"/>
              </a:rPr>
              <a:t>the policies, procedures, techniques, and mechanisms that mitigate risk. </a:t>
            </a:r>
            <a:endParaRPr lang="en-US" dirty="0" smtClean="0">
              <a:solidFill>
                <a:schemeClr val="tx1"/>
              </a:solidFill>
              <a:latin typeface="Cambria" panose="02040503050406030204" pitchFamily="18" charset="0"/>
            </a:endParaRPr>
          </a:p>
          <a:p>
            <a:pPr marL="0" indent="0">
              <a:buNone/>
            </a:pPr>
            <a:endParaRPr lang="en-US" dirty="0" smtClean="0">
              <a:solidFill>
                <a:schemeClr val="tx1"/>
              </a:solidFill>
              <a:latin typeface="Cambria" panose="02040503050406030204" pitchFamily="18" charset="0"/>
            </a:endParaRPr>
          </a:p>
          <a:p>
            <a:pPr marL="0" indent="0">
              <a:buNone/>
            </a:pPr>
            <a:r>
              <a:rPr lang="en-US" dirty="0" smtClean="0">
                <a:solidFill>
                  <a:schemeClr val="tx1"/>
                </a:solidFill>
                <a:latin typeface="Cambria" panose="02040503050406030204" pitchFamily="18" charset="0"/>
              </a:rPr>
              <a:t>Internal Controls are common sense </a:t>
            </a:r>
            <a:r>
              <a:rPr lang="en-US" dirty="0">
                <a:solidFill>
                  <a:schemeClr val="tx1"/>
                </a:solidFill>
                <a:latin typeface="Cambria" panose="02040503050406030204" pitchFamily="18" charset="0"/>
              </a:rPr>
              <a:t>practices which </a:t>
            </a:r>
            <a:r>
              <a:rPr lang="en-US" dirty="0" smtClean="0">
                <a:solidFill>
                  <a:schemeClr val="tx1"/>
                </a:solidFill>
                <a:latin typeface="Cambria" panose="02040503050406030204" pitchFamily="18" charset="0"/>
              </a:rPr>
              <a:t>help </a:t>
            </a:r>
            <a:r>
              <a:rPr lang="en-US" dirty="0">
                <a:solidFill>
                  <a:schemeClr val="tx1"/>
                </a:solidFill>
                <a:latin typeface="Cambria" panose="02040503050406030204" pitchFamily="18" charset="0"/>
              </a:rPr>
              <a:t>us to manage risk while not being overly burdensome.  </a:t>
            </a:r>
          </a:p>
          <a:p>
            <a:pPr marL="0" indent="0">
              <a:buNone/>
            </a:pPr>
            <a:endParaRPr lang="en-US" dirty="0" smtClean="0">
              <a:solidFill>
                <a:schemeClr val="tx1"/>
              </a:solidFill>
              <a:latin typeface="Cambria" panose="02040503050406030204" pitchFamily="18" charset="0"/>
            </a:endParaRPr>
          </a:p>
          <a:p>
            <a:pPr marL="0" indent="0">
              <a:buNone/>
            </a:pPr>
            <a:r>
              <a:rPr lang="en-US" dirty="0" smtClean="0">
                <a:solidFill>
                  <a:schemeClr val="tx1"/>
                </a:solidFill>
                <a:latin typeface="Cambria" panose="02040503050406030204" pitchFamily="18" charset="0"/>
              </a:rPr>
              <a:t>Think of control activities in your personal life…</a:t>
            </a:r>
          </a:p>
          <a:p>
            <a:pPr lvl="1">
              <a:buClr>
                <a:srgbClr val="CC6600"/>
              </a:buClr>
            </a:pPr>
            <a:r>
              <a:rPr lang="en-US" dirty="0" smtClean="0">
                <a:solidFill>
                  <a:schemeClr val="tx1"/>
                </a:solidFill>
                <a:latin typeface="Cambria" panose="02040503050406030204" pitchFamily="18" charset="0"/>
              </a:rPr>
              <a:t>Lock your car or house doors</a:t>
            </a:r>
          </a:p>
          <a:p>
            <a:pPr lvl="1">
              <a:buClr>
                <a:srgbClr val="CC6600"/>
              </a:buClr>
            </a:pPr>
            <a:r>
              <a:rPr lang="en-US" dirty="0" smtClean="0">
                <a:solidFill>
                  <a:schemeClr val="tx1"/>
                </a:solidFill>
                <a:latin typeface="Cambria" panose="02040503050406030204" pitchFamily="18" charset="0"/>
              </a:rPr>
              <a:t>Match credit card receipts to monthly statement</a:t>
            </a:r>
          </a:p>
          <a:p>
            <a:pPr lvl="1">
              <a:buClr>
                <a:srgbClr val="CC6600"/>
              </a:buClr>
            </a:pPr>
            <a:r>
              <a:rPr lang="en-US" dirty="0" smtClean="0">
                <a:solidFill>
                  <a:schemeClr val="tx1"/>
                </a:solidFill>
                <a:latin typeface="Cambria" panose="02040503050406030204" pitchFamily="18" charset="0"/>
              </a:rPr>
              <a:t>Wear a seatbelt</a:t>
            </a:r>
          </a:p>
          <a:p>
            <a:pPr lvl="1">
              <a:buClr>
                <a:srgbClr val="CC6600"/>
              </a:buClr>
            </a:pPr>
            <a:r>
              <a:rPr lang="en-US" dirty="0" smtClean="0">
                <a:solidFill>
                  <a:schemeClr val="tx1"/>
                </a:solidFill>
                <a:latin typeface="Cambria" panose="02040503050406030204" pitchFamily="18" charset="0"/>
              </a:rPr>
              <a:t>See your doctor for regular check-ups</a:t>
            </a:r>
          </a:p>
          <a:p>
            <a:pPr marL="274320" lvl="1" indent="0">
              <a:buNone/>
            </a:pPr>
            <a:endParaRPr lang="en-US" dirty="0" smtClean="0"/>
          </a:p>
          <a:p>
            <a:pPr marL="274320" lvl="1"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202342087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n>
                  <a:solidFill>
                    <a:schemeClr val="tx1"/>
                  </a:solidFill>
                </a:ln>
                <a:solidFill>
                  <a:srgbClr val="CC6600"/>
                </a:solidFill>
              </a:rPr>
              <a:t>DDS Internal Controls</a:t>
            </a:r>
            <a:endParaRPr lang="en-US" dirty="0"/>
          </a:p>
        </p:txBody>
      </p:sp>
      <p:sp>
        <p:nvSpPr>
          <p:cNvPr id="3" name="Content Placeholder 2"/>
          <p:cNvSpPr>
            <a:spLocks noGrp="1"/>
          </p:cNvSpPr>
          <p:nvPr>
            <p:ph idx="1"/>
          </p:nvPr>
        </p:nvSpPr>
        <p:spPr/>
        <p:txBody>
          <a:bodyPr>
            <a:normAutofit/>
          </a:bodyPr>
          <a:lstStyle/>
          <a:p>
            <a:pPr marL="114300" indent="0">
              <a:buNone/>
            </a:pPr>
            <a:r>
              <a:rPr lang="en-US" b="1" dirty="0">
                <a:solidFill>
                  <a:schemeClr val="tx1"/>
                </a:solidFill>
              </a:rPr>
              <a:t>Internal controls involve:</a:t>
            </a:r>
          </a:p>
          <a:p>
            <a:r>
              <a:rPr lang="en-US" b="1" dirty="0" smtClean="0">
                <a:solidFill>
                  <a:srgbClr val="006666"/>
                </a:solidFill>
              </a:rPr>
              <a:t>A </a:t>
            </a:r>
            <a:r>
              <a:rPr lang="en-US" b="1" dirty="0">
                <a:solidFill>
                  <a:srgbClr val="006666"/>
                </a:solidFill>
              </a:rPr>
              <a:t>standard procedure </a:t>
            </a:r>
            <a:r>
              <a:rPr lang="en-US" dirty="0">
                <a:solidFill>
                  <a:schemeClr val="tx1"/>
                </a:solidFill>
              </a:rPr>
              <a:t>– everyone does it the same way</a:t>
            </a:r>
          </a:p>
          <a:p>
            <a:r>
              <a:rPr lang="en-US" b="1" dirty="0" smtClean="0">
                <a:solidFill>
                  <a:srgbClr val="006666"/>
                </a:solidFill>
              </a:rPr>
              <a:t>Clearly assigned </a:t>
            </a:r>
            <a:r>
              <a:rPr lang="en-US" b="1" dirty="0">
                <a:solidFill>
                  <a:srgbClr val="006666"/>
                </a:solidFill>
              </a:rPr>
              <a:t>roles</a:t>
            </a:r>
            <a:r>
              <a:rPr lang="en-US" b="1" dirty="0">
                <a:solidFill>
                  <a:schemeClr val="tx1"/>
                </a:solidFill>
              </a:rPr>
              <a:t> </a:t>
            </a:r>
            <a:r>
              <a:rPr lang="en-US" dirty="0" smtClean="0">
                <a:solidFill>
                  <a:schemeClr val="tx1"/>
                </a:solidFill>
              </a:rPr>
              <a:t>–</a:t>
            </a:r>
            <a:r>
              <a:rPr lang="en-US" b="1" dirty="0">
                <a:solidFill>
                  <a:srgbClr val="006666"/>
                </a:solidFill>
              </a:rPr>
              <a:t>Segregation of duties </a:t>
            </a:r>
            <a:r>
              <a:rPr lang="en-US" dirty="0">
                <a:solidFill>
                  <a:schemeClr val="tx1"/>
                </a:solidFill>
              </a:rPr>
              <a:t> – separate parts of a task </a:t>
            </a:r>
            <a:r>
              <a:rPr lang="en-US" dirty="0" smtClean="0">
                <a:solidFill>
                  <a:schemeClr val="tx1"/>
                </a:solidFill>
              </a:rPr>
              <a:t>are performed by different people.  This provides </a:t>
            </a:r>
            <a:r>
              <a:rPr lang="en-US" dirty="0">
                <a:solidFill>
                  <a:schemeClr val="tx1"/>
                </a:solidFill>
              </a:rPr>
              <a:t>accountability.  </a:t>
            </a:r>
            <a:r>
              <a:rPr lang="en-US" dirty="0" smtClean="0">
                <a:solidFill>
                  <a:schemeClr val="tx1"/>
                </a:solidFill>
              </a:rPr>
              <a:t>If </a:t>
            </a:r>
            <a:r>
              <a:rPr lang="en-US" dirty="0">
                <a:solidFill>
                  <a:schemeClr val="tx1"/>
                </a:solidFill>
              </a:rPr>
              <a:t>one person purchased the office supplies, a different one checks to see that they were all delivered to the office.</a:t>
            </a:r>
          </a:p>
          <a:p>
            <a:r>
              <a:rPr lang="en-US" b="1" dirty="0" smtClean="0">
                <a:solidFill>
                  <a:srgbClr val="006666"/>
                </a:solidFill>
              </a:rPr>
              <a:t>Good documentation</a:t>
            </a:r>
            <a:r>
              <a:rPr lang="en-US" dirty="0" smtClean="0">
                <a:solidFill>
                  <a:schemeClr val="tx1"/>
                </a:solidFill>
              </a:rPr>
              <a:t>– </a:t>
            </a:r>
            <a:r>
              <a:rPr lang="en-US" dirty="0">
                <a:solidFill>
                  <a:schemeClr val="tx1"/>
                </a:solidFill>
              </a:rPr>
              <a:t>a </a:t>
            </a:r>
            <a:r>
              <a:rPr lang="en-US" dirty="0" smtClean="0">
                <a:solidFill>
                  <a:schemeClr val="tx1"/>
                </a:solidFill>
              </a:rPr>
              <a:t>clear written </a:t>
            </a:r>
            <a:r>
              <a:rPr lang="en-US" dirty="0">
                <a:solidFill>
                  <a:schemeClr val="tx1"/>
                </a:solidFill>
              </a:rPr>
              <a:t>account of what was done, when, and by whom.  This enables DDS to go back on check on </a:t>
            </a:r>
            <a:r>
              <a:rPr lang="en-US" dirty="0" smtClean="0">
                <a:solidFill>
                  <a:schemeClr val="tx1"/>
                </a:solidFill>
              </a:rPr>
              <a:t>things that the control procedure is intended to keep track of.  </a:t>
            </a:r>
            <a:endParaRPr lang="en-US" dirty="0">
              <a:solidFill>
                <a:schemeClr val="tx1"/>
              </a:solidFill>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18591719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52" y="457200"/>
            <a:ext cx="8229600" cy="990600"/>
          </a:xfrm>
        </p:spPr>
        <p:txBody>
          <a:bodyPr>
            <a:normAutofit fontScale="90000"/>
          </a:bodyPr>
          <a:lstStyle/>
          <a:p>
            <a:r>
              <a:rPr lang="en-US" sz="4000" b="1" dirty="0" smtClean="0">
                <a:ln>
                  <a:solidFill>
                    <a:schemeClr val="tx1"/>
                  </a:solidFill>
                </a:ln>
                <a:solidFill>
                  <a:srgbClr val="CC6600"/>
                </a:solidFill>
                <a:latin typeface="+mn-lt"/>
              </a:rPr>
              <a:t>Components of  Internal Controls</a:t>
            </a:r>
            <a:endParaRPr lang="en-US" sz="4000" b="1" dirty="0">
              <a:ln>
                <a:solidFill>
                  <a:schemeClr val="tx1"/>
                </a:solidFill>
              </a:ln>
              <a:solidFill>
                <a:srgbClr val="CC6600"/>
              </a:solidFill>
              <a:latin typeface="+mn-lt"/>
            </a:endParaRPr>
          </a:p>
        </p:txBody>
      </p:sp>
      <p:sp>
        <p:nvSpPr>
          <p:cNvPr id="3" name="Content Placeholder 2"/>
          <p:cNvSpPr>
            <a:spLocks noGrp="1"/>
          </p:cNvSpPr>
          <p:nvPr>
            <p:ph idx="1"/>
          </p:nvPr>
        </p:nvSpPr>
        <p:spPr/>
        <p:txBody>
          <a:bodyPr>
            <a:normAutofit/>
          </a:bodyPr>
          <a:lstStyle/>
          <a:p>
            <a:pPr>
              <a:buClr>
                <a:srgbClr val="CC6600"/>
              </a:buClr>
            </a:pPr>
            <a:r>
              <a:rPr lang="en-US" dirty="0" smtClean="0">
                <a:solidFill>
                  <a:schemeClr val="tx1"/>
                </a:solidFill>
                <a:latin typeface="Candara" panose="020E0502030303020204" pitchFamily="34" charset="0"/>
              </a:rPr>
              <a:t>All </a:t>
            </a:r>
            <a:r>
              <a:rPr lang="en-US" dirty="0">
                <a:solidFill>
                  <a:schemeClr val="tx1"/>
                </a:solidFill>
                <a:latin typeface="Candara" panose="020E0502030303020204" pitchFamily="34" charset="0"/>
              </a:rPr>
              <a:t>staff </a:t>
            </a:r>
            <a:r>
              <a:rPr lang="en-US" dirty="0" smtClean="0">
                <a:solidFill>
                  <a:schemeClr val="tx1"/>
                </a:solidFill>
                <a:latin typeface="Candara" panose="020E0502030303020204" pitchFamily="34" charset="0"/>
              </a:rPr>
              <a:t>are </a:t>
            </a:r>
            <a:r>
              <a:rPr lang="en-US" b="1" dirty="0" smtClean="0">
                <a:solidFill>
                  <a:srgbClr val="006666"/>
                </a:solidFill>
                <a:latin typeface="Candara" panose="020E0502030303020204" pitchFamily="34" charset="0"/>
              </a:rPr>
              <a:t>trained</a:t>
            </a:r>
            <a:r>
              <a:rPr lang="en-US" dirty="0" smtClean="0">
                <a:latin typeface="Candara" panose="020E0502030303020204" pitchFamily="34" charset="0"/>
              </a:rPr>
              <a:t> </a:t>
            </a:r>
            <a:r>
              <a:rPr lang="en-US" dirty="0" smtClean="0">
                <a:solidFill>
                  <a:schemeClr val="tx1"/>
                </a:solidFill>
                <a:latin typeface="Candara" panose="020E0502030303020204" pitchFamily="34" charset="0"/>
              </a:rPr>
              <a:t>in and </a:t>
            </a:r>
            <a:r>
              <a:rPr lang="en-US" b="1" dirty="0" smtClean="0">
                <a:solidFill>
                  <a:srgbClr val="006666"/>
                </a:solidFill>
                <a:latin typeface="Candara" panose="020E0502030303020204" pitchFamily="34" charset="0"/>
              </a:rPr>
              <a:t>comply</a:t>
            </a:r>
            <a:r>
              <a:rPr lang="en-US" dirty="0" smtClean="0">
                <a:solidFill>
                  <a:schemeClr val="tx1"/>
                </a:solidFill>
                <a:latin typeface="Candara" panose="020E0502030303020204" pitchFamily="34" charset="0"/>
              </a:rPr>
              <a:t> with internal control procedures. Compliance is monitored, and non compliance is reported.</a:t>
            </a:r>
          </a:p>
          <a:p>
            <a:pPr>
              <a:buClr>
                <a:srgbClr val="CC6600"/>
              </a:buClr>
            </a:pPr>
            <a:r>
              <a:rPr lang="en-US" b="1" dirty="0">
                <a:solidFill>
                  <a:srgbClr val="006666"/>
                </a:solidFill>
                <a:latin typeface="Candara" panose="020E0502030303020204" pitchFamily="34" charset="0"/>
              </a:rPr>
              <a:t>Periodic comparisons </a:t>
            </a:r>
            <a:r>
              <a:rPr lang="en-US" dirty="0" smtClean="0">
                <a:solidFill>
                  <a:schemeClr val="tx1"/>
                </a:solidFill>
                <a:latin typeface="Candara" panose="020E0502030303020204" pitchFamily="34" charset="0"/>
              </a:rPr>
              <a:t>are made </a:t>
            </a:r>
            <a:r>
              <a:rPr lang="en-US" dirty="0">
                <a:solidFill>
                  <a:schemeClr val="tx1"/>
                </a:solidFill>
                <a:latin typeface="Candara" panose="020E0502030303020204" pitchFamily="34" charset="0"/>
              </a:rPr>
              <a:t>between the actual resources and the recorded transaction to insure accuracy.  </a:t>
            </a:r>
            <a:r>
              <a:rPr lang="en-US" dirty="0" smtClean="0">
                <a:solidFill>
                  <a:schemeClr val="tx1"/>
                </a:solidFill>
                <a:latin typeface="Candara" panose="020E0502030303020204" pitchFamily="34" charset="0"/>
              </a:rPr>
              <a:t>Any unaccounted for variances are reviewed, reported and investigated.</a:t>
            </a:r>
            <a:endParaRPr lang="en-US" dirty="0">
              <a:solidFill>
                <a:schemeClr val="tx1"/>
              </a:solidFill>
              <a:latin typeface="Candara" panose="020E0502030303020204" pitchFamily="34" charset="0"/>
            </a:endParaRPr>
          </a:p>
          <a:p>
            <a:pPr>
              <a:buClr>
                <a:srgbClr val="CC6600"/>
              </a:buClr>
            </a:pPr>
            <a:r>
              <a:rPr lang="en-US" dirty="0">
                <a:solidFill>
                  <a:schemeClr val="tx1"/>
                </a:solidFill>
                <a:latin typeface="Candara" panose="020E0502030303020204" pitchFamily="34" charset="0"/>
              </a:rPr>
              <a:t>I</a:t>
            </a:r>
            <a:r>
              <a:rPr lang="en-US" dirty="0" smtClean="0">
                <a:solidFill>
                  <a:schemeClr val="tx1"/>
                </a:solidFill>
                <a:latin typeface="Candara" panose="020E0502030303020204" pitchFamily="34" charset="0"/>
              </a:rPr>
              <a:t>nternal control procedures provide a </a:t>
            </a:r>
            <a:r>
              <a:rPr lang="en-US" b="1" dirty="0" smtClean="0">
                <a:solidFill>
                  <a:srgbClr val="006666"/>
                </a:solidFill>
                <a:latin typeface="Candara" panose="020E0502030303020204" pitchFamily="34" charset="0"/>
              </a:rPr>
              <a:t>clear </a:t>
            </a:r>
            <a:r>
              <a:rPr lang="en-US" b="1" dirty="0">
                <a:solidFill>
                  <a:srgbClr val="006666"/>
                </a:solidFill>
                <a:latin typeface="Candara" panose="020E0502030303020204" pitchFamily="34" charset="0"/>
              </a:rPr>
              <a:t>process for reporting </a:t>
            </a:r>
            <a:r>
              <a:rPr lang="en-US" dirty="0">
                <a:solidFill>
                  <a:schemeClr val="tx1"/>
                </a:solidFill>
                <a:latin typeface="Candara" panose="020E0502030303020204" pitchFamily="34" charset="0"/>
              </a:rPr>
              <a:t>theft, </a:t>
            </a:r>
            <a:r>
              <a:rPr lang="en-US" dirty="0" smtClean="0">
                <a:solidFill>
                  <a:schemeClr val="tx1"/>
                </a:solidFill>
                <a:latin typeface="Candara" panose="020E0502030303020204" pitchFamily="34" charset="0"/>
              </a:rPr>
              <a:t>fraud and financial abuse.</a:t>
            </a:r>
            <a:endParaRPr lang="en-US" dirty="0">
              <a:solidFill>
                <a:schemeClr val="tx1"/>
              </a:solidFill>
              <a:latin typeface="Candara" panose="020E0502030303020204" pitchFamily="34"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32564577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990600"/>
          </a:xfrm>
        </p:spPr>
        <p:txBody>
          <a:bodyPr>
            <a:noAutofit/>
          </a:bodyPr>
          <a:lstStyle/>
          <a:p>
            <a:r>
              <a:rPr lang="en-US" sz="4000" b="1" dirty="0" smtClean="0">
                <a:ln>
                  <a:solidFill>
                    <a:schemeClr val="tx1"/>
                  </a:solidFill>
                </a:ln>
                <a:solidFill>
                  <a:srgbClr val="CC6600"/>
                </a:solidFill>
                <a:latin typeface="+mn-lt"/>
                <a:ea typeface="+mn-ea"/>
                <a:cs typeface="+mn-cs"/>
              </a:rPr>
              <a:t>DDS Internal Control</a:t>
            </a:r>
            <a:r>
              <a:rPr lang="en-US" sz="4000" b="1" dirty="0" smtClean="0">
                <a:ln>
                  <a:solidFill>
                    <a:schemeClr val="tx1"/>
                  </a:solidFill>
                </a:ln>
                <a:solidFill>
                  <a:srgbClr val="CC6600"/>
                </a:solidFill>
                <a:latin typeface="+mn-lt"/>
                <a:ea typeface="Verdana" panose="020B0604030504040204" pitchFamily="34" charset="0"/>
                <a:cs typeface="Verdana" panose="020B0604030504040204" pitchFamily="34" charset="0"/>
              </a:rPr>
              <a:t> </a:t>
            </a:r>
            <a:r>
              <a:rPr lang="en-US" sz="4000" b="1" dirty="0" smtClean="0">
                <a:ln>
                  <a:solidFill>
                    <a:schemeClr val="tx1"/>
                  </a:solidFill>
                </a:ln>
                <a:solidFill>
                  <a:srgbClr val="CC6600"/>
                </a:solidFill>
                <a:latin typeface="+mn-lt"/>
                <a:ea typeface="+mn-ea"/>
                <a:cs typeface="+mn-cs"/>
              </a:rPr>
              <a:t>Example</a:t>
            </a:r>
            <a:endParaRPr lang="en-US" sz="4000" b="1" dirty="0">
              <a:ln>
                <a:solidFill>
                  <a:schemeClr val="tx1"/>
                </a:solidFill>
              </a:ln>
              <a:solidFill>
                <a:srgbClr val="CC6600"/>
              </a:solidFill>
              <a:latin typeface="+mn-lt"/>
              <a:ea typeface="+mn-ea"/>
              <a:cs typeface="+mn-cs"/>
            </a:endParaRP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b="1" dirty="0" smtClean="0">
                <a:solidFill>
                  <a:srgbClr val="006666"/>
                </a:solidFill>
                <a:latin typeface="Cambria" panose="02040503050406030204" pitchFamily="18" charset="0"/>
              </a:rPr>
              <a:t>Inventory:</a:t>
            </a:r>
          </a:p>
          <a:p>
            <a:pPr>
              <a:buClr>
                <a:srgbClr val="CC6600"/>
              </a:buClr>
            </a:pPr>
            <a:r>
              <a:rPr lang="en-US" dirty="0" smtClean="0">
                <a:solidFill>
                  <a:schemeClr val="tx1"/>
                </a:solidFill>
                <a:latin typeface="Cambria" panose="02040503050406030204" pitchFamily="18" charset="0"/>
              </a:rPr>
              <a:t>When </a:t>
            </a:r>
            <a:r>
              <a:rPr lang="en-US" dirty="0">
                <a:solidFill>
                  <a:schemeClr val="tx1"/>
                </a:solidFill>
                <a:latin typeface="Cambria" panose="02040503050406030204" pitchFamily="18" charset="0"/>
              </a:rPr>
              <a:t>purchasing furniture, </a:t>
            </a:r>
            <a:r>
              <a:rPr lang="en-US" dirty="0" smtClean="0">
                <a:solidFill>
                  <a:schemeClr val="tx1"/>
                </a:solidFill>
                <a:latin typeface="Cambria" panose="02040503050406030204" pitchFamily="18" charset="0"/>
              </a:rPr>
              <a:t>a state </a:t>
            </a:r>
            <a:r>
              <a:rPr lang="en-US" dirty="0">
                <a:solidFill>
                  <a:schemeClr val="tx1"/>
                </a:solidFill>
                <a:latin typeface="Cambria" panose="02040503050406030204" pitchFamily="18" charset="0"/>
              </a:rPr>
              <a:t>agency places an tag on each piece, with a unique inventory control number.  </a:t>
            </a:r>
            <a:endParaRPr lang="en-US" dirty="0" smtClean="0">
              <a:solidFill>
                <a:schemeClr val="tx1"/>
              </a:solidFill>
              <a:latin typeface="Cambria" panose="02040503050406030204" pitchFamily="18" charset="0"/>
            </a:endParaRPr>
          </a:p>
          <a:p>
            <a:pPr>
              <a:buClr>
                <a:srgbClr val="CC6600"/>
              </a:buClr>
            </a:pPr>
            <a:r>
              <a:rPr lang="en-US" dirty="0" smtClean="0">
                <a:solidFill>
                  <a:schemeClr val="tx1"/>
                </a:solidFill>
                <a:latin typeface="Cambria" panose="02040503050406030204" pitchFamily="18" charset="0"/>
              </a:rPr>
              <a:t>A </a:t>
            </a:r>
            <a:r>
              <a:rPr lang="en-US" dirty="0">
                <a:solidFill>
                  <a:schemeClr val="tx1"/>
                </a:solidFill>
                <a:latin typeface="Cambria" panose="02040503050406030204" pitchFamily="18" charset="0"/>
              </a:rPr>
              <a:t>list is kept of all the furniture, the locations, and the inventory control numbers. </a:t>
            </a:r>
            <a:endParaRPr lang="en-US" dirty="0" smtClean="0">
              <a:solidFill>
                <a:schemeClr val="tx1"/>
              </a:solidFill>
              <a:latin typeface="Cambria" panose="02040503050406030204" pitchFamily="18" charset="0"/>
            </a:endParaRPr>
          </a:p>
          <a:p>
            <a:pPr>
              <a:buClr>
                <a:srgbClr val="CC6600"/>
              </a:buClr>
            </a:pPr>
            <a:r>
              <a:rPr lang="en-US" dirty="0" smtClean="0">
                <a:solidFill>
                  <a:schemeClr val="tx1"/>
                </a:solidFill>
                <a:latin typeface="Cambria" panose="02040503050406030204" pitchFamily="18" charset="0"/>
              </a:rPr>
              <a:t>Annual </a:t>
            </a:r>
            <a:r>
              <a:rPr lang="en-US" dirty="0">
                <a:solidFill>
                  <a:schemeClr val="tx1"/>
                </a:solidFill>
                <a:latin typeface="Cambria" panose="02040503050406030204" pitchFamily="18" charset="0"/>
              </a:rPr>
              <a:t>inventory checks are conducted to insure that all the furniture is accounted for.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19775810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b="1" dirty="0" smtClean="0"/>
              <a:t>Managing Risk</a:t>
            </a:r>
            <a:endParaRPr lang="en-US" b="1" dirty="0"/>
          </a:p>
        </p:txBody>
      </p:sp>
      <p:sp>
        <p:nvSpPr>
          <p:cNvPr id="4" name="Title 3"/>
          <p:cNvSpPr>
            <a:spLocks noGrp="1"/>
          </p:cNvSpPr>
          <p:nvPr>
            <p:ph type="ctrTitle"/>
          </p:nvPr>
        </p:nvSpPr>
        <p:spPr/>
        <p:txBody>
          <a:bodyPr/>
          <a:lstStyle/>
          <a:p>
            <a:r>
              <a:rPr lang="en-US" dirty="0" smtClean="0">
                <a:latin typeface="Cambria" panose="02040503050406030204" pitchFamily="18" charset="0"/>
              </a:rPr>
              <a:t>Internal Control Plan</a:t>
            </a:r>
            <a:endParaRPr lang="en-US" dirty="0">
              <a:latin typeface="Cambria" panose="020405030504060302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238448086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36" y="457200"/>
            <a:ext cx="8991600" cy="915458"/>
          </a:xfrm>
        </p:spPr>
        <p:txBody>
          <a:bodyPr>
            <a:normAutofit fontScale="90000"/>
          </a:bodyPr>
          <a:lstStyle/>
          <a:p>
            <a:r>
              <a:rPr lang="en-US" dirty="0"/>
              <a:t>       </a:t>
            </a:r>
            <a:r>
              <a:rPr lang="en-US" dirty="0" smtClean="0"/>
              <a:t/>
            </a:r>
            <a:br>
              <a:rPr lang="en-US" dirty="0" smtClean="0"/>
            </a:br>
            <a:r>
              <a:rPr lang="en-US" sz="4400" b="1" dirty="0" smtClean="0">
                <a:ln>
                  <a:solidFill>
                    <a:schemeClr val="tx1"/>
                  </a:solidFill>
                </a:ln>
                <a:solidFill>
                  <a:srgbClr val="CC6600"/>
                </a:solidFill>
                <a:latin typeface="+mn-lt"/>
              </a:rPr>
              <a:t>Internal </a:t>
            </a:r>
            <a:r>
              <a:rPr lang="en-US" sz="4400" b="1" dirty="0">
                <a:ln>
                  <a:solidFill>
                    <a:schemeClr val="tx1"/>
                  </a:solidFill>
                </a:ln>
                <a:solidFill>
                  <a:srgbClr val="CC6600"/>
                </a:solidFill>
                <a:latin typeface="+mn-lt"/>
              </a:rPr>
              <a:t>Control Plan</a:t>
            </a:r>
            <a:r>
              <a:rPr lang="en-US" dirty="0" smtClean="0">
                <a:ln>
                  <a:solidFill>
                    <a:schemeClr val="tx1"/>
                  </a:solidFill>
                </a:ln>
                <a:solidFill>
                  <a:srgbClr val="CC6600"/>
                </a:solidFill>
              </a:rPr>
              <a:t/>
            </a:r>
            <a:br>
              <a:rPr lang="en-US" dirty="0" smtClean="0">
                <a:ln>
                  <a:solidFill>
                    <a:schemeClr val="tx1"/>
                  </a:solidFill>
                </a:ln>
                <a:solidFill>
                  <a:srgbClr val="CC6600"/>
                </a:solidFill>
              </a:rPr>
            </a:br>
            <a:endParaRPr lang="en-US" dirty="0">
              <a:ln>
                <a:solidFill>
                  <a:schemeClr val="tx1"/>
                </a:solidFill>
              </a:ln>
              <a:solidFill>
                <a:srgbClr val="CC6600"/>
              </a:solidFill>
            </a:endParaRPr>
          </a:p>
        </p:txBody>
      </p:sp>
      <p:sp>
        <p:nvSpPr>
          <p:cNvPr id="3" name="Content Placeholder 2"/>
          <p:cNvSpPr>
            <a:spLocks noGrp="1"/>
          </p:cNvSpPr>
          <p:nvPr>
            <p:ph idx="1"/>
          </p:nvPr>
        </p:nvSpPr>
        <p:spPr>
          <a:xfrm>
            <a:off x="457200" y="1752600"/>
            <a:ext cx="8229600" cy="4495800"/>
          </a:xfrm>
        </p:spPr>
        <p:txBody>
          <a:bodyPr>
            <a:normAutofit fontScale="85000" lnSpcReduction="20000"/>
          </a:bodyPr>
          <a:lstStyle/>
          <a:p>
            <a:pPr marL="0" indent="0">
              <a:buNone/>
            </a:pPr>
            <a:r>
              <a:rPr lang="en-US" altLang="en-US" b="1" dirty="0">
                <a:solidFill>
                  <a:srgbClr val="006666"/>
                </a:solidFill>
                <a:latin typeface="Cambria" panose="02040503050406030204" pitchFamily="18" charset="0"/>
              </a:rPr>
              <a:t>The Internal Control Plan (ICP)</a:t>
            </a:r>
          </a:p>
          <a:p>
            <a:pPr lvl="1">
              <a:buClr>
                <a:srgbClr val="CC6600"/>
              </a:buClr>
            </a:pPr>
            <a:r>
              <a:rPr lang="en-US" altLang="en-US" sz="2600" b="1" dirty="0" smtClean="0">
                <a:solidFill>
                  <a:schemeClr val="tx1"/>
                </a:solidFill>
                <a:latin typeface="Cambria" panose="02040503050406030204" pitchFamily="18" charset="0"/>
              </a:rPr>
              <a:t>Begins</a:t>
            </a:r>
            <a:r>
              <a:rPr lang="en-US" altLang="en-US" sz="2600" dirty="0" smtClean="0">
                <a:solidFill>
                  <a:schemeClr val="tx1"/>
                </a:solidFill>
                <a:latin typeface="Cambria" panose="02040503050406030204" pitchFamily="18" charset="0"/>
              </a:rPr>
              <a:t> with the Departments Mission and strategic objectives</a:t>
            </a:r>
          </a:p>
          <a:p>
            <a:pPr lvl="1">
              <a:buClr>
                <a:srgbClr val="CC6600"/>
              </a:buClr>
            </a:pPr>
            <a:r>
              <a:rPr lang="en-US" altLang="en-US" sz="2600" b="1" dirty="0" smtClean="0">
                <a:solidFill>
                  <a:schemeClr val="tx1"/>
                </a:solidFill>
                <a:latin typeface="Cambria" panose="02040503050406030204" pitchFamily="18" charset="0"/>
              </a:rPr>
              <a:t>Assesses</a:t>
            </a:r>
            <a:r>
              <a:rPr lang="en-US" altLang="en-US" sz="2600" dirty="0" smtClean="0">
                <a:solidFill>
                  <a:schemeClr val="tx1"/>
                </a:solidFill>
                <a:latin typeface="Cambria" panose="02040503050406030204" pitchFamily="18" charset="0"/>
              </a:rPr>
              <a:t> the risks which could prevent us from meeting our objectives (including waste, misuse and theft of state resources)</a:t>
            </a:r>
          </a:p>
          <a:p>
            <a:pPr lvl="1">
              <a:buClr>
                <a:srgbClr val="CC6600"/>
              </a:buClr>
            </a:pPr>
            <a:r>
              <a:rPr lang="en-US" altLang="en-US" sz="2600" b="1" dirty="0" smtClean="0">
                <a:solidFill>
                  <a:schemeClr val="tx1"/>
                </a:solidFill>
                <a:latin typeface="Cambria" panose="02040503050406030204" pitchFamily="18" charset="0"/>
              </a:rPr>
              <a:t>Describes</a:t>
            </a:r>
            <a:r>
              <a:rPr lang="en-US" altLang="en-US" sz="2600" dirty="0" smtClean="0">
                <a:solidFill>
                  <a:schemeClr val="tx1"/>
                </a:solidFill>
                <a:latin typeface="Cambria" panose="02040503050406030204" pitchFamily="18" charset="0"/>
              </a:rPr>
              <a:t> how DDS will manage each of those risks</a:t>
            </a:r>
          </a:p>
          <a:p>
            <a:pPr lvl="1">
              <a:buClr>
                <a:srgbClr val="CC6600"/>
              </a:buClr>
            </a:pPr>
            <a:r>
              <a:rPr lang="en-US" altLang="en-US" sz="2600" b="1" dirty="0" smtClean="0">
                <a:solidFill>
                  <a:schemeClr val="tx1"/>
                </a:solidFill>
                <a:latin typeface="Cambria" panose="02040503050406030204" pitchFamily="18" charset="0"/>
              </a:rPr>
              <a:t>References</a:t>
            </a:r>
            <a:r>
              <a:rPr lang="en-US" altLang="en-US" sz="2600" dirty="0" smtClean="0">
                <a:solidFill>
                  <a:schemeClr val="tx1"/>
                </a:solidFill>
                <a:latin typeface="Cambria" panose="02040503050406030204" pitchFamily="18" charset="0"/>
              </a:rPr>
              <a:t> the control procedures which will eliminate or minimize the risks</a:t>
            </a:r>
            <a:endParaRPr lang="en-US" altLang="en-US" sz="2600" dirty="0">
              <a:solidFill>
                <a:schemeClr val="tx1"/>
              </a:solidFill>
              <a:latin typeface="Cambria" panose="02040503050406030204" pitchFamily="18" charset="0"/>
            </a:endParaRPr>
          </a:p>
          <a:p>
            <a:pPr lvl="1">
              <a:buClr>
                <a:srgbClr val="CC6600"/>
              </a:buClr>
            </a:pPr>
            <a:r>
              <a:rPr lang="en-US" altLang="en-US" sz="2600" b="1" dirty="0" smtClean="0">
                <a:solidFill>
                  <a:schemeClr val="tx1"/>
                </a:solidFill>
                <a:latin typeface="Cambria" panose="02040503050406030204" pitchFamily="18" charset="0"/>
              </a:rPr>
              <a:t>Includes</a:t>
            </a:r>
            <a:r>
              <a:rPr lang="en-US" altLang="en-US" sz="2600" dirty="0" smtClean="0">
                <a:solidFill>
                  <a:schemeClr val="tx1"/>
                </a:solidFill>
                <a:latin typeface="Cambria" panose="02040503050406030204" pitchFamily="18" charset="0"/>
              </a:rPr>
              <a:t> a methodology to evaluate whether the control procedures are being followed, and if they are effective </a:t>
            </a:r>
          </a:p>
          <a:p>
            <a:pPr lvl="1">
              <a:buClr>
                <a:srgbClr val="CC6600"/>
              </a:buClr>
            </a:pPr>
            <a:r>
              <a:rPr lang="en-US" altLang="en-US" sz="2600" b="1" dirty="0" smtClean="0">
                <a:solidFill>
                  <a:schemeClr val="tx1"/>
                </a:solidFill>
                <a:latin typeface="Cambria" panose="02040503050406030204" pitchFamily="18" charset="0"/>
              </a:rPr>
              <a:t>Is</a:t>
            </a:r>
            <a:r>
              <a:rPr lang="en-US" altLang="en-US" sz="2600" dirty="0" smtClean="0">
                <a:solidFill>
                  <a:schemeClr val="tx1"/>
                </a:solidFill>
                <a:latin typeface="Cambria" panose="02040503050406030204" pitchFamily="18" charset="0"/>
              </a:rPr>
              <a:t> communicated throughout the department</a:t>
            </a:r>
          </a:p>
          <a:p>
            <a:pPr lvl="1">
              <a:buClr>
                <a:srgbClr val="CC6600"/>
              </a:buClr>
            </a:pPr>
            <a:r>
              <a:rPr lang="en-US" altLang="en-US" sz="2600" b="1" dirty="0" smtClean="0">
                <a:solidFill>
                  <a:schemeClr val="tx1"/>
                </a:solidFill>
                <a:latin typeface="Cambria" panose="02040503050406030204" pitchFamily="18" charset="0"/>
              </a:rPr>
              <a:t>Is </a:t>
            </a:r>
            <a:r>
              <a:rPr lang="en-US" altLang="en-US" sz="2600" dirty="0" smtClean="0">
                <a:solidFill>
                  <a:schemeClr val="tx1"/>
                </a:solidFill>
                <a:latin typeface="Cambria" panose="02040503050406030204" pitchFamily="18" charset="0"/>
              </a:rPr>
              <a:t>continuously monitored and updated</a:t>
            </a:r>
          </a:p>
          <a:p>
            <a:pPr>
              <a:buClr>
                <a:srgbClr val="CC6600"/>
              </a:buClr>
            </a:pPr>
            <a:endParaRPr lang="en-US" altLang="en-US" dirty="0" smtClean="0">
              <a:solidFill>
                <a:schemeClr val="tx1"/>
              </a:solidFill>
              <a:latin typeface="Cambria" panose="02040503050406030204" pitchFamily="18" charset="0"/>
            </a:endParaRPr>
          </a:p>
          <a:p>
            <a:pPr lvl="0">
              <a:spcBef>
                <a:spcPct val="0"/>
              </a:spcBef>
              <a:buClr>
                <a:srgbClr val="CC6600"/>
              </a:buClr>
              <a:buNone/>
            </a:pPr>
            <a:r>
              <a:rPr lang="en-US" altLang="en-US" sz="2800" dirty="0" smtClean="0">
                <a:solidFill>
                  <a:schemeClr val="tx1"/>
                </a:solidFill>
                <a:latin typeface="Cambria" panose="02040503050406030204" pitchFamily="18" charset="0"/>
              </a:rPr>
              <a:t>   </a:t>
            </a:r>
            <a:endParaRPr lang="en-US" altLang="en-US" sz="2800" dirty="0" smtClean="0">
              <a:latin typeface="+mj-lt"/>
            </a:endParaRPr>
          </a:p>
          <a:p>
            <a:pPr lvl="0"/>
            <a:endParaRPr lang="en-US" dirty="0" smtClean="0"/>
          </a:p>
          <a:p>
            <a:pPr lvl="0"/>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35403085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1066800"/>
          </a:xfrm>
          <a:solidFill>
            <a:schemeClr val="accent1">
              <a:alpha val="0"/>
            </a:schemeClr>
          </a:solidFill>
        </p:spPr>
        <p:txBody>
          <a:bodyPr>
            <a:noAutofit/>
          </a:bodyPr>
          <a:lstStyle/>
          <a:p>
            <a:r>
              <a:rPr lang="en-US" sz="3800" b="1" dirty="0" smtClean="0">
                <a:ln>
                  <a:solidFill>
                    <a:schemeClr val="tx1"/>
                  </a:solidFill>
                </a:ln>
                <a:solidFill>
                  <a:srgbClr val="CC6600"/>
                </a:solidFill>
                <a:latin typeface="+mn-lt"/>
              </a:rPr>
              <a:t>Internal Control Plan Revision</a:t>
            </a:r>
            <a:endParaRPr lang="en-US" sz="3800" b="1" dirty="0">
              <a:ln>
                <a:solidFill>
                  <a:schemeClr val="tx1"/>
                </a:solidFill>
              </a:ln>
              <a:solidFill>
                <a:srgbClr val="CC6600"/>
              </a:solidFill>
              <a:latin typeface="+mn-lt"/>
            </a:endParaRPr>
          </a:p>
        </p:txBody>
      </p:sp>
      <p:sp>
        <p:nvSpPr>
          <p:cNvPr id="3" name="Content Placeholder 2"/>
          <p:cNvSpPr>
            <a:spLocks noGrp="1"/>
          </p:cNvSpPr>
          <p:nvPr>
            <p:ph idx="1"/>
          </p:nvPr>
        </p:nvSpPr>
        <p:spPr/>
        <p:txBody>
          <a:bodyPr>
            <a:normAutofit lnSpcReduction="10000"/>
          </a:bodyPr>
          <a:lstStyle/>
          <a:p>
            <a:pPr marL="114300" indent="0">
              <a:buNone/>
            </a:pPr>
            <a:r>
              <a:rPr lang="en-US" altLang="en-US" sz="2400" dirty="0">
                <a:solidFill>
                  <a:schemeClr val="tx1"/>
                </a:solidFill>
                <a:latin typeface="Cambria" panose="02040503050406030204" pitchFamily="18" charset="0"/>
              </a:rPr>
              <a:t>The plan, by law, </a:t>
            </a:r>
            <a:r>
              <a:rPr lang="en-US" altLang="en-US" sz="2400" b="1" dirty="0">
                <a:solidFill>
                  <a:srgbClr val="006666"/>
                </a:solidFill>
                <a:latin typeface="Cambria" panose="02040503050406030204" pitchFamily="18" charset="0"/>
              </a:rPr>
              <a:t>is required to be reviewed annually</a:t>
            </a:r>
            <a:r>
              <a:rPr lang="en-US" altLang="en-US" sz="2400" dirty="0">
                <a:solidFill>
                  <a:schemeClr val="tx1"/>
                </a:solidFill>
                <a:latin typeface="Cambria" panose="02040503050406030204" pitchFamily="18" charset="0"/>
              </a:rPr>
              <a:t>, </a:t>
            </a:r>
            <a:r>
              <a:rPr lang="en-US" sz="2400" dirty="0">
                <a:solidFill>
                  <a:schemeClr val="tx1"/>
                </a:solidFill>
                <a:latin typeface="Cambria" panose="02040503050406030204" pitchFamily="18" charset="0"/>
              </a:rPr>
              <a:t>or more often as conditions warrant:</a:t>
            </a:r>
            <a:r>
              <a:rPr lang="en-US" altLang="en-US" sz="2400" dirty="0">
                <a:solidFill>
                  <a:schemeClr val="tx1"/>
                </a:solidFill>
                <a:latin typeface="Cambria" panose="02040503050406030204" pitchFamily="18" charset="0"/>
              </a:rPr>
              <a:t> </a:t>
            </a:r>
          </a:p>
          <a:p>
            <a:pPr marL="114300" indent="0">
              <a:buNone/>
            </a:pPr>
            <a:endParaRPr lang="en-US" altLang="en-US" sz="900" dirty="0">
              <a:solidFill>
                <a:schemeClr val="tx1"/>
              </a:solidFill>
              <a:latin typeface="Cambria" panose="02040503050406030204" pitchFamily="18" charset="0"/>
            </a:endParaRPr>
          </a:p>
          <a:p>
            <a:pPr lvl="1">
              <a:buClr>
                <a:srgbClr val="CC6600"/>
              </a:buClr>
            </a:pPr>
            <a:r>
              <a:rPr lang="en-US" sz="2400" dirty="0" smtClean="0">
                <a:solidFill>
                  <a:schemeClr val="tx1"/>
                </a:solidFill>
                <a:latin typeface="Cambria" panose="02040503050406030204" pitchFamily="18" charset="0"/>
              </a:rPr>
              <a:t>Changes </a:t>
            </a:r>
            <a:r>
              <a:rPr lang="en-US" sz="2400" dirty="0">
                <a:solidFill>
                  <a:schemeClr val="tx1"/>
                </a:solidFill>
                <a:latin typeface="Cambria" panose="02040503050406030204" pitchFamily="18" charset="0"/>
              </a:rPr>
              <a:t>in laws and regulations</a:t>
            </a:r>
          </a:p>
          <a:p>
            <a:pPr lvl="1">
              <a:buClr>
                <a:srgbClr val="CC6600"/>
              </a:buClr>
            </a:pPr>
            <a:r>
              <a:rPr lang="en-US" sz="2400" dirty="0" smtClean="0">
                <a:solidFill>
                  <a:schemeClr val="tx1"/>
                </a:solidFill>
                <a:latin typeface="Cambria" panose="02040503050406030204" pitchFamily="18" charset="0"/>
              </a:rPr>
              <a:t>Changes in organizational </a:t>
            </a:r>
            <a:r>
              <a:rPr lang="en-US" sz="2400" dirty="0">
                <a:solidFill>
                  <a:schemeClr val="tx1"/>
                </a:solidFill>
                <a:latin typeface="Cambria" panose="02040503050406030204" pitchFamily="18" charset="0"/>
              </a:rPr>
              <a:t>structure</a:t>
            </a:r>
          </a:p>
          <a:p>
            <a:pPr lvl="1">
              <a:buClr>
                <a:srgbClr val="CC6600"/>
              </a:buClr>
            </a:pPr>
            <a:r>
              <a:rPr lang="en-US" sz="2400" dirty="0">
                <a:solidFill>
                  <a:schemeClr val="tx1"/>
                </a:solidFill>
                <a:latin typeface="Cambria" panose="02040503050406030204" pitchFamily="18" charset="0"/>
              </a:rPr>
              <a:t>Changes in agency </a:t>
            </a:r>
            <a:r>
              <a:rPr lang="en-US" sz="2400" dirty="0" smtClean="0">
                <a:solidFill>
                  <a:schemeClr val="tx1"/>
                </a:solidFill>
                <a:latin typeface="Cambria" panose="02040503050406030204" pitchFamily="18" charset="0"/>
              </a:rPr>
              <a:t>priorities</a:t>
            </a:r>
          </a:p>
          <a:p>
            <a:pPr lvl="1">
              <a:buClr>
                <a:srgbClr val="CC6600"/>
              </a:buClr>
            </a:pPr>
            <a:r>
              <a:rPr lang="en-US" sz="2400" dirty="0" smtClean="0">
                <a:solidFill>
                  <a:schemeClr val="tx1"/>
                </a:solidFill>
                <a:latin typeface="Cambria" panose="02040503050406030204" pitchFamily="18" charset="0"/>
              </a:rPr>
              <a:t>Changes in funding</a:t>
            </a:r>
            <a:endParaRPr lang="en-US" sz="2400" dirty="0">
              <a:solidFill>
                <a:schemeClr val="tx1"/>
              </a:solidFill>
              <a:latin typeface="Cambria" panose="02040503050406030204" pitchFamily="18" charset="0"/>
            </a:endParaRPr>
          </a:p>
          <a:p>
            <a:pPr lvl="1">
              <a:buClr>
                <a:srgbClr val="CC6600"/>
              </a:buClr>
            </a:pPr>
            <a:r>
              <a:rPr lang="en-US" sz="2400" dirty="0">
                <a:solidFill>
                  <a:schemeClr val="tx1"/>
                </a:solidFill>
                <a:latin typeface="Cambria" panose="02040503050406030204" pitchFamily="18" charset="0"/>
              </a:rPr>
              <a:t>Audit findings</a:t>
            </a:r>
          </a:p>
          <a:p>
            <a:pPr lvl="1">
              <a:buClr>
                <a:srgbClr val="CC6600"/>
              </a:buClr>
            </a:pPr>
            <a:r>
              <a:rPr lang="en-US" sz="2400" dirty="0" smtClean="0">
                <a:solidFill>
                  <a:schemeClr val="tx1"/>
                </a:solidFill>
                <a:latin typeface="Cambria" panose="02040503050406030204" pitchFamily="18" charset="0"/>
              </a:rPr>
              <a:t>Statewide Risk Management Team recommendations</a:t>
            </a:r>
          </a:p>
          <a:p>
            <a:pPr lvl="1">
              <a:buClr>
                <a:srgbClr val="CC6600"/>
              </a:buClr>
            </a:pPr>
            <a:r>
              <a:rPr lang="en-US" altLang="en-US" sz="2400" dirty="0" smtClean="0">
                <a:solidFill>
                  <a:schemeClr val="tx1"/>
                </a:solidFill>
                <a:latin typeface="Cambria" panose="02040503050406030204" pitchFamily="18" charset="0"/>
              </a:rPr>
              <a:t>Changes </a:t>
            </a:r>
            <a:r>
              <a:rPr lang="en-US" altLang="en-US" sz="2400" dirty="0">
                <a:solidFill>
                  <a:schemeClr val="tx1"/>
                </a:solidFill>
                <a:latin typeface="Cambria" panose="02040503050406030204" pitchFamily="18" charset="0"/>
              </a:rPr>
              <a:t>to detailed policies and </a:t>
            </a:r>
            <a:r>
              <a:rPr lang="en-US" altLang="en-US" sz="2400" dirty="0" smtClean="0">
                <a:solidFill>
                  <a:schemeClr val="tx1"/>
                </a:solidFill>
                <a:latin typeface="Cambria" panose="02040503050406030204" pitchFamily="18" charset="0"/>
              </a:rPr>
              <a:t>procedures</a:t>
            </a:r>
          </a:p>
          <a:p>
            <a:pPr lvl="1">
              <a:buClr>
                <a:srgbClr val="CC6600"/>
              </a:buClr>
            </a:pPr>
            <a:r>
              <a:rPr lang="en-US" sz="2400" dirty="0">
                <a:solidFill>
                  <a:schemeClr val="tx1"/>
                </a:solidFill>
                <a:latin typeface="Cambria" panose="02040503050406030204" pitchFamily="18" charset="0"/>
              </a:rPr>
              <a:t>Existing procedures prove ineffective</a:t>
            </a:r>
            <a:r>
              <a:rPr lang="en-US" altLang="en-US" sz="2400" dirty="0" smtClean="0">
                <a:solidFill>
                  <a:schemeClr val="tx1"/>
                </a:solidFill>
                <a:latin typeface="Cambria" panose="02040503050406030204" pitchFamily="18" charset="0"/>
              </a:rPr>
              <a:t> </a:t>
            </a:r>
            <a:endParaRPr lang="en-US" altLang="en-US" sz="2400" dirty="0">
              <a:solidFill>
                <a:schemeClr val="tx1"/>
              </a:solidFill>
              <a:latin typeface="Cambria" panose="02040503050406030204" pitchFamily="18" charset="0"/>
            </a:endParaRPr>
          </a:p>
          <a:p>
            <a:pPr marL="457200" lvl="1" indent="0">
              <a:buNone/>
            </a:pPr>
            <a:endParaRPr lang="en-US" sz="2400" dirty="0"/>
          </a:p>
          <a:p>
            <a:pPr lvl="1">
              <a:buFont typeface="Arial" panose="020B0604020202020204" pitchFamily="34" charset="0"/>
              <a:buChar char="•"/>
            </a:pPr>
            <a:endParaRPr lang="en-US" sz="2400" dirty="0">
              <a:latin typeface="+mn-lt"/>
            </a:endParaRPr>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4382769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90600"/>
          </a:xfrm>
        </p:spPr>
        <p:txBody>
          <a:bodyPr>
            <a:normAutofit/>
          </a:bodyPr>
          <a:lstStyle/>
          <a:p>
            <a:r>
              <a:rPr lang="en-US" sz="4000" b="1" dirty="0" smtClean="0">
                <a:ln>
                  <a:solidFill>
                    <a:schemeClr val="tx1"/>
                  </a:solidFill>
                </a:ln>
                <a:solidFill>
                  <a:srgbClr val="CC6600"/>
                </a:solidFill>
                <a:latin typeface="+mn-lt"/>
              </a:rPr>
              <a:t>DDS Requirements</a:t>
            </a:r>
            <a:endParaRPr lang="en-US" sz="4000" b="1" dirty="0">
              <a:ln>
                <a:solidFill>
                  <a:schemeClr val="tx1"/>
                </a:solidFill>
              </a:ln>
              <a:solidFill>
                <a:srgbClr val="CC6600"/>
              </a:solidFill>
              <a:latin typeface="+mn-lt"/>
            </a:endParaRPr>
          </a:p>
        </p:txBody>
      </p:sp>
      <p:sp>
        <p:nvSpPr>
          <p:cNvPr id="3" name="Content Placeholder 2"/>
          <p:cNvSpPr>
            <a:spLocks noGrp="1"/>
          </p:cNvSpPr>
          <p:nvPr>
            <p:ph idx="1"/>
          </p:nvPr>
        </p:nvSpPr>
        <p:spPr/>
        <p:txBody>
          <a:bodyPr>
            <a:normAutofit lnSpcReduction="10000"/>
          </a:bodyPr>
          <a:lstStyle/>
          <a:p>
            <a:pPr marL="0" indent="0">
              <a:buNone/>
            </a:pPr>
            <a:r>
              <a:rPr lang="en-US" b="1" dirty="0">
                <a:solidFill>
                  <a:srgbClr val="006666"/>
                </a:solidFill>
                <a:latin typeface="Cambria" panose="02040503050406030204" pitchFamily="18" charset="0"/>
              </a:rPr>
              <a:t>Chapter 647 of the Acts of 1989 requires that DDS:</a:t>
            </a:r>
          </a:p>
          <a:p>
            <a:pPr>
              <a:buClr>
                <a:srgbClr val="CC6600"/>
              </a:buClr>
            </a:pPr>
            <a:r>
              <a:rPr lang="en-US" dirty="0" smtClean="0">
                <a:solidFill>
                  <a:schemeClr val="tx1"/>
                </a:solidFill>
                <a:latin typeface="Cambria" panose="02040503050406030204" pitchFamily="18" charset="0"/>
              </a:rPr>
              <a:t>Maintain </a:t>
            </a:r>
            <a:r>
              <a:rPr lang="en-US" dirty="0">
                <a:solidFill>
                  <a:schemeClr val="tx1"/>
                </a:solidFill>
                <a:latin typeface="Cambria" panose="02040503050406030204" pitchFamily="18" charset="0"/>
              </a:rPr>
              <a:t>a system of internal controls, which are clearly documented and readily available for examination. These controls include a way to track and document transactions which involve the commonwealth’s resources.</a:t>
            </a:r>
          </a:p>
          <a:p>
            <a:pPr>
              <a:buClr>
                <a:srgbClr val="CC6600"/>
              </a:buClr>
            </a:pPr>
            <a:r>
              <a:rPr lang="en-US" dirty="0" smtClean="0">
                <a:solidFill>
                  <a:schemeClr val="tx1"/>
                </a:solidFill>
                <a:latin typeface="Cambria" panose="02040503050406030204" pitchFamily="18" charset="0"/>
              </a:rPr>
              <a:t>Incorporate </a:t>
            </a:r>
            <a:r>
              <a:rPr lang="en-US" dirty="0">
                <a:solidFill>
                  <a:schemeClr val="tx1"/>
                </a:solidFill>
                <a:latin typeface="Cambria" panose="02040503050406030204" pitchFamily="18" charset="0"/>
              </a:rPr>
              <a:t>these internals controls into standard operating procedures and </a:t>
            </a:r>
            <a:r>
              <a:rPr lang="en-US" dirty="0" smtClean="0">
                <a:solidFill>
                  <a:schemeClr val="tx1"/>
                </a:solidFill>
                <a:latin typeface="Cambria" panose="02040503050406030204" pitchFamily="18" charset="0"/>
              </a:rPr>
              <a:t>insure staff are trained </a:t>
            </a:r>
            <a:r>
              <a:rPr lang="en-US" dirty="0">
                <a:solidFill>
                  <a:schemeClr val="tx1"/>
                </a:solidFill>
                <a:latin typeface="Cambria" panose="02040503050406030204" pitchFamily="18" charset="0"/>
              </a:rPr>
              <a:t>in and comply with the internal control procedures. Compliance </a:t>
            </a:r>
            <a:r>
              <a:rPr lang="en-US" dirty="0" smtClean="0">
                <a:solidFill>
                  <a:schemeClr val="tx1"/>
                </a:solidFill>
                <a:latin typeface="Cambria" panose="02040503050406030204" pitchFamily="18" charset="0"/>
              </a:rPr>
              <a:t>is monitored</a:t>
            </a:r>
            <a:r>
              <a:rPr lang="en-US" dirty="0">
                <a:solidFill>
                  <a:schemeClr val="tx1"/>
                </a:solidFill>
                <a:latin typeface="Cambria" panose="02040503050406030204" pitchFamily="18" charset="0"/>
              </a:rPr>
              <a:t>.</a:t>
            </a:r>
          </a:p>
          <a:p>
            <a:pPr>
              <a:buClr>
                <a:srgbClr val="CC6600"/>
              </a:buClr>
            </a:pPr>
            <a:r>
              <a:rPr lang="en-US" dirty="0" smtClean="0">
                <a:solidFill>
                  <a:schemeClr val="tx1"/>
                </a:solidFill>
                <a:latin typeface="Cambria" panose="02040503050406030204" pitchFamily="18" charset="0"/>
              </a:rPr>
              <a:t>Identify </a:t>
            </a:r>
            <a:r>
              <a:rPr lang="en-US" dirty="0">
                <a:solidFill>
                  <a:schemeClr val="tx1"/>
                </a:solidFill>
                <a:latin typeface="Cambria" panose="02040503050406030204" pitchFamily="18" charset="0"/>
              </a:rPr>
              <a:t>instances of theft or loss, or failure to comply with the internal control procedures  and </a:t>
            </a:r>
            <a:r>
              <a:rPr lang="en-US" dirty="0" smtClean="0">
                <a:solidFill>
                  <a:schemeClr val="tx1"/>
                </a:solidFill>
                <a:latin typeface="Cambria" panose="02040503050406030204" pitchFamily="18" charset="0"/>
              </a:rPr>
              <a:t>report </a:t>
            </a:r>
            <a:r>
              <a:rPr lang="en-US" dirty="0">
                <a:solidFill>
                  <a:schemeClr val="tx1"/>
                </a:solidFill>
                <a:latin typeface="Cambria" panose="02040503050406030204" pitchFamily="18" charset="0"/>
              </a:rPr>
              <a:t>them promptly to the appropriate parties.</a:t>
            </a:r>
            <a:endParaRPr lang="en-US" sz="1800" dirty="0">
              <a:solidFill>
                <a:schemeClr val="tx1"/>
              </a:solidFill>
              <a:latin typeface="Cambria" panose="02040503050406030204" pitchFamily="18"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155775222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b="1" dirty="0" smtClean="0"/>
              <a:t>Summary Activity</a:t>
            </a:r>
            <a:endParaRPr lang="en-US" b="1" dirty="0"/>
          </a:p>
        </p:txBody>
      </p:sp>
      <p:sp>
        <p:nvSpPr>
          <p:cNvPr id="4" name="Title 3"/>
          <p:cNvSpPr>
            <a:spLocks noGrp="1"/>
          </p:cNvSpPr>
          <p:nvPr>
            <p:ph type="ctrTitle"/>
          </p:nvPr>
        </p:nvSpPr>
        <p:spPr/>
        <p:txBody>
          <a:bodyPr/>
          <a:lstStyle/>
          <a:p>
            <a:r>
              <a:rPr lang="en-US" sz="3200" dirty="0" smtClean="0">
                <a:latin typeface="Cambria" panose="02040503050406030204" pitchFamily="18" charset="0"/>
              </a:rPr>
              <a:t>Risk management and Internal Control</a:t>
            </a:r>
            <a:endParaRPr lang="en-US" sz="3200" dirty="0">
              <a:latin typeface="Cambria" panose="020405030504060302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12064993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38" y="457200"/>
            <a:ext cx="8229600" cy="990600"/>
          </a:xfrm>
        </p:spPr>
        <p:txBody>
          <a:bodyPr>
            <a:noAutofit/>
          </a:bodyPr>
          <a:lstStyle/>
          <a:p>
            <a:r>
              <a:rPr lang="en-US" sz="4000" b="1" dirty="0" smtClean="0">
                <a:ln>
                  <a:solidFill>
                    <a:schemeClr val="tx1"/>
                  </a:solidFill>
                </a:ln>
                <a:solidFill>
                  <a:srgbClr val="CC6600"/>
                </a:solidFill>
                <a:latin typeface="+mn-lt"/>
              </a:rPr>
              <a:t>Risks and controls</a:t>
            </a:r>
            <a:endParaRPr lang="en-US" sz="4000" b="1" dirty="0">
              <a:ln>
                <a:solidFill>
                  <a:schemeClr val="tx1"/>
                </a:solidFill>
              </a:ln>
              <a:solidFill>
                <a:srgbClr val="CC6600"/>
              </a:solidFill>
              <a:effectLst>
                <a:outerShdw blurRad="50800" dist="38100" dir="8100000" algn="tr" rotWithShape="0">
                  <a:prstClr val="black">
                    <a:alpha val="40000"/>
                  </a:prstClr>
                </a:outerShdw>
              </a:effectLst>
              <a:latin typeface="+mn-lt"/>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600200"/>
            <a:ext cx="8229600" cy="4724400"/>
          </a:xfrm>
        </p:spPr>
        <p:txBody>
          <a:bodyPr>
            <a:normAutofit/>
          </a:bodyPr>
          <a:lstStyle/>
          <a:p>
            <a:pPr marL="0" indent="0">
              <a:buNone/>
            </a:pPr>
            <a:r>
              <a:rPr lang="en-US" dirty="0" smtClean="0">
                <a:solidFill>
                  <a:schemeClr val="tx1"/>
                </a:solidFill>
                <a:latin typeface="Cambria" panose="02040503050406030204" pitchFamily="18" charset="0"/>
              </a:rPr>
              <a:t>In the next few slides we will look at some examples of risks in area and regional offices and how internal control procedures can be used to manage them</a:t>
            </a:r>
            <a:r>
              <a:rPr lang="en-US" dirty="0">
                <a:solidFill>
                  <a:schemeClr val="tx1"/>
                </a:solidFill>
                <a:latin typeface="Cambria" panose="02040503050406030204" pitchFamily="18" charset="0"/>
              </a:rPr>
              <a:t>. These are examples which are intended to illustrate how internal control procedures could manage risk.  They are not the actual internal controls procedures.  Those procedures are available for your review at your worksite.</a:t>
            </a:r>
            <a:endParaRPr lang="en-US" dirty="0" smtClean="0">
              <a:solidFill>
                <a:schemeClr val="tx1"/>
              </a:solidFill>
              <a:latin typeface="Cambria" panose="02040503050406030204" pitchFamily="18" charset="0"/>
            </a:endParaRPr>
          </a:p>
          <a:p>
            <a:pPr marL="0" indent="0">
              <a:buNone/>
            </a:pPr>
            <a:endParaRPr lang="en-US" dirty="0" smtClean="0">
              <a:latin typeface="Cambria" panose="02040503050406030204" pitchFamily="18" charset="0"/>
            </a:endParaRPr>
          </a:p>
          <a:p>
            <a:pPr marL="0" indent="0">
              <a:buNone/>
            </a:pPr>
            <a:endParaRPr lang="en-US"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419600"/>
            <a:ext cx="2155371" cy="21553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079484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38" y="457200"/>
            <a:ext cx="8229600" cy="990600"/>
          </a:xfrm>
        </p:spPr>
        <p:txBody>
          <a:bodyPr>
            <a:normAutofit/>
          </a:bodyPr>
          <a:lstStyle/>
          <a:p>
            <a:r>
              <a:rPr lang="en-US" sz="4000" b="1" dirty="0" smtClean="0">
                <a:ln>
                  <a:solidFill>
                    <a:schemeClr val="tx1"/>
                  </a:solidFill>
                </a:ln>
                <a:solidFill>
                  <a:srgbClr val="CC6600"/>
                </a:solidFill>
              </a:rPr>
              <a:t>Agenda</a:t>
            </a:r>
            <a:endParaRPr lang="en-US" sz="4000" b="1" dirty="0">
              <a:ln>
                <a:solidFill>
                  <a:schemeClr val="tx1"/>
                </a:solidFill>
              </a:ln>
              <a:solidFill>
                <a:srgbClr val="CC6600"/>
              </a:solidFill>
            </a:endParaRPr>
          </a:p>
        </p:txBody>
      </p:sp>
      <p:sp>
        <p:nvSpPr>
          <p:cNvPr id="3" name="Content Placeholder 2"/>
          <p:cNvSpPr>
            <a:spLocks noGrp="1"/>
          </p:cNvSpPr>
          <p:nvPr>
            <p:ph idx="1"/>
          </p:nvPr>
        </p:nvSpPr>
        <p:spPr>
          <a:xfrm>
            <a:off x="422309" y="1591807"/>
            <a:ext cx="8229600" cy="4373563"/>
          </a:xfrm>
        </p:spPr>
        <p:txBody>
          <a:bodyPr>
            <a:normAutofit lnSpcReduction="10000"/>
          </a:bodyPr>
          <a:lstStyle/>
          <a:p>
            <a:endParaRPr lang="en-US" dirty="0" smtClean="0">
              <a:latin typeface="Cambria" panose="02040503050406030204" pitchFamily="18" charset="0"/>
            </a:endParaRPr>
          </a:p>
          <a:p>
            <a:pPr lvl="1">
              <a:buClr>
                <a:srgbClr val="CC6600"/>
              </a:buClr>
            </a:pPr>
            <a:r>
              <a:rPr lang="en-US" sz="2400" dirty="0" smtClean="0">
                <a:solidFill>
                  <a:schemeClr val="tx1"/>
                </a:solidFill>
                <a:latin typeface="Cambria" panose="02040503050406030204" pitchFamily="18" charset="0"/>
              </a:rPr>
              <a:t>Define </a:t>
            </a:r>
            <a:r>
              <a:rPr lang="en-US" sz="2400" b="1" dirty="0" smtClean="0">
                <a:solidFill>
                  <a:srgbClr val="006666"/>
                </a:solidFill>
                <a:latin typeface="Cambria" panose="02040503050406030204" pitchFamily="18" charset="0"/>
              </a:rPr>
              <a:t>Risk</a:t>
            </a:r>
            <a:r>
              <a:rPr lang="en-US" sz="2400" b="1" dirty="0" smtClean="0">
                <a:latin typeface="Cambria" panose="02040503050406030204" pitchFamily="18" charset="0"/>
              </a:rPr>
              <a:t> </a:t>
            </a:r>
            <a:r>
              <a:rPr lang="en-US" sz="2400" dirty="0" smtClean="0">
                <a:solidFill>
                  <a:schemeClr val="tx1"/>
                </a:solidFill>
                <a:latin typeface="Cambria" panose="02040503050406030204" pitchFamily="18" charset="0"/>
              </a:rPr>
              <a:t>and</a:t>
            </a:r>
            <a:r>
              <a:rPr lang="en-US" sz="2400" dirty="0" smtClean="0">
                <a:latin typeface="Cambria" panose="02040503050406030204" pitchFamily="18" charset="0"/>
              </a:rPr>
              <a:t> </a:t>
            </a:r>
            <a:r>
              <a:rPr lang="en-US" sz="2400" b="1" dirty="0" smtClean="0">
                <a:solidFill>
                  <a:srgbClr val="006666"/>
                </a:solidFill>
                <a:latin typeface="Cambria" panose="02040503050406030204" pitchFamily="18" charset="0"/>
              </a:rPr>
              <a:t>Internal Controls</a:t>
            </a:r>
          </a:p>
          <a:p>
            <a:pPr lvl="1">
              <a:buClr>
                <a:srgbClr val="CC6600"/>
              </a:buClr>
            </a:pPr>
            <a:endParaRPr lang="en-US" sz="2400" b="1" dirty="0">
              <a:latin typeface="Cambria" panose="02040503050406030204" pitchFamily="18" charset="0"/>
            </a:endParaRPr>
          </a:p>
          <a:p>
            <a:pPr lvl="1">
              <a:buClr>
                <a:srgbClr val="CC6600"/>
              </a:buClr>
            </a:pPr>
            <a:r>
              <a:rPr lang="en-US" sz="2400" dirty="0" smtClean="0">
                <a:solidFill>
                  <a:schemeClr val="tx1"/>
                </a:solidFill>
                <a:latin typeface="Cambria" panose="02040503050406030204" pitchFamily="18" charset="0"/>
              </a:rPr>
              <a:t>Discuss the importance of </a:t>
            </a:r>
            <a:r>
              <a:rPr lang="en-US" sz="2400" b="1" dirty="0" smtClean="0">
                <a:solidFill>
                  <a:srgbClr val="006666"/>
                </a:solidFill>
                <a:latin typeface="Cambria" panose="02040503050406030204" pitchFamily="18" charset="0"/>
              </a:rPr>
              <a:t>Internal Controls </a:t>
            </a:r>
            <a:r>
              <a:rPr lang="en-US" sz="2400" dirty="0" smtClean="0">
                <a:solidFill>
                  <a:schemeClr val="tx1"/>
                </a:solidFill>
                <a:latin typeface="Cambria" panose="02040503050406030204" pitchFamily="18" charset="0"/>
              </a:rPr>
              <a:t>in the prevention of theft</a:t>
            </a:r>
            <a:r>
              <a:rPr lang="en-US" sz="2400" dirty="0">
                <a:solidFill>
                  <a:schemeClr val="tx1"/>
                </a:solidFill>
                <a:latin typeface="Cambria" panose="02040503050406030204" pitchFamily="18" charset="0"/>
              </a:rPr>
              <a:t>, fraud, and financial </a:t>
            </a:r>
            <a:r>
              <a:rPr lang="en-US" sz="2400" dirty="0" smtClean="0">
                <a:solidFill>
                  <a:schemeClr val="tx1"/>
                </a:solidFill>
                <a:latin typeface="Cambria" panose="02040503050406030204" pitchFamily="18" charset="0"/>
              </a:rPr>
              <a:t>abuse</a:t>
            </a:r>
          </a:p>
          <a:p>
            <a:pPr marL="297180" lvl="1" indent="0">
              <a:buClr>
                <a:srgbClr val="CC6600"/>
              </a:buClr>
              <a:buNone/>
            </a:pPr>
            <a:endParaRPr lang="en-US" sz="2400" b="1" dirty="0" smtClean="0">
              <a:latin typeface="Cambria" panose="02040503050406030204" pitchFamily="18" charset="0"/>
            </a:endParaRPr>
          </a:p>
          <a:p>
            <a:pPr lvl="1">
              <a:buClr>
                <a:srgbClr val="CC6600"/>
              </a:buClr>
            </a:pPr>
            <a:r>
              <a:rPr lang="en-US" sz="2400" dirty="0" smtClean="0">
                <a:solidFill>
                  <a:schemeClr val="tx1"/>
                </a:solidFill>
                <a:latin typeface="Cambria" panose="02040503050406030204" pitchFamily="18" charset="0"/>
              </a:rPr>
              <a:t>Examine </a:t>
            </a:r>
            <a:r>
              <a:rPr lang="en-US" sz="2400" dirty="0">
                <a:solidFill>
                  <a:schemeClr val="tx1"/>
                </a:solidFill>
                <a:latin typeface="Cambria" panose="02040503050406030204" pitchFamily="18" charset="0"/>
              </a:rPr>
              <a:t>the purpose and components of the </a:t>
            </a:r>
            <a:r>
              <a:rPr lang="en-US" sz="2400" b="1" dirty="0">
                <a:solidFill>
                  <a:srgbClr val="006666"/>
                </a:solidFill>
                <a:latin typeface="Cambria" panose="02040503050406030204" pitchFamily="18" charset="0"/>
              </a:rPr>
              <a:t>Internal Control Plan</a:t>
            </a:r>
          </a:p>
          <a:p>
            <a:pPr lvl="1">
              <a:buClr>
                <a:srgbClr val="CC6600"/>
              </a:buClr>
            </a:pPr>
            <a:endParaRPr lang="en-US" sz="2400" b="1" dirty="0">
              <a:latin typeface="Cambria" panose="02040503050406030204" pitchFamily="18" charset="0"/>
            </a:endParaRPr>
          </a:p>
          <a:p>
            <a:pPr lvl="1">
              <a:buClr>
                <a:srgbClr val="CC6600"/>
              </a:buClr>
            </a:pPr>
            <a:r>
              <a:rPr lang="en-US" sz="2400" dirty="0" smtClean="0">
                <a:solidFill>
                  <a:schemeClr val="tx1"/>
                </a:solidFill>
                <a:latin typeface="Cambria" panose="02040503050406030204" pitchFamily="18" charset="0"/>
              </a:rPr>
              <a:t>Review how to </a:t>
            </a:r>
            <a:r>
              <a:rPr lang="en-US" sz="2400" b="1" dirty="0" smtClean="0">
                <a:solidFill>
                  <a:srgbClr val="006666"/>
                </a:solidFill>
                <a:latin typeface="Cambria" panose="02040503050406030204" pitchFamily="18" charset="0"/>
              </a:rPr>
              <a:t>recognize </a:t>
            </a:r>
            <a:r>
              <a:rPr lang="en-US" sz="2400" b="1" dirty="0">
                <a:solidFill>
                  <a:srgbClr val="006666"/>
                </a:solidFill>
                <a:latin typeface="Cambria" panose="02040503050406030204" pitchFamily="18" charset="0"/>
              </a:rPr>
              <a:t>and </a:t>
            </a:r>
            <a:r>
              <a:rPr lang="en-US" sz="2400" b="1" dirty="0" smtClean="0">
                <a:solidFill>
                  <a:srgbClr val="006666"/>
                </a:solidFill>
                <a:latin typeface="Cambria" panose="02040503050406030204" pitchFamily="18" charset="0"/>
              </a:rPr>
              <a:t>report </a:t>
            </a:r>
            <a:r>
              <a:rPr lang="en-US" sz="2400" dirty="0">
                <a:solidFill>
                  <a:schemeClr val="tx1"/>
                </a:solidFill>
                <a:latin typeface="Cambria" panose="02040503050406030204" pitchFamily="18" charset="0"/>
              </a:rPr>
              <a:t>theft, fraud, and </a:t>
            </a:r>
            <a:r>
              <a:rPr lang="en-US" sz="2400" dirty="0" smtClean="0">
                <a:solidFill>
                  <a:schemeClr val="tx1"/>
                </a:solidFill>
                <a:latin typeface="Cambria" panose="02040503050406030204" pitchFamily="18" charset="0"/>
              </a:rPr>
              <a:t>financial abuse</a:t>
            </a:r>
            <a:endParaRPr lang="en-US" sz="2400" dirty="0">
              <a:solidFill>
                <a:schemeClr val="tx1"/>
              </a:solidFill>
              <a:latin typeface="Cambria" panose="02040503050406030204" pitchFamily="18" charset="0"/>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102154702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n>
                  <a:solidFill>
                    <a:schemeClr val="tx1"/>
                  </a:solidFill>
                </a:ln>
                <a:solidFill>
                  <a:srgbClr val="CC6600"/>
                </a:solidFill>
                <a:latin typeface="+mn-lt"/>
              </a:rPr>
              <a:t>Purchasing  Day Hab. supplements</a:t>
            </a:r>
            <a:endParaRPr lang="en-US" sz="3600" b="1" dirty="0">
              <a:ln>
                <a:solidFill>
                  <a:schemeClr val="tx1"/>
                </a:solidFill>
              </a:ln>
              <a:solidFill>
                <a:srgbClr val="CC6600"/>
              </a:solidFill>
              <a:latin typeface="+mn-lt"/>
            </a:endParaRPr>
          </a:p>
        </p:txBody>
      </p:sp>
      <p:sp>
        <p:nvSpPr>
          <p:cNvPr id="3" name="Content Placeholder 2"/>
          <p:cNvSpPr>
            <a:spLocks noGrp="1"/>
          </p:cNvSpPr>
          <p:nvPr>
            <p:ph idx="1"/>
          </p:nvPr>
        </p:nvSpPr>
        <p:spPr>
          <a:xfrm>
            <a:off x="457200" y="1752600"/>
            <a:ext cx="8382000" cy="4373563"/>
          </a:xfrm>
        </p:spPr>
        <p:txBody>
          <a:bodyPr>
            <a:normAutofit/>
          </a:bodyPr>
          <a:lstStyle/>
          <a:p>
            <a:pPr marL="114300" indent="0">
              <a:buNone/>
            </a:pPr>
            <a:r>
              <a:rPr lang="en-US" b="1" dirty="0" smtClean="0">
                <a:solidFill>
                  <a:srgbClr val="008080"/>
                </a:solidFill>
                <a:latin typeface="Cambria" panose="02040503050406030204" pitchFamily="18" charset="0"/>
              </a:rPr>
              <a:t>How do we know that we are getting what we pay for?</a:t>
            </a:r>
          </a:p>
          <a:p>
            <a:pPr>
              <a:buClr>
                <a:srgbClr val="CC6600"/>
              </a:buClr>
            </a:pPr>
            <a:r>
              <a:rPr lang="en-US" dirty="0" smtClean="0">
                <a:solidFill>
                  <a:schemeClr val="tx1"/>
                </a:solidFill>
                <a:latin typeface="Cambria" panose="02040503050406030204" pitchFamily="18" charset="0"/>
              </a:rPr>
              <a:t>Better Days is an agency that provides Day Habilitation Services for 45 individuals.  </a:t>
            </a:r>
          </a:p>
          <a:p>
            <a:pPr>
              <a:buClr>
                <a:srgbClr val="CC6600"/>
              </a:buClr>
            </a:pPr>
            <a:r>
              <a:rPr lang="en-US" dirty="0" smtClean="0">
                <a:solidFill>
                  <a:schemeClr val="tx1"/>
                </a:solidFill>
                <a:latin typeface="Cambria" panose="02040503050406030204" pitchFamily="18" charset="0"/>
              </a:rPr>
              <a:t>Better Days receives Day Hab. supplements for 4 individuals.</a:t>
            </a:r>
          </a:p>
          <a:p>
            <a:pPr>
              <a:buClr>
                <a:srgbClr val="CC6600"/>
              </a:buClr>
            </a:pPr>
            <a:r>
              <a:rPr lang="en-US" dirty="0" smtClean="0">
                <a:solidFill>
                  <a:schemeClr val="tx1"/>
                </a:solidFill>
                <a:latin typeface="Cambria" panose="02040503050406030204" pitchFamily="18" charset="0"/>
              </a:rPr>
              <a:t> The supplements are for 1:1 staffing for each individual.</a:t>
            </a:r>
          </a:p>
          <a:p>
            <a:pPr>
              <a:buClr>
                <a:srgbClr val="CC6600"/>
              </a:buClr>
            </a:pPr>
            <a:r>
              <a:rPr lang="en-US" dirty="0" smtClean="0">
                <a:solidFill>
                  <a:schemeClr val="tx1"/>
                </a:solidFill>
                <a:latin typeface="Cambria" panose="02040503050406030204" pitchFamily="18" charset="0"/>
              </a:rPr>
              <a:t>There is a significant turnover of staff at Better Days.  </a:t>
            </a:r>
          </a:p>
          <a:p>
            <a:pPr>
              <a:buClr>
                <a:srgbClr val="CC6600"/>
              </a:buClr>
            </a:pPr>
            <a:r>
              <a:rPr lang="en-US" dirty="0" smtClean="0">
                <a:solidFill>
                  <a:schemeClr val="tx1"/>
                </a:solidFill>
                <a:latin typeface="Cambria" panose="02040503050406030204" pitchFamily="18" charset="0"/>
              </a:rPr>
              <a:t>The assignment of 1:1 staff is not always clear.  Some staff who are supposed to be providing 1:1 support seem to be working with a group on individuals.  </a:t>
            </a:r>
            <a:endParaRPr lang="en-US" dirty="0">
              <a:solidFill>
                <a:schemeClr val="tx1"/>
              </a:solidFill>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34960061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n>
                  <a:solidFill>
                    <a:schemeClr val="tx1"/>
                  </a:solidFill>
                </a:ln>
                <a:solidFill>
                  <a:srgbClr val="CC6600"/>
                </a:solidFill>
                <a:latin typeface="+mn-lt"/>
              </a:rPr>
              <a:t>Day Hab. supplement controls</a:t>
            </a:r>
            <a:endParaRPr lang="en-US" sz="3600" b="1" dirty="0">
              <a:ln>
                <a:solidFill>
                  <a:schemeClr val="tx1"/>
                </a:solidFill>
              </a:ln>
              <a:solidFill>
                <a:srgbClr val="CC6600"/>
              </a:solidFill>
              <a:latin typeface="+mn-lt"/>
            </a:endParaRPr>
          </a:p>
        </p:txBody>
      </p:sp>
      <p:sp>
        <p:nvSpPr>
          <p:cNvPr id="3" name="Content Placeholder 2"/>
          <p:cNvSpPr>
            <a:spLocks noGrp="1"/>
          </p:cNvSpPr>
          <p:nvPr>
            <p:ph idx="1"/>
          </p:nvPr>
        </p:nvSpPr>
        <p:spPr/>
        <p:txBody>
          <a:bodyPr>
            <a:normAutofit fontScale="85000" lnSpcReduction="20000"/>
          </a:bodyPr>
          <a:lstStyle/>
          <a:p>
            <a:pPr marL="114300" indent="0">
              <a:buNone/>
            </a:pPr>
            <a:r>
              <a:rPr lang="en-US" b="1" dirty="0" smtClean="0">
                <a:solidFill>
                  <a:srgbClr val="006666"/>
                </a:solidFill>
                <a:latin typeface="Cambria" panose="02040503050406030204" pitchFamily="18" charset="0"/>
              </a:rPr>
              <a:t>What procedures could hold the provider accountable for providing the correct amount of staffing?</a:t>
            </a:r>
          </a:p>
          <a:p>
            <a:pPr>
              <a:buClr>
                <a:srgbClr val="CC6600"/>
              </a:buClr>
            </a:pPr>
            <a:r>
              <a:rPr lang="en-US" dirty="0" smtClean="0">
                <a:solidFill>
                  <a:schemeClr val="tx1"/>
                </a:solidFill>
                <a:latin typeface="Cambria" panose="02040503050406030204" pitchFamily="18" charset="0"/>
              </a:rPr>
              <a:t>The area office asks the provider to submit a staffing schedule for the day hab. program, which includes designation of staff assignments for the 1:1 staffing support.</a:t>
            </a:r>
          </a:p>
          <a:p>
            <a:pPr>
              <a:buClr>
                <a:srgbClr val="CC6600"/>
              </a:buClr>
            </a:pPr>
            <a:r>
              <a:rPr lang="en-US" dirty="0" smtClean="0">
                <a:solidFill>
                  <a:schemeClr val="tx1"/>
                </a:solidFill>
                <a:latin typeface="Cambria" panose="02040503050406030204" pitchFamily="18" charset="0"/>
              </a:rPr>
              <a:t>The area office also asks the provider for a payroll report which will enable them to verify that the staff on the schedule, did indeed work the shift as assigned.</a:t>
            </a:r>
          </a:p>
          <a:p>
            <a:pPr>
              <a:buClr>
                <a:srgbClr val="CC6600"/>
              </a:buClr>
            </a:pPr>
            <a:r>
              <a:rPr lang="en-US" dirty="0" smtClean="0">
                <a:solidFill>
                  <a:schemeClr val="tx1"/>
                </a:solidFill>
                <a:latin typeface="Cambria" panose="02040503050406030204" pitchFamily="18" charset="0"/>
              </a:rPr>
              <a:t>Service coordinators visit the program regularly, and use the schedule which was provided by Better Days to insure that the correct number of staff are present and that 1:1 staffing is being provided to those individuals who have the day hab. supplemental funding for it. </a:t>
            </a:r>
          </a:p>
          <a:p>
            <a:pPr>
              <a:buClr>
                <a:srgbClr val="CC6600"/>
              </a:buClr>
            </a:pPr>
            <a:r>
              <a:rPr lang="en-US" dirty="0" smtClean="0">
                <a:solidFill>
                  <a:schemeClr val="tx1"/>
                </a:solidFill>
                <a:latin typeface="Cambria" panose="02040503050406030204" pitchFamily="18" charset="0"/>
              </a:rPr>
              <a:t>The </a:t>
            </a:r>
            <a:r>
              <a:rPr lang="en-US" dirty="0">
                <a:solidFill>
                  <a:schemeClr val="tx1"/>
                </a:solidFill>
                <a:latin typeface="Cambria" panose="02040503050406030204" pitchFamily="18" charset="0"/>
              </a:rPr>
              <a:t>area office works with the provider to use the extra staffing for developing and working on goals, tracking progress</a:t>
            </a:r>
            <a:r>
              <a:rPr lang="en-US" dirty="0" smtClean="0">
                <a:solidFill>
                  <a:schemeClr val="tx1"/>
                </a:solidFill>
                <a:latin typeface="Cambria" panose="02040503050406030204" pitchFamily="18" charset="0"/>
              </a:rPr>
              <a:t>.</a:t>
            </a:r>
          </a:p>
          <a:p>
            <a:pPr>
              <a:buClr>
                <a:srgbClr val="CC6600"/>
              </a:buClr>
            </a:pPr>
            <a:r>
              <a:rPr lang="en-US" dirty="0" smtClean="0">
                <a:solidFill>
                  <a:schemeClr val="tx1"/>
                </a:solidFill>
                <a:latin typeface="Cambria" panose="02040503050406030204" pitchFamily="18" charset="0"/>
              </a:rPr>
              <a:t>This is reviewed to verify that the extra staffing is being used as planned</a:t>
            </a:r>
            <a:endParaRPr lang="en-US" dirty="0">
              <a:solidFill>
                <a:schemeClr val="tx1"/>
              </a:solidFill>
              <a:latin typeface="Cambria" panose="02040503050406030204" pitchFamily="18" charset="0"/>
            </a:endParaRPr>
          </a:p>
          <a:p>
            <a:pPr>
              <a:buClr>
                <a:srgbClr val="CC6600"/>
              </a:buClr>
            </a:pPr>
            <a:endParaRPr lang="en-US" dirty="0" smtClean="0">
              <a:solidFill>
                <a:schemeClr val="tx1"/>
              </a:solidFill>
            </a:endParaRPr>
          </a:p>
          <a:p>
            <a:pPr>
              <a:buClr>
                <a:srgbClr val="CC6600"/>
              </a:buClr>
            </a:pP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1376021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a:solidFill>
                    <a:schemeClr val="tx1"/>
                  </a:solidFill>
                </a:ln>
                <a:solidFill>
                  <a:srgbClr val="CC6600"/>
                </a:solidFill>
              </a:rPr>
              <a:t>monitoring Family Supports </a:t>
            </a:r>
            <a:endParaRPr lang="en-US" dirty="0"/>
          </a:p>
        </p:txBody>
      </p:sp>
      <p:sp>
        <p:nvSpPr>
          <p:cNvPr id="3" name="Content Placeholder 2"/>
          <p:cNvSpPr>
            <a:spLocks noGrp="1"/>
          </p:cNvSpPr>
          <p:nvPr>
            <p:ph idx="1"/>
          </p:nvPr>
        </p:nvSpPr>
        <p:spPr/>
        <p:txBody>
          <a:bodyPr>
            <a:normAutofit fontScale="85000" lnSpcReduction="10000"/>
          </a:bodyPr>
          <a:lstStyle/>
          <a:p>
            <a:pPr marL="114300" indent="0">
              <a:buNone/>
            </a:pPr>
            <a:r>
              <a:rPr lang="en-US" b="1" dirty="0" smtClean="0">
                <a:solidFill>
                  <a:srgbClr val="006666"/>
                </a:solidFill>
                <a:latin typeface="Cambria" panose="02040503050406030204" pitchFamily="18" charset="0"/>
              </a:rPr>
              <a:t>How can we be sure that DDS dollars are used to purchase allowable goods and services in family support services?</a:t>
            </a:r>
          </a:p>
          <a:p>
            <a:pPr>
              <a:buClr>
                <a:srgbClr val="CC6600"/>
              </a:buClr>
            </a:pPr>
            <a:r>
              <a:rPr lang="en-US" dirty="0" smtClean="0">
                <a:solidFill>
                  <a:schemeClr val="tx1"/>
                </a:solidFill>
                <a:latin typeface="Cambria" panose="02040503050406030204" pitchFamily="18" charset="0"/>
              </a:rPr>
              <a:t>Family Matters is an agency that provides family support services.  </a:t>
            </a:r>
          </a:p>
          <a:p>
            <a:pPr>
              <a:buClr>
                <a:srgbClr val="CC6600"/>
              </a:buClr>
            </a:pPr>
            <a:r>
              <a:rPr lang="en-US" dirty="0" smtClean="0">
                <a:solidFill>
                  <a:schemeClr val="tx1"/>
                </a:solidFill>
                <a:latin typeface="Cambria" panose="02040503050406030204" pitchFamily="18" charset="0"/>
              </a:rPr>
              <a:t>They have a contract to distribute funds to families who have members with I.D. living at home.  The funds may only be used in accordance with program guidelines.</a:t>
            </a:r>
          </a:p>
          <a:p>
            <a:pPr>
              <a:buClr>
                <a:srgbClr val="CC6600"/>
              </a:buClr>
            </a:pPr>
            <a:r>
              <a:rPr lang="en-US" dirty="0" smtClean="0">
                <a:solidFill>
                  <a:schemeClr val="tx1"/>
                </a:solidFill>
                <a:latin typeface="Cambria" panose="02040503050406030204" pitchFamily="18" charset="0"/>
              </a:rPr>
              <a:t>The Adams family asks for some modifications to their bathroom in order to make it more accessible for mobility needs.</a:t>
            </a:r>
          </a:p>
          <a:p>
            <a:pPr>
              <a:buClr>
                <a:srgbClr val="CC6600"/>
              </a:buClr>
            </a:pPr>
            <a:r>
              <a:rPr lang="en-US" dirty="0" smtClean="0">
                <a:solidFill>
                  <a:schemeClr val="tx1"/>
                </a:solidFill>
                <a:latin typeface="Cambria" panose="02040503050406030204" pitchFamily="18" charset="0"/>
              </a:rPr>
              <a:t>The request is approved and Family Matters selects a contractor to do the work.  </a:t>
            </a:r>
          </a:p>
          <a:p>
            <a:pPr>
              <a:buClr>
                <a:srgbClr val="CC6600"/>
              </a:buClr>
            </a:pPr>
            <a:r>
              <a:rPr lang="en-US" dirty="0" smtClean="0">
                <a:solidFill>
                  <a:schemeClr val="tx1"/>
                </a:solidFill>
                <a:latin typeface="Cambria" panose="02040503050406030204" pitchFamily="18" charset="0"/>
              </a:rPr>
              <a:t>All of the approved funding is supposed to be used on bathroom accessibility modifications as approved by the Area Office.</a:t>
            </a:r>
          </a:p>
          <a:p>
            <a:pPr>
              <a:buClr>
                <a:srgbClr val="CC6600"/>
              </a:buClr>
            </a:pPr>
            <a:r>
              <a:rPr lang="en-US" dirty="0" smtClean="0">
                <a:solidFill>
                  <a:schemeClr val="tx1"/>
                </a:solidFill>
                <a:latin typeface="Cambria" panose="02040503050406030204" pitchFamily="18" charset="0"/>
              </a:rPr>
              <a:t>The invoice from Family Matters is not paid until the work is completed and verified. </a:t>
            </a:r>
          </a:p>
          <a:p>
            <a:pPr>
              <a:buClr>
                <a:srgbClr val="CC6600"/>
              </a:buClr>
            </a:pP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8582906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a:solidFill>
                    <a:schemeClr val="tx1"/>
                  </a:solidFill>
                </a:ln>
                <a:solidFill>
                  <a:srgbClr val="CC6600"/>
                </a:solidFill>
              </a:rPr>
              <a:t>Controls on major purchases</a:t>
            </a:r>
            <a:endParaRPr lang="en-US" dirty="0"/>
          </a:p>
        </p:txBody>
      </p:sp>
      <p:sp>
        <p:nvSpPr>
          <p:cNvPr id="3" name="Content Placeholder 2"/>
          <p:cNvSpPr>
            <a:spLocks noGrp="1"/>
          </p:cNvSpPr>
          <p:nvPr>
            <p:ph idx="1"/>
          </p:nvPr>
        </p:nvSpPr>
        <p:spPr/>
        <p:txBody>
          <a:bodyPr>
            <a:normAutofit/>
          </a:bodyPr>
          <a:lstStyle/>
          <a:p>
            <a:pPr marL="114300" indent="0">
              <a:buNone/>
            </a:pPr>
            <a:r>
              <a:rPr lang="en-US" b="1" dirty="0" smtClean="0">
                <a:solidFill>
                  <a:srgbClr val="006666"/>
                </a:solidFill>
                <a:latin typeface="Cambria" panose="02040503050406030204" pitchFamily="18" charset="0"/>
              </a:rPr>
              <a:t>What procedures could provide verification that the work was performed as authorized, in the most cost effective way?</a:t>
            </a:r>
          </a:p>
          <a:p>
            <a:pPr lvl="0">
              <a:buClr>
                <a:srgbClr val="CC6600"/>
              </a:buClr>
            </a:pPr>
            <a:r>
              <a:rPr lang="en-US" dirty="0">
                <a:solidFill>
                  <a:schemeClr val="tx1"/>
                </a:solidFill>
                <a:latin typeface="Cambria" panose="02040503050406030204" pitchFamily="18" charset="0"/>
              </a:rPr>
              <a:t>Any Purchases in excess of $</a:t>
            </a:r>
            <a:r>
              <a:rPr lang="en-US" dirty="0" smtClean="0">
                <a:solidFill>
                  <a:schemeClr val="tx1"/>
                </a:solidFill>
                <a:latin typeface="Cambria" panose="02040503050406030204" pitchFamily="18" charset="0"/>
              </a:rPr>
              <a:t>3,000 requires prior approval </a:t>
            </a:r>
            <a:r>
              <a:rPr lang="en-US" dirty="0">
                <a:solidFill>
                  <a:schemeClr val="tx1"/>
                </a:solidFill>
                <a:latin typeface="Cambria" panose="02040503050406030204" pitchFamily="18" charset="0"/>
              </a:rPr>
              <a:t>by the </a:t>
            </a:r>
            <a:r>
              <a:rPr lang="en-US" dirty="0" smtClean="0">
                <a:solidFill>
                  <a:schemeClr val="tx1"/>
                </a:solidFill>
                <a:latin typeface="Cambria" panose="02040503050406030204" pitchFamily="18" charset="0"/>
              </a:rPr>
              <a:t>Area Director </a:t>
            </a:r>
            <a:r>
              <a:rPr lang="en-US" dirty="0">
                <a:solidFill>
                  <a:schemeClr val="tx1"/>
                </a:solidFill>
                <a:latin typeface="Cambria" panose="02040503050406030204" pitchFamily="18" charset="0"/>
              </a:rPr>
              <a:t>and the </a:t>
            </a:r>
            <a:r>
              <a:rPr lang="en-US" dirty="0" smtClean="0">
                <a:solidFill>
                  <a:schemeClr val="tx1"/>
                </a:solidFill>
                <a:latin typeface="Cambria" panose="02040503050406030204" pitchFamily="18" charset="0"/>
              </a:rPr>
              <a:t>Regional Director.</a:t>
            </a:r>
            <a:r>
              <a:rPr lang="en-US" dirty="0">
                <a:solidFill>
                  <a:schemeClr val="tx1"/>
                </a:solidFill>
                <a:latin typeface="Cambria" panose="02040503050406030204" pitchFamily="18" charset="0"/>
              </a:rPr>
              <a:t>  </a:t>
            </a:r>
            <a:endParaRPr lang="en-US" dirty="0" smtClean="0">
              <a:solidFill>
                <a:schemeClr val="tx1"/>
              </a:solidFill>
              <a:latin typeface="Cambria" panose="02040503050406030204" pitchFamily="18" charset="0"/>
            </a:endParaRPr>
          </a:p>
          <a:p>
            <a:pPr lvl="0">
              <a:buClr>
                <a:srgbClr val="CC6600"/>
              </a:buClr>
            </a:pPr>
            <a:r>
              <a:rPr lang="en-US" dirty="0" smtClean="0">
                <a:solidFill>
                  <a:schemeClr val="tx1"/>
                </a:solidFill>
                <a:latin typeface="Cambria" panose="02040503050406030204" pitchFamily="18" charset="0"/>
              </a:rPr>
              <a:t>Three </a:t>
            </a:r>
            <a:r>
              <a:rPr lang="en-US" dirty="0">
                <a:solidFill>
                  <a:schemeClr val="tx1"/>
                </a:solidFill>
                <a:latin typeface="Cambria" panose="02040503050406030204" pitchFamily="18" charset="0"/>
              </a:rPr>
              <a:t>separate bids from vendors must be acquired.  </a:t>
            </a:r>
            <a:endParaRPr lang="en-US" dirty="0" smtClean="0">
              <a:solidFill>
                <a:schemeClr val="tx1"/>
              </a:solidFill>
              <a:latin typeface="Cambria" panose="02040503050406030204" pitchFamily="18" charset="0"/>
            </a:endParaRPr>
          </a:p>
          <a:p>
            <a:pPr lvl="0">
              <a:buClr>
                <a:srgbClr val="CC6600"/>
              </a:buClr>
            </a:pPr>
            <a:r>
              <a:rPr lang="en-US" dirty="0" smtClean="0">
                <a:solidFill>
                  <a:schemeClr val="tx1"/>
                </a:solidFill>
                <a:latin typeface="Cambria" panose="02040503050406030204" pitchFamily="18" charset="0"/>
              </a:rPr>
              <a:t>Payment for the work is made on a schedule, which corresponds to stages of completion.</a:t>
            </a:r>
          </a:p>
          <a:p>
            <a:pPr lvl="0">
              <a:buClr>
                <a:srgbClr val="CC6600"/>
              </a:buClr>
            </a:pPr>
            <a:r>
              <a:rPr lang="en-US" dirty="0" smtClean="0">
                <a:solidFill>
                  <a:schemeClr val="tx1"/>
                </a:solidFill>
                <a:latin typeface="Cambria" panose="02040503050406030204" pitchFamily="18" charset="0"/>
              </a:rPr>
              <a:t>The Area Office will </a:t>
            </a:r>
            <a:r>
              <a:rPr lang="en-US" dirty="0">
                <a:solidFill>
                  <a:schemeClr val="tx1"/>
                </a:solidFill>
                <a:latin typeface="Cambria" panose="02040503050406030204" pitchFamily="18" charset="0"/>
              </a:rPr>
              <a:t>visually inspect </a:t>
            </a:r>
            <a:r>
              <a:rPr lang="en-US" dirty="0" smtClean="0">
                <a:solidFill>
                  <a:schemeClr val="tx1"/>
                </a:solidFill>
                <a:latin typeface="Cambria" panose="02040503050406030204" pitchFamily="18" charset="0"/>
              </a:rPr>
              <a:t>the </a:t>
            </a:r>
            <a:r>
              <a:rPr lang="en-US" dirty="0">
                <a:solidFill>
                  <a:schemeClr val="tx1"/>
                </a:solidFill>
                <a:latin typeface="Cambria" panose="02040503050406030204" pitchFamily="18" charset="0"/>
              </a:rPr>
              <a:t>stated work once it has been </a:t>
            </a:r>
            <a:r>
              <a:rPr lang="en-US" dirty="0" smtClean="0">
                <a:solidFill>
                  <a:schemeClr val="tx1"/>
                </a:solidFill>
                <a:latin typeface="Cambria" panose="02040503050406030204" pitchFamily="18" charset="0"/>
              </a:rPr>
              <a:t>completed, before the final payment is made.</a:t>
            </a:r>
            <a:endParaRPr lang="en-US" dirty="0">
              <a:solidFill>
                <a:schemeClr val="tx1"/>
              </a:solidFill>
              <a:latin typeface="Cambria" panose="02040503050406030204" pitchFamily="18" charset="0"/>
            </a:endParaRPr>
          </a:p>
          <a:p>
            <a:endParaRPr lang="en-US" dirty="0">
              <a:solidFill>
                <a:schemeClr val="tx1"/>
              </a:solidFill>
              <a:latin typeface="Cambria" panose="02040503050406030204" pitchFamily="18" charset="0"/>
            </a:endParaRPr>
          </a:p>
          <a:p>
            <a:endParaRPr lang="en-US" b="1" dirty="0">
              <a:solidFill>
                <a:srgbClr val="006666"/>
              </a:solidFill>
              <a:latin typeface="Cambria" panose="02040503050406030204" pitchFamily="18" charset="0"/>
            </a:endParaRPr>
          </a:p>
        </p:txBody>
      </p:sp>
    </p:spTree>
    <p:extLst>
      <p:ext uri="{BB962C8B-B14F-4D97-AF65-F5344CB8AC3E}">
        <p14:creationId xmlns:p14="http://schemas.microsoft.com/office/powerpoint/2010/main" val="39541074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n>
                  <a:solidFill>
                    <a:schemeClr val="tx1"/>
                  </a:solidFill>
                </a:ln>
                <a:solidFill>
                  <a:srgbClr val="CC6600"/>
                </a:solidFill>
                <a:latin typeface="+mn-lt"/>
              </a:rPr>
              <a:t>Travel reimbursements</a:t>
            </a:r>
            <a:endParaRPr lang="en-US" sz="4000" b="1" dirty="0">
              <a:ln>
                <a:solidFill>
                  <a:schemeClr val="tx1"/>
                </a:solidFill>
              </a:ln>
              <a:solidFill>
                <a:srgbClr val="CC6600"/>
              </a:solidFill>
              <a:latin typeface="+mn-lt"/>
            </a:endParaRPr>
          </a:p>
        </p:txBody>
      </p:sp>
      <p:sp>
        <p:nvSpPr>
          <p:cNvPr id="3" name="Content Placeholder 2"/>
          <p:cNvSpPr>
            <a:spLocks noGrp="1"/>
          </p:cNvSpPr>
          <p:nvPr>
            <p:ph idx="1"/>
          </p:nvPr>
        </p:nvSpPr>
        <p:spPr/>
        <p:txBody>
          <a:bodyPr>
            <a:normAutofit/>
          </a:bodyPr>
          <a:lstStyle/>
          <a:p>
            <a:pPr marL="114300" indent="0">
              <a:buNone/>
            </a:pPr>
            <a:r>
              <a:rPr lang="en-US" b="1" dirty="0" smtClean="0">
                <a:solidFill>
                  <a:srgbClr val="006666"/>
                </a:solidFill>
                <a:latin typeface="Cambria" panose="02040503050406030204" pitchFamily="18" charset="0"/>
              </a:rPr>
              <a:t>How do we know if staff are submitting valid travel reimbursement forms?</a:t>
            </a:r>
          </a:p>
          <a:p>
            <a:r>
              <a:rPr lang="en-US" sz="2000" dirty="0" smtClean="0">
                <a:solidFill>
                  <a:schemeClr val="tx1"/>
                </a:solidFill>
                <a:latin typeface="Cambria" panose="02040503050406030204" pitchFamily="18" charset="0"/>
              </a:rPr>
              <a:t>Staff submit monthly travel reimbursement forms for mileage that they drive in their own vehicles for work.</a:t>
            </a:r>
          </a:p>
          <a:p>
            <a:r>
              <a:rPr lang="en-US" sz="2000" dirty="0" smtClean="0">
                <a:solidFill>
                  <a:schemeClr val="tx1"/>
                </a:solidFill>
                <a:latin typeface="Cambria" panose="02040503050406030204" pitchFamily="18" charset="0"/>
              </a:rPr>
              <a:t>Supervisors are charged with reviewing these forms for accuracy before approving them and passing them on to the business office for payment. </a:t>
            </a:r>
          </a:p>
          <a:p>
            <a:endParaRPr lang="en-US" sz="2000" dirty="0" smtClean="0">
              <a:solidFill>
                <a:schemeClr val="tx1"/>
              </a:solidFill>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49" b="8874"/>
          <a:stretch/>
        </p:blipFill>
        <p:spPr bwMode="auto">
          <a:xfrm>
            <a:off x="2743200" y="4071256"/>
            <a:ext cx="3135086" cy="22914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085997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n>
                  <a:solidFill>
                    <a:schemeClr val="tx1"/>
                  </a:solidFill>
                </a:ln>
                <a:solidFill>
                  <a:srgbClr val="CC6600"/>
                </a:solidFill>
                <a:latin typeface="+mn-lt"/>
              </a:rPr>
              <a:t>Controls for travel reimbursements</a:t>
            </a:r>
            <a:endParaRPr lang="en-US" sz="4000" b="1" dirty="0">
              <a:ln>
                <a:solidFill>
                  <a:schemeClr val="tx1"/>
                </a:solidFill>
              </a:ln>
              <a:solidFill>
                <a:srgbClr val="CC6600"/>
              </a:solidFill>
              <a:latin typeface="+mn-lt"/>
            </a:endParaRPr>
          </a:p>
        </p:txBody>
      </p:sp>
      <p:sp>
        <p:nvSpPr>
          <p:cNvPr id="3" name="Content Placeholder 2"/>
          <p:cNvSpPr>
            <a:spLocks noGrp="1"/>
          </p:cNvSpPr>
          <p:nvPr>
            <p:ph idx="1"/>
          </p:nvPr>
        </p:nvSpPr>
        <p:spPr/>
        <p:txBody>
          <a:bodyPr/>
          <a:lstStyle/>
          <a:p>
            <a:pPr marL="114300" indent="0">
              <a:buNone/>
            </a:pPr>
            <a:r>
              <a:rPr lang="en-US" b="1" dirty="0">
                <a:solidFill>
                  <a:srgbClr val="006666"/>
                </a:solidFill>
                <a:latin typeface="Cambria" panose="02040503050406030204" pitchFamily="18" charset="0"/>
              </a:rPr>
              <a:t>What procedures could support more accountability in </a:t>
            </a:r>
            <a:r>
              <a:rPr lang="en-US" b="1" dirty="0" smtClean="0">
                <a:solidFill>
                  <a:srgbClr val="006666"/>
                </a:solidFill>
                <a:latin typeface="Cambria" panose="02040503050406030204" pitchFamily="18" charset="0"/>
              </a:rPr>
              <a:t>employee travel reimbursements</a:t>
            </a:r>
          </a:p>
          <a:p>
            <a:r>
              <a:rPr lang="en-US" sz="2000" dirty="0" smtClean="0">
                <a:solidFill>
                  <a:schemeClr val="tx1"/>
                </a:solidFill>
                <a:latin typeface="Cambria" panose="02040503050406030204" pitchFamily="18" charset="0"/>
              </a:rPr>
              <a:t>The are office requires that staff document all of their external appointments in a book which is kept  in the office</a:t>
            </a:r>
          </a:p>
          <a:p>
            <a:r>
              <a:rPr lang="en-US" sz="2000" dirty="0" smtClean="0">
                <a:solidFill>
                  <a:schemeClr val="tx1"/>
                </a:solidFill>
                <a:latin typeface="Cambria" panose="02040503050406030204" pitchFamily="18" charset="0"/>
              </a:rPr>
              <a:t>When staff submit travel reimbursement, all travel should be reflected in the appointment book</a:t>
            </a:r>
          </a:p>
          <a:p>
            <a:r>
              <a:rPr lang="en-US" sz="2000" dirty="0" smtClean="0">
                <a:solidFill>
                  <a:schemeClr val="tx1"/>
                </a:solidFill>
                <a:latin typeface="Cambria" panose="02040503050406030204" pitchFamily="18" charset="0"/>
              </a:rPr>
              <a:t>When a supervisor is reviewing/approving a travel reimbursement, they check the appointment book to insure that it is consistent with the reimbursement submission. </a:t>
            </a:r>
          </a:p>
          <a:p>
            <a:r>
              <a:rPr lang="en-US" sz="2000" dirty="0" smtClean="0">
                <a:solidFill>
                  <a:schemeClr val="tx1"/>
                </a:solidFill>
                <a:latin typeface="Cambria" panose="02040503050406030204" pitchFamily="18" charset="0"/>
              </a:rPr>
              <a:t>Any discrepancies are reviewed and resolved with the staff prior to approving the reimbursement.  Appointment can be verified with other parties, and mileage amounts can be checked as needed. </a:t>
            </a:r>
            <a:endParaRPr lang="en-US" sz="2000" dirty="0">
              <a:solidFill>
                <a:schemeClr val="tx1"/>
              </a:solidFill>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192516623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577706225"/>
              </p:ext>
            </p:extLst>
          </p:nvPr>
        </p:nvGraphicFramePr>
        <p:xfrm>
          <a:off x="307975" y="2895600"/>
          <a:ext cx="8378825" cy="3810000"/>
        </p:xfrm>
        <a:graphic>
          <a:graphicData uri="http://schemas.openxmlformats.org/presentationml/2006/ole">
            <mc:AlternateContent xmlns:mc="http://schemas.openxmlformats.org/markup-compatibility/2006">
              <mc:Choice xmlns:v="urn:schemas-microsoft-com:vml" Requires="v">
                <p:oleObj spid="_x0000_s1152" name="Worksheet" r:id="rId3" imgW="5219700" imgH="2324010" progId="Excel.Sheet.12">
                  <p:embed/>
                </p:oleObj>
              </mc:Choice>
              <mc:Fallback>
                <p:oleObj name="Worksheet" r:id="rId3" imgW="5219700" imgH="2324010" progId="Excel.Sheet.12">
                  <p:embed/>
                  <p:pic>
                    <p:nvPicPr>
                      <p:cNvPr id="0" name=""/>
                      <p:cNvPicPr/>
                      <p:nvPr/>
                    </p:nvPicPr>
                    <p:blipFill>
                      <a:blip r:embed="rId4"/>
                      <a:stretch>
                        <a:fillRect/>
                      </a:stretch>
                    </p:blipFill>
                    <p:spPr>
                      <a:xfrm>
                        <a:off x="307975" y="2895600"/>
                        <a:ext cx="8378825" cy="3810000"/>
                      </a:xfrm>
                      <a:prstGeom prst="rect">
                        <a:avLst/>
                      </a:prstGeom>
                    </p:spPr>
                  </p:pic>
                </p:oleObj>
              </mc:Fallback>
            </mc:AlternateContent>
          </a:graphicData>
        </a:graphic>
      </p:graphicFrame>
      <p:sp>
        <p:nvSpPr>
          <p:cNvPr id="3" name="TextBox 2"/>
          <p:cNvSpPr txBox="1"/>
          <p:nvPr/>
        </p:nvSpPr>
        <p:spPr>
          <a:xfrm>
            <a:off x="533400" y="336751"/>
            <a:ext cx="8153400" cy="646331"/>
          </a:xfrm>
          <a:prstGeom prst="rect">
            <a:avLst/>
          </a:prstGeom>
          <a:solidFill>
            <a:schemeClr val="bg1"/>
          </a:solidFill>
        </p:spPr>
        <p:txBody>
          <a:bodyPr wrap="square" rtlCol="0">
            <a:spAutoFit/>
          </a:bodyPr>
          <a:lstStyle/>
          <a:p>
            <a:pPr algn="ctr"/>
            <a:r>
              <a:rPr lang="en-US" sz="3600" b="1" dirty="0" smtClean="0">
                <a:ln>
                  <a:solidFill>
                    <a:schemeClr val="tx1"/>
                  </a:solidFill>
                </a:ln>
                <a:solidFill>
                  <a:srgbClr val="CC6600"/>
                </a:solidFill>
              </a:rPr>
              <a:t>Risk Assessment</a:t>
            </a:r>
            <a:endParaRPr lang="en-US" sz="3600" b="1" dirty="0">
              <a:ln>
                <a:solidFill>
                  <a:schemeClr val="tx1"/>
                </a:solidFill>
              </a:ln>
              <a:solidFill>
                <a:srgbClr val="CC6600"/>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
        <p:nvSpPr>
          <p:cNvPr id="5" name="TextBox 4"/>
          <p:cNvSpPr txBox="1"/>
          <p:nvPr/>
        </p:nvSpPr>
        <p:spPr>
          <a:xfrm>
            <a:off x="533400" y="1219200"/>
            <a:ext cx="8153400" cy="1477328"/>
          </a:xfrm>
          <a:prstGeom prst="rect">
            <a:avLst/>
          </a:prstGeom>
          <a:noFill/>
        </p:spPr>
        <p:txBody>
          <a:bodyPr wrap="square" rtlCol="0">
            <a:spAutoFit/>
          </a:bodyPr>
          <a:lstStyle/>
          <a:p>
            <a:r>
              <a:rPr lang="en-US" dirty="0"/>
              <a:t>We have looked at three job duties which involve include transactions with DDS or with our service recipients resources.  We identified an element of risk in each transaction and detailed control procedures which could eliminate or limit those risks.   Can you think of other job duties which involve risk?  What control procedures might be effective in managing risk?</a:t>
            </a:r>
          </a:p>
        </p:txBody>
      </p:sp>
    </p:spTree>
    <p:extLst>
      <p:ext uri="{BB962C8B-B14F-4D97-AF65-F5344CB8AC3E}">
        <p14:creationId xmlns:p14="http://schemas.microsoft.com/office/powerpoint/2010/main" val="16597321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a:solidFill>
                    <a:schemeClr val="tx1"/>
                  </a:solidFill>
                </a:ln>
                <a:solidFill>
                  <a:srgbClr val="CC6600"/>
                </a:solidFill>
                <a:effectLst>
                  <a:outerShdw blurRad="50800" dist="38100" dir="8100000" algn="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Some DDS Business Risks</a:t>
            </a:r>
            <a:endParaRPr lang="en-US" dirty="0">
              <a:solidFill>
                <a:srgbClr val="CC6600"/>
              </a:solidFill>
            </a:endParaRPr>
          </a:p>
        </p:txBody>
      </p:sp>
      <p:sp>
        <p:nvSpPr>
          <p:cNvPr id="3" name="Content Placeholder 2"/>
          <p:cNvSpPr>
            <a:spLocks noGrp="1"/>
          </p:cNvSpPr>
          <p:nvPr>
            <p:ph idx="1"/>
          </p:nvPr>
        </p:nvSpPr>
        <p:spPr>
          <a:xfrm>
            <a:off x="457200" y="1371600"/>
            <a:ext cx="8229600" cy="5029200"/>
          </a:xfrm>
        </p:spPr>
        <p:txBody>
          <a:bodyPr>
            <a:normAutofit/>
          </a:bodyPr>
          <a:lstStyle/>
          <a:p>
            <a:pPr marL="0" indent="0">
              <a:buNone/>
            </a:pPr>
            <a:endParaRPr lang="en-US" dirty="0"/>
          </a:p>
          <a:p>
            <a:endParaRPr lang="en-US" dirty="0" smtClean="0"/>
          </a:p>
          <a:p>
            <a:endParaRPr lang="en-US" dirty="0"/>
          </a:p>
          <a:p>
            <a:endParaRPr lang="en-US" dirty="0" smtClean="0"/>
          </a:p>
          <a:p>
            <a:endParaRPr lang="en-US" dirty="0"/>
          </a:p>
          <a:p>
            <a:pPr lvl="1"/>
            <a:endParaRPr lang="en-US" dirty="0" smtClean="0"/>
          </a:p>
        </p:txBody>
      </p:sp>
      <p:sp>
        <p:nvSpPr>
          <p:cNvPr id="4" name="Oval 3"/>
          <p:cNvSpPr/>
          <p:nvPr/>
        </p:nvSpPr>
        <p:spPr>
          <a:xfrm>
            <a:off x="2286000" y="1921328"/>
            <a:ext cx="2438400" cy="12954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Misuse of Participant Directed Funds</a:t>
            </a:r>
            <a:endParaRPr lang="en-US" b="1" dirty="0">
              <a:solidFill>
                <a:schemeClr val="tx1"/>
              </a:solidFill>
            </a:endParaRPr>
          </a:p>
        </p:txBody>
      </p:sp>
      <p:sp>
        <p:nvSpPr>
          <p:cNvPr id="5" name="Oval 4"/>
          <p:cNvSpPr/>
          <p:nvPr/>
        </p:nvSpPr>
        <p:spPr>
          <a:xfrm>
            <a:off x="6172200" y="2857501"/>
            <a:ext cx="2667000" cy="192677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Fraud involving</a:t>
            </a:r>
          </a:p>
          <a:p>
            <a:pPr algn="ctr"/>
            <a:r>
              <a:rPr lang="en-US" b="1" dirty="0" smtClean="0">
                <a:solidFill>
                  <a:srgbClr val="FFFF00"/>
                </a:solidFill>
              </a:rPr>
              <a:t>Family Support funds </a:t>
            </a:r>
            <a:endParaRPr lang="en-US" b="1" dirty="0">
              <a:solidFill>
                <a:srgbClr val="FFFF00"/>
              </a:solidFill>
            </a:endParaRPr>
          </a:p>
        </p:txBody>
      </p:sp>
      <p:sp>
        <p:nvSpPr>
          <p:cNvPr id="10" name="Rounded Rectangle 9"/>
          <p:cNvSpPr/>
          <p:nvPr/>
        </p:nvSpPr>
        <p:spPr>
          <a:xfrm>
            <a:off x="5048250" y="4294414"/>
            <a:ext cx="1581150" cy="119198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7030A0"/>
                </a:solidFill>
              </a:rPr>
              <a:t>Payroll errors</a:t>
            </a:r>
            <a:endParaRPr lang="en-US" b="1" dirty="0">
              <a:solidFill>
                <a:srgbClr val="7030A0"/>
              </a:solidFill>
            </a:endParaRPr>
          </a:p>
        </p:txBody>
      </p:sp>
      <p:sp>
        <p:nvSpPr>
          <p:cNvPr id="8" name="Rounded Rectangle 7"/>
          <p:cNvSpPr/>
          <p:nvPr/>
        </p:nvSpPr>
        <p:spPr>
          <a:xfrm>
            <a:off x="4664529" y="1921328"/>
            <a:ext cx="20574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20000"/>
                    <a:lumOff val="80000"/>
                  </a:schemeClr>
                </a:solidFill>
              </a:rPr>
              <a:t>Provider agencies not meeting the terms of their contract</a:t>
            </a:r>
            <a:endParaRPr lang="en-US" b="1" dirty="0">
              <a:solidFill>
                <a:schemeClr val="accent2">
                  <a:lumMod val="20000"/>
                  <a:lumOff val="80000"/>
                </a:schemeClr>
              </a:solidFill>
            </a:endParaRPr>
          </a:p>
        </p:txBody>
      </p:sp>
      <p:sp>
        <p:nvSpPr>
          <p:cNvPr id="9" name="Oval 8"/>
          <p:cNvSpPr/>
          <p:nvPr/>
        </p:nvSpPr>
        <p:spPr>
          <a:xfrm>
            <a:off x="3069771" y="3015344"/>
            <a:ext cx="2228850" cy="2122714"/>
          </a:xfrm>
          <a:prstGeom prst="ellipse">
            <a:avLst/>
          </a:prstGeom>
          <a:solidFill>
            <a:srgbClr val="A8E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Theft of state resources</a:t>
            </a:r>
            <a:endParaRPr lang="en-US" b="1" dirty="0">
              <a:solidFill>
                <a:schemeClr val="tx1"/>
              </a:solidFill>
            </a:endParaRPr>
          </a:p>
        </p:txBody>
      </p:sp>
      <p:sp>
        <p:nvSpPr>
          <p:cNvPr id="11" name="Oval 10"/>
          <p:cNvSpPr/>
          <p:nvPr/>
        </p:nvSpPr>
        <p:spPr>
          <a:xfrm>
            <a:off x="457202" y="3352800"/>
            <a:ext cx="2944584" cy="164918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rgbClr val="FF0000"/>
                </a:solidFill>
              </a:rPr>
              <a:t>inaccurate</a:t>
            </a:r>
          </a:p>
          <a:p>
            <a:pPr algn="ctr"/>
            <a:r>
              <a:rPr lang="en-US" b="1" dirty="0" smtClean="0">
                <a:solidFill>
                  <a:srgbClr val="FF0000"/>
                </a:solidFill>
              </a:rPr>
              <a:t>Travel reimbursement</a:t>
            </a:r>
            <a:endParaRPr lang="en-US" b="1" dirty="0">
              <a:solidFill>
                <a:srgbClr val="FF0000"/>
              </a:solidFill>
            </a:endParaRPr>
          </a:p>
        </p:txBody>
      </p:sp>
      <p:sp>
        <p:nvSpPr>
          <p:cNvPr id="12" name="Rounded Rectangle 11"/>
          <p:cNvSpPr/>
          <p:nvPr/>
        </p:nvSpPr>
        <p:spPr>
          <a:xfrm>
            <a:off x="914400" y="1491343"/>
            <a:ext cx="1600200" cy="172538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Missing inventory</a:t>
            </a:r>
          </a:p>
          <a:p>
            <a:pPr algn="ctr"/>
            <a:r>
              <a:rPr lang="en-US" b="1" dirty="0" smtClean="0"/>
              <a:t>and supplies</a:t>
            </a:r>
            <a:endParaRPr lang="en-US" b="1" dirty="0"/>
          </a:p>
        </p:txBody>
      </p:sp>
      <p:sp>
        <p:nvSpPr>
          <p:cNvPr id="7" name="Rounded Rectangle 6"/>
          <p:cNvSpPr/>
          <p:nvPr/>
        </p:nvSpPr>
        <p:spPr>
          <a:xfrm>
            <a:off x="2438400" y="5486400"/>
            <a:ext cx="3581400" cy="9906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Waste</a:t>
            </a:r>
            <a:endParaRPr lang="en-US" sz="2800" b="1" dirty="0"/>
          </a:p>
        </p:txBody>
      </p:sp>
    </p:spTree>
    <p:extLst>
      <p:ext uri="{BB962C8B-B14F-4D97-AF65-F5344CB8AC3E}">
        <p14:creationId xmlns:p14="http://schemas.microsoft.com/office/powerpoint/2010/main" val="320914156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09600" y="4648200"/>
            <a:ext cx="6553200" cy="457200"/>
          </a:xfrm>
        </p:spPr>
        <p:txBody>
          <a:bodyPr>
            <a:normAutofit/>
          </a:bodyPr>
          <a:lstStyle/>
          <a:p>
            <a:r>
              <a:rPr lang="en-US" b="1" dirty="0" smtClean="0"/>
              <a:t>Department of Developmental Services</a:t>
            </a:r>
            <a:endParaRPr lang="en-US" b="1" dirty="0"/>
          </a:p>
        </p:txBody>
      </p:sp>
      <p:sp>
        <p:nvSpPr>
          <p:cNvPr id="4" name="Title 3"/>
          <p:cNvSpPr>
            <a:spLocks noGrp="1"/>
          </p:cNvSpPr>
          <p:nvPr>
            <p:ph type="ctrTitle"/>
          </p:nvPr>
        </p:nvSpPr>
        <p:spPr>
          <a:xfrm>
            <a:off x="533400" y="3048000"/>
            <a:ext cx="6629400" cy="1550634"/>
          </a:xfrm>
        </p:spPr>
        <p:txBody>
          <a:bodyPr/>
          <a:lstStyle/>
          <a:p>
            <a:r>
              <a:rPr lang="en-US" sz="3000" dirty="0" smtClean="0">
                <a:latin typeface="Cambria" panose="02040503050406030204" pitchFamily="18" charset="0"/>
              </a:rPr>
              <a:t>Recognizing </a:t>
            </a:r>
            <a:r>
              <a:rPr lang="en-US" sz="3000" dirty="0">
                <a:latin typeface="Cambria" panose="02040503050406030204" pitchFamily="18" charset="0"/>
              </a:rPr>
              <a:t>and Reporting theft, Fraud and </a:t>
            </a:r>
            <a:r>
              <a:rPr lang="en-US" sz="3000" dirty="0" smtClean="0">
                <a:latin typeface="Cambria" panose="02040503050406030204" pitchFamily="18" charset="0"/>
              </a:rPr>
              <a:t>Financial abuse</a:t>
            </a:r>
            <a:endParaRPr lang="en-US" sz="3000" dirty="0">
              <a:latin typeface="Cambria" panose="020405030504060302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7244754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90600"/>
          </a:xfrm>
        </p:spPr>
        <p:txBody>
          <a:bodyPr>
            <a:noAutofit/>
          </a:bodyPr>
          <a:lstStyle/>
          <a:p>
            <a:r>
              <a:rPr lang="en-US" sz="4000" b="1" dirty="0" smtClean="0">
                <a:ln>
                  <a:solidFill>
                    <a:schemeClr val="tx1"/>
                  </a:solidFill>
                </a:ln>
                <a:solidFill>
                  <a:srgbClr val="CC6600"/>
                </a:solidFill>
                <a:latin typeface="+mn-lt"/>
              </a:rPr>
              <a:t>Protecting DDS Resources</a:t>
            </a:r>
            <a:endParaRPr lang="en-US" sz="4000" b="1" dirty="0">
              <a:ln>
                <a:solidFill>
                  <a:schemeClr val="tx1"/>
                </a:solidFill>
              </a:ln>
              <a:solidFill>
                <a:srgbClr val="CC6600"/>
              </a:solidFill>
              <a:latin typeface="+mn-lt"/>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52400" y="1752600"/>
            <a:ext cx="8763000" cy="4800600"/>
          </a:xfrm>
        </p:spPr>
        <p:txBody>
          <a:bodyPr>
            <a:normAutofit fontScale="62500" lnSpcReduction="20000"/>
          </a:bodyPr>
          <a:lstStyle/>
          <a:p>
            <a:pPr marL="0" indent="0">
              <a:buNone/>
            </a:pPr>
            <a:r>
              <a:rPr lang="en-US" sz="3400" b="1" dirty="0" smtClean="0">
                <a:solidFill>
                  <a:srgbClr val="006666"/>
                </a:solidFill>
                <a:latin typeface="Cambria" panose="02040503050406030204" pitchFamily="18" charset="0"/>
              </a:rPr>
              <a:t>Stealing or misappropriating money, property or services from the </a:t>
            </a:r>
            <a:r>
              <a:rPr lang="en-US" sz="3400" b="1" dirty="0">
                <a:solidFill>
                  <a:srgbClr val="006666"/>
                </a:solidFill>
                <a:latin typeface="Cambria" panose="02040503050406030204" pitchFamily="18" charset="0"/>
              </a:rPr>
              <a:t>Commonwealth </a:t>
            </a:r>
            <a:r>
              <a:rPr lang="en-US" sz="3400" b="1" dirty="0" smtClean="0">
                <a:solidFill>
                  <a:srgbClr val="006666"/>
                </a:solidFill>
                <a:latin typeface="Cambria" panose="02040503050406030204" pitchFamily="18" charset="0"/>
              </a:rPr>
              <a:t>or from a service recipient is a crime.</a:t>
            </a:r>
          </a:p>
          <a:p>
            <a:pPr marL="0" indent="0">
              <a:buNone/>
            </a:pPr>
            <a:endParaRPr lang="en-US" dirty="0" smtClean="0">
              <a:latin typeface="Cambria" panose="02040503050406030204" pitchFamily="18" charset="0"/>
            </a:endParaRPr>
          </a:p>
          <a:p>
            <a:pPr>
              <a:buClr>
                <a:srgbClr val="CC6600"/>
              </a:buClr>
            </a:pPr>
            <a:r>
              <a:rPr lang="en-US" sz="2800" dirty="0" smtClean="0">
                <a:solidFill>
                  <a:schemeClr val="tx1"/>
                </a:solidFill>
                <a:latin typeface="Cambria" panose="02040503050406030204" pitchFamily="18" charset="0"/>
              </a:rPr>
              <a:t>DDS serves more than 38,000 people, with 6,000 employees and a budget of around </a:t>
            </a:r>
            <a:r>
              <a:rPr lang="en-US" sz="3800" b="1" dirty="0" smtClean="0">
                <a:solidFill>
                  <a:schemeClr val="tx1"/>
                </a:solidFill>
                <a:latin typeface="Cambria" panose="02040503050406030204" pitchFamily="18" charset="0"/>
              </a:rPr>
              <a:t>$2,000,000,000.</a:t>
            </a:r>
          </a:p>
          <a:p>
            <a:pPr>
              <a:buClr>
                <a:srgbClr val="CC6600"/>
              </a:buClr>
            </a:pPr>
            <a:r>
              <a:rPr lang="en-US" sz="2800" dirty="0" smtClean="0">
                <a:solidFill>
                  <a:schemeClr val="tx1"/>
                </a:solidFill>
                <a:latin typeface="Cambria" panose="02040503050406030204" pitchFamily="18" charset="0"/>
              </a:rPr>
              <a:t>DDS conducts hundreds of transactions each day which expose its resources to risk, including :</a:t>
            </a:r>
          </a:p>
          <a:p>
            <a:pPr lvl="1">
              <a:buClr>
                <a:srgbClr val="CC6600"/>
              </a:buClr>
              <a:buFont typeface="Courier New" panose="02070309020205020404" pitchFamily="49" charset="0"/>
              <a:buChar char="o"/>
            </a:pPr>
            <a:r>
              <a:rPr lang="en-US" sz="2900" dirty="0">
                <a:solidFill>
                  <a:schemeClr val="tx1"/>
                </a:solidFill>
                <a:latin typeface="Cambria" panose="02040503050406030204" pitchFamily="18" charset="0"/>
              </a:rPr>
              <a:t>P</a:t>
            </a:r>
            <a:r>
              <a:rPr lang="en-US" sz="2900" dirty="0" smtClean="0">
                <a:solidFill>
                  <a:schemeClr val="tx1"/>
                </a:solidFill>
                <a:latin typeface="Cambria" panose="02040503050406030204" pitchFamily="18" charset="0"/>
              </a:rPr>
              <a:t>urchasing goods and services</a:t>
            </a:r>
          </a:p>
          <a:p>
            <a:pPr lvl="1">
              <a:buClr>
                <a:srgbClr val="CC6600"/>
              </a:buClr>
              <a:buFont typeface="Courier New" panose="02070309020205020404" pitchFamily="49" charset="0"/>
              <a:buChar char="o"/>
            </a:pPr>
            <a:r>
              <a:rPr lang="en-US" sz="2900" dirty="0">
                <a:solidFill>
                  <a:schemeClr val="tx1"/>
                </a:solidFill>
                <a:latin typeface="Cambria" panose="02040503050406030204" pitchFamily="18" charset="0"/>
              </a:rPr>
              <a:t>A</a:t>
            </a:r>
            <a:r>
              <a:rPr lang="en-US" sz="2900" dirty="0" smtClean="0">
                <a:solidFill>
                  <a:schemeClr val="tx1"/>
                </a:solidFill>
                <a:latin typeface="Cambria" panose="02040503050406030204" pitchFamily="18" charset="0"/>
              </a:rPr>
              <a:t>llocating and paying staff</a:t>
            </a:r>
            <a:endParaRPr lang="en-US" sz="2900" dirty="0">
              <a:solidFill>
                <a:schemeClr val="tx1"/>
              </a:solidFill>
              <a:latin typeface="Cambria" panose="02040503050406030204" pitchFamily="18" charset="0"/>
            </a:endParaRPr>
          </a:p>
          <a:p>
            <a:pPr lvl="1">
              <a:buClr>
                <a:srgbClr val="CC6600"/>
              </a:buClr>
              <a:buFont typeface="Courier New" panose="02070309020205020404" pitchFamily="49" charset="0"/>
              <a:buChar char="o"/>
            </a:pPr>
            <a:r>
              <a:rPr lang="en-US" sz="2900" dirty="0">
                <a:solidFill>
                  <a:schemeClr val="tx1"/>
                </a:solidFill>
                <a:latin typeface="Cambria" panose="02040503050406030204" pitchFamily="18" charset="0"/>
              </a:rPr>
              <a:t>C</a:t>
            </a:r>
            <a:r>
              <a:rPr lang="en-US" sz="2900" dirty="0" smtClean="0">
                <a:solidFill>
                  <a:schemeClr val="tx1"/>
                </a:solidFill>
                <a:latin typeface="Cambria" panose="02040503050406030204" pitchFamily="18" charset="0"/>
              </a:rPr>
              <a:t>ontracting with providers, etc.</a:t>
            </a:r>
          </a:p>
          <a:p>
            <a:pPr marL="274320" lvl="1" indent="0">
              <a:buClr>
                <a:srgbClr val="CC6600"/>
              </a:buClr>
              <a:buNone/>
            </a:pPr>
            <a:endParaRPr lang="en-US" dirty="0" smtClean="0">
              <a:solidFill>
                <a:schemeClr val="tx1"/>
              </a:solidFill>
              <a:latin typeface="Cambria" panose="02040503050406030204" pitchFamily="18" charset="0"/>
            </a:endParaRPr>
          </a:p>
          <a:p>
            <a:pPr>
              <a:buClr>
                <a:srgbClr val="CC6600"/>
              </a:buClr>
            </a:pPr>
            <a:r>
              <a:rPr lang="en-US" sz="3100" dirty="0" smtClean="0">
                <a:solidFill>
                  <a:schemeClr val="tx1"/>
                </a:solidFill>
                <a:latin typeface="Cambria" panose="02040503050406030204" pitchFamily="18" charset="0"/>
              </a:rPr>
              <a:t>DDS has internal control procedures in place to manage these risks.</a:t>
            </a:r>
          </a:p>
          <a:p>
            <a:endParaRPr lang="en-US" dirty="0" smtClean="0"/>
          </a:p>
          <a:p>
            <a:pPr marL="0" indent="0" algn="ctr">
              <a:buNone/>
            </a:pPr>
            <a:r>
              <a:rPr lang="en-US" sz="4200" b="1" dirty="0" smtClean="0">
                <a:solidFill>
                  <a:srgbClr val="C00000"/>
                </a:solidFill>
              </a:rPr>
              <a:t>Deviating from internal control procedures exposes DDS resources to risk</a:t>
            </a:r>
          </a:p>
          <a:p>
            <a:pPr marL="0" indent="0">
              <a:buNone/>
            </a:pPr>
            <a:endParaRPr lang="en-US" dirty="0" smtClean="0"/>
          </a:p>
          <a:p>
            <a:endParaRPr lang="en-US" dirty="0" smtClean="0">
              <a:latin typeface="Cambria" panose="02040503050406030204" pitchFamily="18" charset="0"/>
            </a:endParaRPr>
          </a:p>
          <a:p>
            <a:pPr marL="0" indent="0">
              <a:buNone/>
            </a:pPr>
            <a:endParaRPr lang="en-US" dirty="0" smtClean="0">
              <a:latin typeface="Cambria" panose="02040503050406030204" pitchFamily="18" charset="0"/>
            </a:endParaRPr>
          </a:p>
          <a:p>
            <a:endParaRPr lang="en-US" dirty="0" smtClean="0">
              <a:latin typeface="Cambria" panose="02040503050406030204" pitchFamily="18" charset="0"/>
            </a:endParaRPr>
          </a:p>
          <a:p>
            <a:endParaRPr lang="en-US" dirty="0" smtClean="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42290294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52" y="457200"/>
            <a:ext cx="8229600" cy="990600"/>
          </a:xfrm>
        </p:spPr>
        <p:txBody>
          <a:bodyPr>
            <a:normAutofit/>
          </a:bodyPr>
          <a:lstStyle/>
          <a:p>
            <a:r>
              <a:rPr lang="en-US" sz="4000" b="1" dirty="0" smtClean="0">
                <a:ln>
                  <a:solidFill>
                    <a:schemeClr val="tx1"/>
                  </a:solidFill>
                </a:ln>
                <a:solidFill>
                  <a:srgbClr val="CC6600"/>
                </a:solidFill>
                <a:ea typeface="Verdana" panose="020B0604030504040204" pitchFamily="34" charset="0"/>
                <a:cs typeface="Verdana" panose="020B0604030504040204" pitchFamily="34" charset="0"/>
              </a:rPr>
              <a:t>DDS Mission</a:t>
            </a:r>
            <a:endParaRPr lang="en-US" sz="4000" b="1" dirty="0">
              <a:solidFill>
                <a:srgbClr val="CC6600"/>
              </a:solidFill>
            </a:endParaRP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solidFill>
                  <a:schemeClr val="tx1"/>
                </a:solidFill>
                <a:latin typeface="Cambria" panose="02040503050406030204" pitchFamily="18" charset="0"/>
              </a:rPr>
              <a:t>The </a:t>
            </a:r>
            <a:r>
              <a:rPr lang="en-US" dirty="0">
                <a:solidFill>
                  <a:schemeClr val="tx1"/>
                </a:solidFill>
                <a:latin typeface="Cambria" panose="02040503050406030204" pitchFamily="18" charset="0"/>
              </a:rPr>
              <a:t>Department is dedicated to creating, in partnership with others, innovative and genuine opportunities for individuals with intellectual disabilities to participate fully and meaningfully in, and contribute to, their communities as valued members</a:t>
            </a:r>
            <a:r>
              <a:rPr lang="en-US" dirty="0" smtClean="0">
                <a:solidFill>
                  <a:schemeClr val="tx1"/>
                </a:solidFill>
                <a:latin typeface="Cambria" panose="02040503050406030204" pitchFamily="18" charset="0"/>
              </a:rPr>
              <a:t>.</a:t>
            </a:r>
          </a:p>
          <a:p>
            <a:pPr marL="0" indent="0">
              <a:buNone/>
            </a:pPr>
            <a:endParaRPr lang="en-US" dirty="0" smtClean="0">
              <a:latin typeface="Cambria" panose="02040503050406030204" pitchFamily="18" charset="0"/>
            </a:endParaRPr>
          </a:p>
          <a:p>
            <a:pPr marL="0" indent="0">
              <a:buNone/>
            </a:pPr>
            <a:endParaRPr lang="en-US" b="1" dirty="0">
              <a:solidFill>
                <a:srgbClr val="0070C0"/>
              </a:solidFill>
              <a:latin typeface="Cambria" panose="02040503050406030204" pitchFamily="18" charset="0"/>
            </a:endParaRPr>
          </a:p>
          <a:p>
            <a:pPr marL="0" indent="0">
              <a:buNone/>
            </a:pPr>
            <a:endParaRPr lang="en-US" dirty="0" smtClean="0">
              <a:latin typeface="Cambria" panose="02040503050406030204" pitchFamily="18" charset="0"/>
            </a:endParaRPr>
          </a:p>
          <a:p>
            <a:pPr marL="0" indent="0">
              <a:buNone/>
            </a:pPr>
            <a:r>
              <a:rPr lang="en-US" b="1" dirty="0" smtClean="0">
                <a:solidFill>
                  <a:srgbClr val="006666"/>
                </a:solidFill>
                <a:latin typeface="Cambria" panose="02040503050406030204" pitchFamily="18" charset="0"/>
              </a:rPr>
              <a:t>What </a:t>
            </a:r>
            <a:r>
              <a:rPr lang="en-US" b="1" dirty="0">
                <a:solidFill>
                  <a:srgbClr val="006666"/>
                </a:solidFill>
                <a:latin typeface="Cambria" panose="02040503050406030204" pitchFamily="18" charset="0"/>
              </a:rPr>
              <a:t>could</a:t>
            </a:r>
            <a:r>
              <a:rPr lang="en-US" b="1" dirty="0" smtClean="0">
                <a:solidFill>
                  <a:srgbClr val="006666"/>
                </a:solidFill>
                <a:latin typeface="Cambria" panose="02040503050406030204" pitchFamily="18" charset="0"/>
              </a:rPr>
              <a:t> prevent DDS from achieving its mission?</a:t>
            </a:r>
            <a:endParaRPr lang="en-US" b="1" dirty="0">
              <a:solidFill>
                <a:srgbClr val="006666"/>
              </a:solidFill>
              <a:latin typeface="Cambria" panose="020405030504060302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361828106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91400" cy="915458"/>
          </a:xfrm>
          <a:solidFill>
            <a:schemeClr val="accent1">
              <a:alpha val="0"/>
            </a:schemeClr>
          </a:solidFill>
        </p:spPr>
        <p:txBody>
          <a:bodyPr>
            <a:normAutofit/>
          </a:bodyPr>
          <a:lstStyle/>
          <a:p>
            <a:r>
              <a:rPr lang="en-US" sz="4000" b="1" dirty="0" smtClean="0">
                <a:ln>
                  <a:solidFill>
                    <a:schemeClr val="tx1"/>
                  </a:solidFill>
                </a:ln>
                <a:solidFill>
                  <a:srgbClr val="CC6600"/>
                </a:solidFill>
                <a:latin typeface="+mn-lt"/>
              </a:rPr>
              <a:t>Tone </a:t>
            </a:r>
            <a:r>
              <a:rPr lang="en-US" sz="4000" b="1" dirty="0">
                <a:ln>
                  <a:solidFill>
                    <a:schemeClr val="tx1"/>
                  </a:solidFill>
                </a:ln>
                <a:solidFill>
                  <a:srgbClr val="CC6600"/>
                </a:solidFill>
                <a:latin typeface="+mn-lt"/>
              </a:rPr>
              <a:t>at the Top</a:t>
            </a:r>
          </a:p>
        </p:txBody>
      </p:sp>
      <p:sp>
        <p:nvSpPr>
          <p:cNvPr id="3" name="Content Placeholder 2"/>
          <p:cNvSpPr>
            <a:spLocks noGrp="1"/>
          </p:cNvSpPr>
          <p:nvPr>
            <p:ph idx="1"/>
          </p:nvPr>
        </p:nvSpPr>
        <p:spPr>
          <a:xfrm>
            <a:off x="422309" y="1447800"/>
            <a:ext cx="8229600" cy="4663751"/>
          </a:xfrm>
        </p:spPr>
        <p:txBody>
          <a:bodyPr>
            <a:normAutofit fontScale="25000" lnSpcReduction="20000"/>
          </a:bodyPr>
          <a:lstStyle/>
          <a:p>
            <a:pPr lvl="0"/>
            <a:endParaRPr lang="en-US" sz="4800" dirty="0" smtClean="0"/>
          </a:p>
          <a:p>
            <a:pPr marL="114300" indent="0">
              <a:buNone/>
            </a:pPr>
            <a:r>
              <a:rPr lang="en-US" sz="8000" b="1" dirty="0">
                <a:solidFill>
                  <a:srgbClr val="006666"/>
                </a:solidFill>
                <a:latin typeface="Cambria" panose="02040503050406030204" pitchFamily="18" charset="0"/>
              </a:rPr>
              <a:t>Fraud Prevention and Internal Controls are a top priority for DDS</a:t>
            </a:r>
          </a:p>
          <a:p>
            <a:pPr marL="114300" indent="0">
              <a:lnSpc>
                <a:spcPct val="110000"/>
              </a:lnSpc>
              <a:spcBef>
                <a:spcPts val="0"/>
              </a:spcBef>
              <a:buNone/>
              <a:defRPr/>
            </a:pPr>
            <a:r>
              <a:rPr lang="en-US" sz="8000" dirty="0">
                <a:solidFill>
                  <a:schemeClr val="tx1"/>
                </a:solidFill>
                <a:latin typeface="Cambria" panose="02040503050406030204" pitchFamily="18" charset="0"/>
              </a:rPr>
              <a:t>Our Commissioner and our Managers attitudes, actions, and values set the tone for our agency.</a:t>
            </a:r>
          </a:p>
          <a:p>
            <a:pPr marL="114300" indent="0">
              <a:lnSpc>
                <a:spcPct val="110000"/>
              </a:lnSpc>
              <a:spcBef>
                <a:spcPts val="0"/>
              </a:spcBef>
              <a:buNone/>
              <a:defRPr/>
            </a:pPr>
            <a:endParaRPr lang="en-US" sz="8000" dirty="0">
              <a:solidFill>
                <a:schemeClr val="tx1"/>
              </a:solidFill>
              <a:latin typeface="Cambria" panose="02040503050406030204" pitchFamily="18" charset="0"/>
            </a:endParaRPr>
          </a:p>
          <a:p>
            <a:pPr marL="114300" indent="0">
              <a:lnSpc>
                <a:spcPct val="110000"/>
              </a:lnSpc>
              <a:spcBef>
                <a:spcPts val="0"/>
              </a:spcBef>
              <a:buNone/>
              <a:defRPr/>
            </a:pPr>
            <a:r>
              <a:rPr lang="en-US" sz="8000" b="1" dirty="0" smtClean="0">
                <a:solidFill>
                  <a:srgbClr val="006666"/>
                </a:solidFill>
                <a:latin typeface="Cambria" panose="02040503050406030204" pitchFamily="18" charset="0"/>
              </a:rPr>
              <a:t>Management Responsibilities</a:t>
            </a:r>
          </a:p>
          <a:p>
            <a:pPr marL="114300" indent="0">
              <a:lnSpc>
                <a:spcPct val="110000"/>
              </a:lnSpc>
              <a:spcBef>
                <a:spcPts val="0"/>
              </a:spcBef>
              <a:buNone/>
              <a:defRPr/>
            </a:pPr>
            <a:r>
              <a:rPr lang="en-US" sz="8000" dirty="0" smtClean="0">
                <a:solidFill>
                  <a:schemeClr val="tx1"/>
                </a:solidFill>
                <a:latin typeface="Cambria" panose="02040503050406030204" pitchFamily="18" charset="0"/>
              </a:rPr>
              <a:t>DDS management has to convey the importance of internal controls by:</a:t>
            </a:r>
            <a:endParaRPr lang="en-US" sz="8000" dirty="0">
              <a:solidFill>
                <a:schemeClr val="tx1"/>
              </a:solidFill>
              <a:latin typeface="Cambria" panose="02040503050406030204" pitchFamily="18" charset="0"/>
            </a:endParaRPr>
          </a:p>
          <a:p>
            <a:pPr lvl="1">
              <a:lnSpc>
                <a:spcPct val="120000"/>
              </a:lnSpc>
              <a:spcBef>
                <a:spcPts val="0"/>
              </a:spcBef>
              <a:buClr>
                <a:srgbClr val="CC6600"/>
              </a:buClr>
              <a:defRPr/>
            </a:pPr>
            <a:r>
              <a:rPr lang="en-US" sz="7600" dirty="0" smtClean="0">
                <a:solidFill>
                  <a:schemeClr val="tx1"/>
                </a:solidFill>
                <a:latin typeface="Cambria" panose="02040503050406030204" pitchFamily="18" charset="0"/>
              </a:rPr>
              <a:t>Communicating how </a:t>
            </a:r>
            <a:r>
              <a:rPr lang="en-US" sz="7600" dirty="0">
                <a:solidFill>
                  <a:schemeClr val="tx1"/>
                </a:solidFill>
                <a:latin typeface="Cambria" panose="02040503050406030204" pitchFamily="18" charset="0"/>
              </a:rPr>
              <a:t>department’s mission, goals and </a:t>
            </a:r>
            <a:r>
              <a:rPr lang="en-US" sz="7600" dirty="0" smtClean="0">
                <a:solidFill>
                  <a:schemeClr val="tx1"/>
                </a:solidFill>
                <a:latin typeface="Cambria" panose="02040503050406030204" pitchFamily="18" charset="0"/>
              </a:rPr>
              <a:t>objectives are supported by strong internal controls</a:t>
            </a:r>
          </a:p>
          <a:p>
            <a:pPr lvl="1">
              <a:lnSpc>
                <a:spcPct val="120000"/>
              </a:lnSpc>
              <a:spcBef>
                <a:spcPts val="0"/>
              </a:spcBef>
              <a:buClr>
                <a:srgbClr val="CC6600"/>
              </a:buClr>
              <a:defRPr/>
            </a:pPr>
            <a:r>
              <a:rPr lang="en-US" sz="7600" dirty="0" smtClean="0">
                <a:solidFill>
                  <a:schemeClr val="tx1"/>
                </a:solidFill>
                <a:latin typeface="Cambria" panose="02040503050406030204" pitchFamily="18" charset="0"/>
              </a:rPr>
              <a:t>Conveying that employees </a:t>
            </a:r>
            <a:r>
              <a:rPr lang="en-US" sz="7600" dirty="0">
                <a:solidFill>
                  <a:schemeClr val="tx1"/>
                </a:solidFill>
                <a:latin typeface="Cambria" panose="02040503050406030204" pitchFamily="18" charset="0"/>
              </a:rPr>
              <a:t>at all levels </a:t>
            </a:r>
            <a:r>
              <a:rPr lang="en-US" sz="7600" dirty="0" smtClean="0">
                <a:solidFill>
                  <a:schemeClr val="tx1"/>
                </a:solidFill>
                <a:latin typeface="Cambria" panose="02040503050406030204" pitchFamily="18" charset="0"/>
              </a:rPr>
              <a:t>are critical to a strong system of internal controls</a:t>
            </a:r>
            <a:endParaRPr lang="en-US" sz="7600" dirty="0">
              <a:solidFill>
                <a:schemeClr val="tx1"/>
              </a:solidFill>
              <a:latin typeface="Cambria" panose="02040503050406030204" pitchFamily="18" charset="0"/>
            </a:endParaRPr>
          </a:p>
          <a:p>
            <a:pPr lvl="1">
              <a:lnSpc>
                <a:spcPct val="120000"/>
              </a:lnSpc>
              <a:spcBef>
                <a:spcPts val="0"/>
              </a:spcBef>
              <a:buClr>
                <a:srgbClr val="CC6600"/>
              </a:buClr>
              <a:defRPr/>
            </a:pPr>
            <a:r>
              <a:rPr lang="en-US" sz="7600" dirty="0" smtClean="0">
                <a:solidFill>
                  <a:schemeClr val="tx1"/>
                </a:solidFill>
                <a:latin typeface="Cambria" panose="02040503050406030204" pitchFamily="18" charset="0"/>
              </a:rPr>
              <a:t>Demonstrating that DDS has a  zero </a:t>
            </a:r>
            <a:r>
              <a:rPr lang="en-US" sz="7600" dirty="0">
                <a:solidFill>
                  <a:schemeClr val="tx1"/>
                </a:solidFill>
                <a:latin typeface="Cambria" panose="02040503050406030204" pitchFamily="18" charset="0"/>
              </a:rPr>
              <a:t>tolerance for unlawful, unethical, or questionable </a:t>
            </a:r>
            <a:r>
              <a:rPr lang="en-US" sz="7600" dirty="0" smtClean="0">
                <a:solidFill>
                  <a:schemeClr val="tx1"/>
                </a:solidFill>
                <a:latin typeface="Cambria" panose="02040503050406030204" pitchFamily="18" charset="0"/>
              </a:rPr>
              <a:t>behavior</a:t>
            </a:r>
          </a:p>
          <a:p>
            <a:pPr lvl="1">
              <a:lnSpc>
                <a:spcPct val="120000"/>
              </a:lnSpc>
              <a:spcBef>
                <a:spcPts val="0"/>
              </a:spcBef>
              <a:buClr>
                <a:srgbClr val="CC6600"/>
              </a:buClr>
              <a:defRPr/>
            </a:pPr>
            <a:r>
              <a:rPr lang="en-US" sz="7200" dirty="0">
                <a:solidFill>
                  <a:schemeClr val="tx1"/>
                </a:solidFill>
                <a:latin typeface="Cambria" panose="02040503050406030204" pitchFamily="18" charset="0"/>
              </a:rPr>
              <a:t>Insuring that DDS Workplace culture </a:t>
            </a:r>
            <a:r>
              <a:rPr lang="en-US" sz="7200" dirty="0" smtClean="0">
                <a:solidFill>
                  <a:schemeClr val="tx1"/>
                </a:solidFill>
                <a:latin typeface="Cambria" panose="02040503050406030204" pitchFamily="18" charset="0"/>
              </a:rPr>
              <a:t>encourages:</a:t>
            </a:r>
            <a:endParaRPr lang="en-US" sz="7200" dirty="0">
              <a:solidFill>
                <a:schemeClr val="tx1"/>
              </a:solidFill>
              <a:latin typeface="Cambria" panose="02040503050406030204" pitchFamily="18" charset="0"/>
            </a:endParaRPr>
          </a:p>
          <a:p>
            <a:pPr lvl="2">
              <a:lnSpc>
                <a:spcPct val="120000"/>
              </a:lnSpc>
              <a:spcBef>
                <a:spcPts val="0"/>
              </a:spcBef>
              <a:buClr>
                <a:srgbClr val="CC6600"/>
              </a:buClr>
              <a:buFont typeface="Courier New" panose="02070309020205020404" pitchFamily="49" charset="0"/>
              <a:buChar char="o"/>
              <a:defRPr/>
            </a:pPr>
            <a:r>
              <a:rPr lang="en-US" sz="7800" dirty="0" smtClean="0">
                <a:solidFill>
                  <a:schemeClr val="tx1"/>
                </a:solidFill>
                <a:latin typeface="Cambria" panose="02040503050406030204" pitchFamily="18" charset="0"/>
              </a:rPr>
              <a:t>Questions</a:t>
            </a:r>
          </a:p>
          <a:p>
            <a:pPr lvl="2">
              <a:lnSpc>
                <a:spcPct val="120000"/>
              </a:lnSpc>
              <a:spcBef>
                <a:spcPts val="0"/>
              </a:spcBef>
              <a:buClr>
                <a:srgbClr val="CC6600"/>
              </a:buClr>
              <a:buFont typeface="Courier New" panose="02070309020205020404" pitchFamily="49" charset="0"/>
              <a:buChar char="o"/>
              <a:defRPr/>
            </a:pPr>
            <a:r>
              <a:rPr lang="en-US" sz="7800" dirty="0" smtClean="0">
                <a:solidFill>
                  <a:schemeClr val="tx1"/>
                </a:solidFill>
                <a:latin typeface="Cambria" panose="02040503050406030204" pitchFamily="18" charset="0"/>
              </a:rPr>
              <a:t>Opinions</a:t>
            </a:r>
          </a:p>
          <a:p>
            <a:pPr lvl="2">
              <a:lnSpc>
                <a:spcPct val="120000"/>
              </a:lnSpc>
              <a:spcBef>
                <a:spcPts val="0"/>
              </a:spcBef>
              <a:buClr>
                <a:srgbClr val="CC6600"/>
              </a:buClr>
              <a:buFont typeface="Courier New" panose="02070309020205020404" pitchFamily="49" charset="0"/>
              <a:buChar char="o"/>
              <a:defRPr/>
            </a:pPr>
            <a:r>
              <a:rPr lang="en-US" sz="7800" dirty="0" smtClean="0">
                <a:solidFill>
                  <a:schemeClr val="tx1"/>
                </a:solidFill>
                <a:latin typeface="Cambria" panose="02040503050406030204" pitchFamily="18" charset="0"/>
              </a:rPr>
              <a:t>Expressions of concern</a:t>
            </a:r>
          </a:p>
          <a:p>
            <a:pPr marL="685800" lvl="4" indent="-571500">
              <a:lnSpc>
                <a:spcPct val="80000"/>
              </a:lnSpc>
              <a:spcBef>
                <a:spcPts val="960"/>
              </a:spcBef>
              <a:spcAft>
                <a:spcPts val="600"/>
              </a:spcAft>
              <a:buClr>
                <a:srgbClr val="CC6600"/>
              </a:buClr>
              <a:buFont typeface="Arial" panose="020B0604020202020204" pitchFamily="34" charset="0"/>
              <a:buChar char="•"/>
            </a:pPr>
            <a:endParaRPr lang="en-US" sz="4300" b="1" dirty="0">
              <a:solidFill>
                <a:schemeClr val="accent1">
                  <a:lumMod val="7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8300016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n>
                  <a:solidFill>
                    <a:schemeClr val="tx1"/>
                  </a:solidFill>
                </a:ln>
                <a:solidFill>
                  <a:srgbClr val="339966"/>
                </a:solidFill>
              </a:rPr>
              <a:t>What can you do to help?</a:t>
            </a:r>
            <a:endParaRPr lang="en-US" dirty="0"/>
          </a:p>
        </p:txBody>
      </p:sp>
      <p:sp>
        <p:nvSpPr>
          <p:cNvPr id="3" name="Content Placeholder 2"/>
          <p:cNvSpPr>
            <a:spLocks noGrp="1"/>
          </p:cNvSpPr>
          <p:nvPr>
            <p:ph idx="1"/>
          </p:nvPr>
        </p:nvSpPr>
        <p:spPr>
          <a:xfrm>
            <a:off x="457200" y="1752600"/>
            <a:ext cx="8458200" cy="4373563"/>
          </a:xfrm>
        </p:spPr>
        <p:txBody>
          <a:bodyPr/>
          <a:lstStyle/>
          <a:p>
            <a:pPr marL="114300" indent="0">
              <a:buNone/>
            </a:pPr>
            <a:r>
              <a:rPr lang="en-US" b="1" dirty="0" smtClean="0">
                <a:solidFill>
                  <a:srgbClr val="C00000"/>
                </a:solidFill>
                <a:latin typeface="Cambria" panose="02040503050406030204" pitchFamily="18" charset="0"/>
              </a:rPr>
              <a:t>Effective internal controls require everyone’s contribution</a:t>
            </a:r>
          </a:p>
          <a:p>
            <a:r>
              <a:rPr lang="en-US" dirty="0" smtClean="0">
                <a:solidFill>
                  <a:schemeClr val="tx1"/>
                </a:solidFill>
                <a:latin typeface="Cambria" panose="02040503050406030204" pitchFamily="18" charset="0"/>
              </a:rPr>
              <a:t>Make sure  that you know what is expected of you with the control procedures.  If you are not sure, then ask.</a:t>
            </a:r>
          </a:p>
          <a:p>
            <a:r>
              <a:rPr lang="en-US" dirty="0" smtClean="0">
                <a:solidFill>
                  <a:schemeClr val="tx1"/>
                </a:solidFill>
                <a:latin typeface="Cambria" panose="02040503050406030204" pitchFamily="18" charset="0"/>
              </a:rPr>
              <a:t>If you have an idea as to how to improve the control procedures, we would love to hear it.</a:t>
            </a:r>
          </a:p>
          <a:p>
            <a:r>
              <a:rPr lang="en-US" dirty="0" smtClean="0">
                <a:solidFill>
                  <a:schemeClr val="tx1"/>
                </a:solidFill>
                <a:latin typeface="Cambria" panose="02040503050406030204" pitchFamily="18" charset="0"/>
              </a:rPr>
              <a:t>You may know of a job duty of transaction with carries risk, for which we may need a control procedure.  Perhaps management does not realize that the risk is present.   If this is the case, please speak up.</a:t>
            </a:r>
            <a:endParaRPr lang="en-US" dirty="0">
              <a:solidFill>
                <a:schemeClr val="tx1"/>
              </a:solidFill>
              <a:latin typeface="Cambria" panose="02040503050406030204" pitchFamily="18" charset="0"/>
            </a:endParaRPr>
          </a:p>
        </p:txBody>
      </p:sp>
    </p:spTree>
    <p:extLst>
      <p:ext uri="{BB962C8B-B14F-4D97-AF65-F5344CB8AC3E}">
        <p14:creationId xmlns:p14="http://schemas.microsoft.com/office/powerpoint/2010/main" val="21869208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763000" cy="1143000"/>
          </a:xfrm>
        </p:spPr>
        <p:txBody>
          <a:bodyPr>
            <a:normAutofit/>
          </a:bodyPr>
          <a:lstStyle/>
          <a:p>
            <a:r>
              <a:rPr lang="en-US" sz="4000" b="1" dirty="0">
                <a:ln>
                  <a:solidFill>
                    <a:schemeClr val="tx1"/>
                  </a:solidFill>
                </a:ln>
                <a:solidFill>
                  <a:srgbClr val="CC6600"/>
                </a:solidFill>
                <a:latin typeface="+mn-lt"/>
              </a:rPr>
              <a:t>Why Report?</a:t>
            </a:r>
          </a:p>
        </p:txBody>
      </p:sp>
      <p:sp>
        <p:nvSpPr>
          <p:cNvPr id="3" name="Content Placeholder 2"/>
          <p:cNvSpPr>
            <a:spLocks noGrp="1"/>
          </p:cNvSpPr>
          <p:nvPr>
            <p:ph idx="1"/>
          </p:nvPr>
        </p:nvSpPr>
        <p:spPr>
          <a:xfrm>
            <a:off x="76200" y="1752600"/>
            <a:ext cx="8915400" cy="4648200"/>
          </a:xfrm>
        </p:spPr>
        <p:txBody>
          <a:bodyPr>
            <a:normAutofit fontScale="25000" lnSpcReduction="20000"/>
          </a:bodyPr>
          <a:lstStyle/>
          <a:p>
            <a:pPr marL="0" indent="0">
              <a:buNone/>
            </a:pPr>
            <a:r>
              <a:rPr lang="en-US" sz="7200" b="1" dirty="0" smtClean="0">
                <a:solidFill>
                  <a:srgbClr val="006666"/>
                </a:solidFill>
                <a:latin typeface="Cambria" panose="02040503050406030204" pitchFamily="18" charset="0"/>
              </a:rPr>
              <a:t>It is required by law: Chapter </a:t>
            </a:r>
            <a:r>
              <a:rPr lang="en-US" sz="7200" b="1" dirty="0">
                <a:solidFill>
                  <a:srgbClr val="006666"/>
                </a:solidFill>
                <a:latin typeface="Cambria" panose="02040503050406030204" pitchFamily="18" charset="0"/>
              </a:rPr>
              <a:t>647 of the Acts of 1989</a:t>
            </a:r>
          </a:p>
          <a:p>
            <a:pPr marL="0" indent="0">
              <a:buNone/>
            </a:pPr>
            <a:r>
              <a:rPr lang="en-US" sz="7200" i="1" dirty="0">
                <a:solidFill>
                  <a:schemeClr val="tx1"/>
                </a:solidFill>
                <a:latin typeface="Cambria" panose="02040503050406030204" pitchFamily="18" charset="0"/>
              </a:rPr>
              <a:t>All unaccounted for variances, losses, shortages or thefts of funds or property shall be immediately reported to the state auditor's office, who shall review the matter to determine the amount involved which shall be reported to appropriate management and law enforcement officials.</a:t>
            </a:r>
          </a:p>
          <a:p>
            <a:pPr marL="0" indent="0">
              <a:buNone/>
            </a:pPr>
            <a:endParaRPr lang="en-US" sz="7200" b="1" dirty="0" smtClean="0">
              <a:solidFill>
                <a:srgbClr val="C00000"/>
              </a:solidFill>
              <a:latin typeface="Cambria" panose="02040503050406030204" pitchFamily="18" charset="0"/>
            </a:endParaRPr>
          </a:p>
          <a:p>
            <a:pPr marL="0" indent="0">
              <a:buNone/>
            </a:pPr>
            <a:r>
              <a:rPr lang="en-US" sz="9600" b="1" dirty="0" smtClean="0">
                <a:solidFill>
                  <a:srgbClr val="C00000"/>
                </a:solidFill>
                <a:latin typeface="Cambria" panose="02040503050406030204" pitchFamily="18" charset="0"/>
              </a:rPr>
              <a:t>“The State has plenty of money – they won’t miss it, will they?”</a:t>
            </a:r>
          </a:p>
          <a:p>
            <a:pPr>
              <a:buClr>
                <a:srgbClr val="CC6600"/>
              </a:buClr>
            </a:pPr>
            <a:r>
              <a:rPr lang="en-US" sz="7200" dirty="0" smtClean="0">
                <a:solidFill>
                  <a:schemeClr val="tx1"/>
                </a:solidFill>
                <a:latin typeface="Cambria" panose="02040503050406030204" pitchFamily="18" charset="0"/>
              </a:rPr>
              <a:t>The service recipients will receive less than they need, less than they deserve, less than they are entitled to.</a:t>
            </a:r>
          </a:p>
          <a:p>
            <a:pPr>
              <a:buClr>
                <a:srgbClr val="CC6600"/>
              </a:buClr>
            </a:pPr>
            <a:r>
              <a:rPr lang="en-US" sz="7200" dirty="0" smtClean="0">
                <a:solidFill>
                  <a:schemeClr val="tx1"/>
                </a:solidFill>
                <a:latin typeface="Cambria" panose="02040503050406030204" pitchFamily="18" charset="0"/>
              </a:rPr>
              <a:t>We have a </a:t>
            </a:r>
            <a:r>
              <a:rPr lang="en-US" sz="7200" b="1" dirty="0" smtClean="0">
                <a:solidFill>
                  <a:srgbClr val="006666"/>
                </a:solidFill>
                <a:latin typeface="Cambria" panose="02040503050406030204" pitchFamily="18" charset="0"/>
              </a:rPr>
              <a:t>moral imperative </a:t>
            </a:r>
            <a:r>
              <a:rPr lang="en-US" sz="7200" dirty="0" smtClean="0">
                <a:solidFill>
                  <a:schemeClr val="tx1"/>
                </a:solidFill>
                <a:latin typeface="Cambria" panose="02040503050406030204" pitchFamily="18" charset="0"/>
              </a:rPr>
              <a:t>to insure that the resources intended to help people with disabilities are used for that purpose.</a:t>
            </a:r>
          </a:p>
          <a:p>
            <a:pPr>
              <a:buClr>
                <a:srgbClr val="CC6600"/>
              </a:buClr>
            </a:pPr>
            <a:r>
              <a:rPr lang="en-US" sz="7200" dirty="0" smtClean="0">
                <a:solidFill>
                  <a:schemeClr val="tx1"/>
                </a:solidFill>
                <a:latin typeface="Cambria" panose="02040503050406030204" pitchFamily="18" charset="0"/>
              </a:rPr>
              <a:t>We have a responsibility to the safeguard the </a:t>
            </a:r>
            <a:r>
              <a:rPr lang="en-US" sz="7200" b="1" dirty="0">
                <a:solidFill>
                  <a:srgbClr val="006666"/>
                </a:solidFill>
                <a:latin typeface="Cambria" panose="02040503050406030204" pitchFamily="18" charset="0"/>
              </a:rPr>
              <a:t>p</a:t>
            </a:r>
            <a:r>
              <a:rPr lang="en-US" sz="7200" b="1" dirty="0" smtClean="0">
                <a:solidFill>
                  <a:srgbClr val="006666"/>
                </a:solidFill>
                <a:latin typeface="Cambria" panose="02040503050406030204" pitchFamily="18" charset="0"/>
              </a:rPr>
              <a:t>ublic trust </a:t>
            </a:r>
            <a:r>
              <a:rPr lang="en-US" sz="7200" dirty="0" smtClean="0">
                <a:solidFill>
                  <a:schemeClr val="tx1"/>
                </a:solidFill>
                <a:latin typeface="Cambria" panose="02040503050406030204" pitchFamily="18" charset="0"/>
              </a:rPr>
              <a:t>to insure that our tax dollars are spent for the purposes intended.</a:t>
            </a:r>
          </a:p>
          <a:p>
            <a:pPr>
              <a:buClr>
                <a:srgbClr val="CC6600"/>
              </a:buClr>
            </a:pPr>
            <a:r>
              <a:rPr lang="en-US" sz="7200" dirty="0" smtClean="0">
                <a:solidFill>
                  <a:schemeClr val="tx1"/>
                </a:solidFill>
                <a:latin typeface="Cambria" panose="02040503050406030204" pitchFamily="18" charset="0"/>
              </a:rPr>
              <a:t>It is everyone’s duty to comply with the internal control procedures and </a:t>
            </a:r>
            <a:r>
              <a:rPr lang="en-US" sz="7200" b="1" dirty="0" smtClean="0">
                <a:solidFill>
                  <a:srgbClr val="006666"/>
                </a:solidFill>
                <a:latin typeface="Cambria" panose="02040503050406030204" pitchFamily="18" charset="0"/>
              </a:rPr>
              <a:t>to report instances of theft and fraud</a:t>
            </a:r>
            <a:r>
              <a:rPr lang="en-US" sz="7200" dirty="0" smtClean="0">
                <a:solidFill>
                  <a:srgbClr val="006666"/>
                </a:solidFill>
                <a:latin typeface="Cambria" panose="02040503050406030204" pitchFamily="18" charset="0"/>
              </a:rPr>
              <a:t>.</a:t>
            </a:r>
          </a:p>
          <a:p>
            <a:pPr>
              <a:buClr>
                <a:srgbClr val="CC6600"/>
              </a:buClr>
            </a:pPr>
            <a:r>
              <a:rPr lang="en-US" sz="7200" dirty="0" smtClean="0">
                <a:solidFill>
                  <a:schemeClr val="tx1"/>
                </a:solidFill>
                <a:latin typeface="Cambria" panose="02040503050406030204" pitchFamily="18" charset="0"/>
              </a:rPr>
              <a:t>Reporting theft and fraud enables the department to accurately assess the effectiveness of its internal controls to </a:t>
            </a:r>
            <a:r>
              <a:rPr lang="en-US" sz="7200" b="1" dirty="0" smtClean="0">
                <a:solidFill>
                  <a:srgbClr val="006666"/>
                </a:solidFill>
                <a:latin typeface="Cambria" panose="02040503050406030204" pitchFamily="18" charset="0"/>
              </a:rPr>
              <a:t>prevent future occurrences.</a:t>
            </a:r>
          </a:p>
          <a:p>
            <a:endParaRPr lang="en-US" b="1" dirty="0">
              <a:solidFill>
                <a:srgbClr val="00666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55126162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n>
                  <a:solidFill>
                    <a:schemeClr val="tx1"/>
                  </a:solidFill>
                </a:ln>
                <a:solidFill>
                  <a:srgbClr val="339966"/>
                </a:solidFill>
              </a:rPr>
              <a:t>slippery slope</a:t>
            </a:r>
            <a:endParaRPr lang="en-US" sz="4000" dirty="0"/>
          </a:p>
        </p:txBody>
      </p:sp>
      <p:sp>
        <p:nvSpPr>
          <p:cNvPr id="3" name="Content Placeholder 2"/>
          <p:cNvSpPr>
            <a:spLocks noGrp="1"/>
          </p:cNvSpPr>
          <p:nvPr>
            <p:ph idx="1"/>
          </p:nvPr>
        </p:nvSpPr>
        <p:spPr/>
        <p:txBody>
          <a:bodyPr/>
          <a:lstStyle/>
          <a:p>
            <a:pPr marL="114300" indent="0">
              <a:buNone/>
            </a:pPr>
            <a:r>
              <a:rPr lang="en-US" b="1" dirty="0" smtClean="0">
                <a:solidFill>
                  <a:srgbClr val="FF0000"/>
                </a:solidFill>
                <a:latin typeface="Cambria" panose="02040503050406030204" pitchFamily="18" charset="0"/>
              </a:rPr>
              <a:t>The work we are doing for people with disabilities is important </a:t>
            </a:r>
          </a:p>
          <a:p>
            <a:pPr marL="114300" indent="0">
              <a:buNone/>
            </a:pPr>
            <a:endParaRPr lang="en-US" sz="1200" dirty="0" smtClean="0"/>
          </a:p>
          <a:p>
            <a:pPr marL="114300" indent="0">
              <a:buNone/>
            </a:pPr>
            <a:r>
              <a:rPr lang="en-US" dirty="0" smtClean="0">
                <a:latin typeface="Cambria" panose="02040503050406030204" pitchFamily="18" charset="0"/>
              </a:rPr>
              <a:t>If our co-workers take shortcuts with control procedures or if they steal from DDS and are not held accountable, than what type of effort do you think they will give when it comes to client care?</a:t>
            </a:r>
          </a:p>
          <a:p>
            <a:pPr marL="11430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29125"/>
            <a:ext cx="2857500" cy="2143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9486" y="5715453"/>
            <a:ext cx="9080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43387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767" y="457200"/>
            <a:ext cx="8229600" cy="990600"/>
          </a:xfrm>
        </p:spPr>
        <p:txBody>
          <a:bodyPr>
            <a:normAutofit/>
          </a:bodyPr>
          <a:lstStyle/>
          <a:p>
            <a:r>
              <a:rPr lang="en-US" sz="4000" b="1" dirty="0" smtClean="0">
                <a:ln>
                  <a:solidFill>
                    <a:schemeClr val="tx1"/>
                  </a:solidFill>
                </a:ln>
                <a:solidFill>
                  <a:srgbClr val="CC6600"/>
                </a:solidFill>
                <a:latin typeface="+mn-lt"/>
              </a:rPr>
              <a:t>When </a:t>
            </a:r>
            <a:r>
              <a:rPr lang="en-US" sz="4000" b="1" dirty="0">
                <a:ln>
                  <a:solidFill>
                    <a:schemeClr val="tx1"/>
                  </a:solidFill>
                </a:ln>
                <a:solidFill>
                  <a:srgbClr val="CC6600"/>
                </a:solidFill>
                <a:latin typeface="+mn-lt"/>
              </a:rPr>
              <a:t>to Report</a:t>
            </a:r>
          </a:p>
        </p:txBody>
      </p:sp>
      <p:sp>
        <p:nvSpPr>
          <p:cNvPr id="3" name="Content Placeholder 2"/>
          <p:cNvSpPr>
            <a:spLocks noGrp="1"/>
          </p:cNvSpPr>
          <p:nvPr>
            <p:ph idx="1"/>
          </p:nvPr>
        </p:nvSpPr>
        <p:spPr>
          <a:xfrm>
            <a:off x="457200" y="1727878"/>
            <a:ext cx="8458200" cy="4602163"/>
          </a:xfrm>
        </p:spPr>
        <p:txBody>
          <a:bodyPr>
            <a:normAutofit/>
          </a:bodyPr>
          <a:lstStyle/>
          <a:p>
            <a:pPr marL="0" indent="0">
              <a:buNone/>
            </a:pPr>
            <a:r>
              <a:rPr lang="en-US" b="1" dirty="0" smtClean="0">
                <a:solidFill>
                  <a:srgbClr val="006666"/>
                </a:solidFill>
                <a:latin typeface="Cambria" panose="02040503050406030204" pitchFamily="18" charset="0"/>
              </a:rPr>
              <a:t>You have reasonable cause to believe:</a:t>
            </a:r>
          </a:p>
          <a:p>
            <a:pPr>
              <a:buClr>
                <a:srgbClr val="CC6600"/>
              </a:buClr>
            </a:pPr>
            <a:r>
              <a:rPr lang="en-US" sz="2800" dirty="0" smtClean="0">
                <a:solidFill>
                  <a:schemeClr val="tx1"/>
                </a:solidFill>
                <a:latin typeface="Cambria" panose="02040503050406030204" pitchFamily="18" charset="0"/>
              </a:rPr>
              <a:t>State resources or those of service recipients are being stolen or misused.</a:t>
            </a:r>
          </a:p>
          <a:p>
            <a:pPr>
              <a:buClr>
                <a:srgbClr val="CC6600"/>
              </a:buClr>
            </a:pPr>
            <a:r>
              <a:rPr lang="en-US" sz="2800" dirty="0">
                <a:solidFill>
                  <a:schemeClr val="tx1"/>
                </a:solidFill>
                <a:latin typeface="Cambria" panose="02040503050406030204" pitchFamily="18" charset="0"/>
              </a:rPr>
              <a:t>A staff </a:t>
            </a:r>
            <a:r>
              <a:rPr lang="en-US" sz="2800" dirty="0" smtClean="0">
                <a:solidFill>
                  <a:schemeClr val="tx1"/>
                </a:solidFill>
                <a:latin typeface="Cambria" panose="02040503050406030204" pitchFamily="18" charset="0"/>
              </a:rPr>
              <a:t>member(s) is deviating from the internal control procedures which were designed to protect the resources of the commonwealth and its service recipients. </a:t>
            </a:r>
          </a:p>
          <a:p>
            <a:endParaRPr lang="en-US" dirty="0" smtClean="0">
              <a:latin typeface="Cambria" panose="02040503050406030204" pitchFamily="18" charset="0"/>
            </a:endParaRP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599" y="4572000"/>
            <a:ext cx="1779587"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0121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n>
                  <a:solidFill>
                    <a:schemeClr val="tx1"/>
                  </a:solidFill>
                </a:ln>
                <a:solidFill>
                  <a:srgbClr val="CC6600"/>
                </a:solidFill>
                <a:latin typeface="+mn-lt"/>
              </a:rPr>
              <a:t>What to look for</a:t>
            </a:r>
            <a:endParaRPr lang="en-US" dirty="0">
              <a:solidFill>
                <a:srgbClr val="CC6600"/>
              </a:solidFill>
              <a:latin typeface="+mn-lt"/>
            </a:endParaRPr>
          </a:p>
        </p:txBody>
      </p:sp>
      <p:sp>
        <p:nvSpPr>
          <p:cNvPr id="3" name="Content Placeholder 2"/>
          <p:cNvSpPr>
            <a:spLocks noGrp="1"/>
          </p:cNvSpPr>
          <p:nvPr>
            <p:ph idx="1"/>
          </p:nvPr>
        </p:nvSpPr>
        <p:spPr>
          <a:xfrm>
            <a:off x="457200" y="1752600"/>
            <a:ext cx="8382000" cy="4373563"/>
          </a:xfrm>
        </p:spPr>
        <p:txBody>
          <a:bodyPr>
            <a:normAutofit lnSpcReduction="10000"/>
          </a:bodyPr>
          <a:lstStyle/>
          <a:p>
            <a:pPr marL="114300" indent="0">
              <a:buNone/>
            </a:pPr>
            <a:r>
              <a:rPr lang="en-US" b="1" dirty="0" smtClean="0">
                <a:solidFill>
                  <a:srgbClr val="006666"/>
                </a:solidFill>
                <a:latin typeface="Cambria" panose="02040503050406030204" pitchFamily="18" charset="0"/>
              </a:rPr>
              <a:t>Theft, fraud and misuse of state resources can take many forms.  Some indications could be:</a:t>
            </a:r>
          </a:p>
          <a:p>
            <a:pPr>
              <a:buClr>
                <a:srgbClr val="CC6600"/>
              </a:buClr>
            </a:pPr>
            <a:r>
              <a:rPr lang="en-US" dirty="0" smtClean="0">
                <a:solidFill>
                  <a:schemeClr val="tx1"/>
                </a:solidFill>
                <a:latin typeface="Cambria" panose="02040503050406030204" pitchFamily="18" charset="0"/>
              </a:rPr>
              <a:t>You saw somebody take something that belongs to the state or to a service recipient</a:t>
            </a:r>
          </a:p>
          <a:p>
            <a:pPr>
              <a:buClr>
                <a:srgbClr val="CC6600"/>
              </a:buClr>
            </a:pPr>
            <a:r>
              <a:rPr lang="en-US" dirty="0" smtClean="0">
                <a:solidFill>
                  <a:schemeClr val="tx1"/>
                </a:solidFill>
                <a:latin typeface="Cambria" panose="02040503050406030204" pitchFamily="18" charset="0"/>
              </a:rPr>
              <a:t>Lack of record keeping or gaps in the records</a:t>
            </a:r>
          </a:p>
          <a:p>
            <a:pPr>
              <a:buClr>
                <a:srgbClr val="CC6600"/>
              </a:buClr>
            </a:pPr>
            <a:r>
              <a:rPr lang="en-US" dirty="0" smtClean="0">
                <a:solidFill>
                  <a:schemeClr val="tx1"/>
                </a:solidFill>
                <a:latin typeface="Cambria" panose="02040503050406030204" pitchFamily="18" charset="0"/>
              </a:rPr>
              <a:t>Discrepancies in records </a:t>
            </a:r>
          </a:p>
          <a:p>
            <a:pPr>
              <a:buClr>
                <a:srgbClr val="CC6600"/>
              </a:buClr>
            </a:pPr>
            <a:r>
              <a:rPr lang="en-US" dirty="0" smtClean="0">
                <a:solidFill>
                  <a:schemeClr val="tx1"/>
                </a:solidFill>
                <a:latin typeface="Cambria" panose="02040503050406030204" pitchFamily="18" charset="0"/>
              </a:rPr>
              <a:t>Missing items</a:t>
            </a:r>
          </a:p>
          <a:p>
            <a:pPr>
              <a:buClr>
                <a:srgbClr val="CC6600"/>
              </a:buClr>
            </a:pPr>
            <a:r>
              <a:rPr lang="en-US" dirty="0" smtClean="0">
                <a:solidFill>
                  <a:schemeClr val="tx1"/>
                </a:solidFill>
                <a:latin typeface="Cambria" panose="02040503050406030204" pitchFamily="18" charset="0"/>
              </a:rPr>
              <a:t>Bills are higher than expected (such as a much larger long distance phone bill in one area office)</a:t>
            </a:r>
          </a:p>
          <a:p>
            <a:pPr>
              <a:buClr>
                <a:srgbClr val="CC6600"/>
              </a:buClr>
            </a:pPr>
            <a:r>
              <a:rPr lang="en-US" dirty="0" smtClean="0">
                <a:solidFill>
                  <a:schemeClr val="tx1"/>
                </a:solidFill>
                <a:latin typeface="Cambria" panose="02040503050406030204" pitchFamily="18" charset="0"/>
              </a:rPr>
              <a:t>Staff  who are on shift are not where they are supposed to be</a:t>
            </a:r>
          </a:p>
          <a:p>
            <a:pPr>
              <a:buClr>
                <a:srgbClr val="CC6600"/>
              </a:buClr>
            </a:pPr>
            <a:r>
              <a:rPr lang="en-US" dirty="0" smtClean="0">
                <a:solidFill>
                  <a:schemeClr val="tx1"/>
                </a:solidFill>
                <a:latin typeface="Cambria" panose="02040503050406030204" pitchFamily="18" charset="0"/>
              </a:rPr>
              <a:t>Staff refuse to follow internal control procedures</a:t>
            </a:r>
          </a:p>
          <a:p>
            <a:endParaRPr lang="en-US" dirty="0" smtClean="0">
              <a:latin typeface="Cambria" panose="02040503050406030204" pitchFamily="18" charset="0"/>
            </a:endParaRPr>
          </a:p>
          <a:p>
            <a:endParaRPr lang="en-US" dirty="0" smtClean="0">
              <a:latin typeface="Cambria" panose="02040503050406030204" pitchFamily="18" charset="0"/>
            </a:endParaRPr>
          </a:p>
          <a:p>
            <a:endParaRPr lang="en-US"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27359075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38" y="457200"/>
            <a:ext cx="8229600" cy="990600"/>
          </a:xfrm>
        </p:spPr>
        <p:txBody>
          <a:bodyPr>
            <a:normAutofit/>
          </a:bodyPr>
          <a:lstStyle/>
          <a:p>
            <a:r>
              <a:rPr lang="en-US" sz="4000" b="1" dirty="0">
                <a:ln>
                  <a:solidFill>
                    <a:schemeClr val="tx1"/>
                  </a:solidFill>
                </a:ln>
                <a:solidFill>
                  <a:srgbClr val="CC6600"/>
                </a:solidFill>
                <a:latin typeface="+mn-lt"/>
              </a:rPr>
              <a:t>How to Report</a:t>
            </a:r>
          </a:p>
        </p:txBody>
      </p:sp>
      <p:sp>
        <p:nvSpPr>
          <p:cNvPr id="3" name="Content Placeholder 2"/>
          <p:cNvSpPr>
            <a:spLocks noGrp="1"/>
          </p:cNvSpPr>
          <p:nvPr>
            <p:ph idx="1"/>
          </p:nvPr>
        </p:nvSpPr>
        <p:spPr>
          <a:xfrm>
            <a:off x="228600" y="1638298"/>
            <a:ext cx="8686800" cy="4724400"/>
          </a:xfrm>
        </p:spPr>
        <p:txBody>
          <a:bodyPr>
            <a:noAutofit/>
          </a:bodyPr>
          <a:lstStyle/>
          <a:p>
            <a:pPr marL="0" indent="0">
              <a:buNone/>
            </a:pPr>
            <a:r>
              <a:rPr lang="en-US" sz="2800" b="1" dirty="0">
                <a:solidFill>
                  <a:srgbClr val="006666"/>
                </a:solidFill>
                <a:latin typeface="Cambria" panose="02040503050406030204" pitchFamily="18" charset="0"/>
              </a:rPr>
              <a:t>All instances of unaccounted for losses, theft, fraud, waste, misuse and misappropriation of resources shall be immediately reported </a:t>
            </a:r>
            <a:r>
              <a:rPr lang="en-US" sz="2800" b="1" dirty="0" smtClean="0">
                <a:solidFill>
                  <a:srgbClr val="006666"/>
                </a:solidFill>
                <a:latin typeface="Cambria" panose="02040503050406030204" pitchFamily="18" charset="0"/>
              </a:rPr>
              <a:t>to</a:t>
            </a:r>
            <a:r>
              <a:rPr lang="en-US" sz="2800" b="1" dirty="0">
                <a:solidFill>
                  <a:srgbClr val="006666"/>
                </a:solidFill>
                <a:latin typeface="Cambria" panose="02040503050406030204" pitchFamily="18" charset="0"/>
              </a:rPr>
              <a:t> </a:t>
            </a:r>
            <a:r>
              <a:rPr lang="en-US" sz="2800" b="1" dirty="0" smtClean="0">
                <a:solidFill>
                  <a:srgbClr val="006666"/>
                </a:solidFill>
                <a:latin typeface="Cambria" panose="02040503050406030204" pitchFamily="18" charset="0"/>
              </a:rPr>
              <a:t>the</a:t>
            </a:r>
          </a:p>
          <a:p>
            <a:pPr marL="0" indent="0">
              <a:buNone/>
            </a:pPr>
            <a:r>
              <a:rPr lang="en-US" sz="2800" b="1" dirty="0" smtClean="0">
                <a:solidFill>
                  <a:srgbClr val="FF0000"/>
                </a:solidFill>
                <a:latin typeface="Cambria" panose="02040503050406030204" pitchFamily="18" charset="0"/>
              </a:rPr>
              <a:t> </a:t>
            </a:r>
            <a:r>
              <a:rPr lang="en-US" sz="2800" b="1" dirty="0" smtClean="0">
                <a:solidFill>
                  <a:srgbClr val="C00000"/>
                </a:solidFill>
                <a:latin typeface="Cambria" panose="02040503050406030204" pitchFamily="18" charset="0"/>
              </a:rPr>
              <a:t>DDS Theft and Fraud Hotline</a:t>
            </a:r>
          </a:p>
          <a:p>
            <a:pPr marL="0" indent="0">
              <a:buNone/>
            </a:pPr>
            <a:endParaRPr lang="en-US" b="1" dirty="0" smtClean="0">
              <a:solidFill>
                <a:srgbClr val="FF0000"/>
              </a:solidFill>
              <a:latin typeface="Cambria" panose="02040503050406030204" pitchFamily="18" charset="0"/>
            </a:endParaRPr>
          </a:p>
          <a:p>
            <a:pPr marL="0" indent="0">
              <a:buNone/>
            </a:pPr>
            <a:endParaRPr lang="en-US" b="1" dirty="0" smtClean="0">
              <a:solidFill>
                <a:srgbClr val="FF0000"/>
              </a:solidFill>
              <a:latin typeface="Cambria" panose="02040503050406030204" pitchFamily="18" charset="0"/>
            </a:endParaRPr>
          </a:p>
          <a:p>
            <a:pPr lvl="0">
              <a:buClr>
                <a:srgbClr val="CC6600"/>
              </a:buClr>
            </a:pPr>
            <a:r>
              <a:rPr lang="en-US" dirty="0">
                <a:solidFill>
                  <a:srgbClr val="2F2B20"/>
                </a:solidFill>
                <a:latin typeface="Cambria" panose="02040503050406030204" pitchFamily="18" charset="0"/>
              </a:rPr>
              <a:t>If you are not comfortable in identifying yourself in reporting, you can report </a:t>
            </a:r>
            <a:r>
              <a:rPr lang="en-US" b="1" dirty="0">
                <a:solidFill>
                  <a:srgbClr val="C00000"/>
                </a:solidFill>
                <a:latin typeface="Cambria" panose="02040503050406030204" pitchFamily="18" charset="0"/>
              </a:rPr>
              <a:t>anonymously</a:t>
            </a:r>
            <a:r>
              <a:rPr lang="en-US" dirty="0">
                <a:solidFill>
                  <a:srgbClr val="675E47"/>
                </a:solidFill>
                <a:latin typeface="Cambria" panose="02040503050406030204" pitchFamily="18" charset="0"/>
              </a:rPr>
              <a:t> to the </a:t>
            </a:r>
            <a:r>
              <a:rPr lang="en-US" dirty="0">
                <a:solidFill>
                  <a:srgbClr val="2F2B20"/>
                </a:solidFill>
                <a:latin typeface="Cambria" panose="02040503050406030204" pitchFamily="18" charset="0"/>
              </a:rPr>
              <a:t>hotline voice messaging line: </a:t>
            </a:r>
            <a:r>
              <a:rPr lang="en-US" b="1" dirty="0">
                <a:solidFill>
                  <a:srgbClr val="C00000"/>
                </a:solidFill>
                <a:latin typeface="Cambria" panose="02040503050406030204" pitchFamily="18" charset="0"/>
              </a:rPr>
              <a:t>1-844-292-6088.</a:t>
            </a:r>
          </a:p>
          <a:p>
            <a:pPr lvl="0">
              <a:buClr>
                <a:srgbClr val="CC6600"/>
              </a:buClr>
            </a:pPr>
            <a:r>
              <a:rPr lang="en-US" dirty="0">
                <a:solidFill>
                  <a:srgbClr val="2F2B20"/>
                </a:solidFill>
                <a:latin typeface="Cambria" panose="02040503050406030204" pitchFamily="18" charset="0"/>
              </a:rPr>
              <a:t>Those calling from a DDS office phone can use the VOIP number:</a:t>
            </a:r>
            <a:r>
              <a:rPr lang="en-US" dirty="0">
                <a:solidFill>
                  <a:srgbClr val="675E47"/>
                </a:solidFill>
                <a:latin typeface="Cambria" panose="02040503050406030204" pitchFamily="18" charset="0"/>
              </a:rPr>
              <a:t> </a:t>
            </a:r>
            <a:r>
              <a:rPr lang="en-US" b="1" dirty="0">
                <a:solidFill>
                  <a:srgbClr val="C00000"/>
                </a:solidFill>
                <a:latin typeface="Cambria" panose="02040503050406030204" pitchFamily="18" charset="0"/>
              </a:rPr>
              <a:t>624-7801.</a:t>
            </a:r>
          </a:p>
          <a:p>
            <a:pPr marL="0" lvl="0" indent="0">
              <a:buClr>
                <a:srgbClr val="A9A57C"/>
              </a:buClr>
              <a:buNone/>
            </a:pPr>
            <a:endParaRPr lang="en-US" sz="2800" b="1" i="1" dirty="0">
              <a:solidFill>
                <a:srgbClr val="C00000"/>
              </a:solidFill>
              <a:latin typeface="Cambria" panose="02040503050406030204" pitchFamily="18" charset="0"/>
            </a:endParaRPr>
          </a:p>
          <a:p>
            <a:pPr marL="0" indent="0">
              <a:buNone/>
            </a:pPr>
            <a:endParaRPr lang="en-US" sz="1600" b="1" dirty="0">
              <a:solidFill>
                <a:srgbClr val="006666"/>
              </a:solidFill>
              <a:latin typeface="Cambria" panose="02040503050406030204" pitchFamily="18" charset="0"/>
            </a:endParaRPr>
          </a:p>
          <a:p>
            <a:pPr lvl="1"/>
            <a:endParaRPr lang="en-US" sz="800" dirty="0">
              <a:solidFill>
                <a:srgbClr val="002060"/>
              </a:solidFill>
              <a:latin typeface="Cambria" panose="02040503050406030204" pitchFamily="18" charset="0"/>
            </a:endParaRPr>
          </a:p>
          <a:p>
            <a:endParaRPr lang="en-US" sz="3200" dirty="0">
              <a:latin typeface="Cambria" panose="02040503050406030204" pitchFamily="18" charset="0"/>
            </a:endParaRPr>
          </a:p>
          <a:p>
            <a:endParaRPr lang="en-US" sz="2000" dirty="0">
              <a:latin typeface="Cambria" panose="02040503050406030204" pitchFamily="18" charset="0"/>
            </a:endParaRPr>
          </a:p>
          <a:p>
            <a:pPr marL="0" indent="0">
              <a:buNone/>
            </a:pPr>
            <a:endParaRPr lang="en-US" sz="2000"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971800"/>
            <a:ext cx="1307812"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5063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38" y="457200"/>
            <a:ext cx="8229600" cy="990600"/>
          </a:xfrm>
        </p:spPr>
        <p:txBody>
          <a:bodyPr>
            <a:normAutofit/>
          </a:bodyPr>
          <a:lstStyle/>
          <a:p>
            <a:r>
              <a:rPr lang="en-US" sz="4000" b="1" dirty="0">
                <a:ln>
                  <a:solidFill>
                    <a:schemeClr val="tx1"/>
                  </a:solidFill>
                </a:ln>
                <a:solidFill>
                  <a:srgbClr val="CC6600"/>
                </a:solidFill>
                <a:latin typeface="+mn-lt"/>
              </a:rPr>
              <a:t>Whistleblower </a:t>
            </a:r>
            <a:r>
              <a:rPr lang="en-US" sz="4000" b="1" dirty="0" smtClean="0">
                <a:ln>
                  <a:solidFill>
                    <a:schemeClr val="tx1"/>
                  </a:solidFill>
                </a:ln>
                <a:solidFill>
                  <a:srgbClr val="CC6600"/>
                </a:solidFill>
                <a:latin typeface="+mn-lt"/>
              </a:rPr>
              <a:t>Protections</a:t>
            </a:r>
            <a:endParaRPr lang="en-US" sz="4000" b="1" dirty="0">
              <a:ln>
                <a:solidFill>
                  <a:schemeClr val="tx1"/>
                </a:solidFill>
              </a:ln>
              <a:solidFill>
                <a:srgbClr val="CC6600"/>
              </a:solidFill>
              <a:latin typeface="+mn-lt"/>
            </a:endParaRPr>
          </a:p>
        </p:txBody>
      </p:sp>
      <p:sp>
        <p:nvSpPr>
          <p:cNvPr id="3" name="Content Placeholder 2"/>
          <p:cNvSpPr>
            <a:spLocks noGrp="1"/>
          </p:cNvSpPr>
          <p:nvPr>
            <p:ph idx="1"/>
          </p:nvPr>
        </p:nvSpPr>
        <p:spPr>
          <a:xfrm>
            <a:off x="400538" y="1676400"/>
            <a:ext cx="8229600" cy="4572000"/>
          </a:xfrm>
        </p:spPr>
        <p:txBody>
          <a:bodyPr>
            <a:normAutofit fontScale="85000" lnSpcReduction="20000"/>
          </a:bodyPr>
          <a:lstStyle/>
          <a:p>
            <a:pPr marL="0" indent="0">
              <a:buNone/>
            </a:pPr>
            <a:r>
              <a:rPr lang="en-US" b="1" dirty="0">
                <a:solidFill>
                  <a:srgbClr val="006666"/>
                </a:solidFill>
                <a:latin typeface="Cambria" panose="02040503050406030204" pitchFamily="18" charset="0"/>
              </a:rPr>
              <a:t>Chapter 149, Section 185 of the General Laws </a:t>
            </a:r>
            <a:r>
              <a:rPr lang="en-US" dirty="0">
                <a:solidFill>
                  <a:schemeClr val="tx1"/>
                </a:solidFill>
                <a:latin typeface="Cambria" panose="02040503050406030204" pitchFamily="18" charset="0"/>
              </a:rPr>
              <a:t>protects public employees who wish to make disclosures to expose violations of law or risk to public health, safety or environment in a “whistleblower” mode.  </a:t>
            </a:r>
          </a:p>
          <a:p>
            <a:endParaRPr lang="en-US" sz="1200" dirty="0">
              <a:latin typeface="Cambria" panose="02040503050406030204" pitchFamily="18" charset="0"/>
            </a:endParaRPr>
          </a:p>
          <a:p>
            <a:pPr marL="0" indent="0">
              <a:buNone/>
            </a:pPr>
            <a:r>
              <a:rPr lang="en-US" b="1" dirty="0">
                <a:solidFill>
                  <a:srgbClr val="006666"/>
                </a:solidFill>
                <a:latin typeface="Cambria" panose="02040503050406030204" pitchFamily="18" charset="0"/>
              </a:rPr>
              <a:t>Who is Protected?</a:t>
            </a:r>
          </a:p>
          <a:p>
            <a:pPr>
              <a:buClr>
                <a:srgbClr val="CC6600"/>
              </a:buClr>
            </a:pPr>
            <a:r>
              <a:rPr lang="en-US" dirty="0">
                <a:solidFill>
                  <a:schemeClr val="tx1"/>
                </a:solidFill>
                <a:latin typeface="Cambria" panose="02040503050406030204" pitchFamily="18" charset="0"/>
              </a:rPr>
              <a:t>Employees of the Commonwealth</a:t>
            </a:r>
          </a:p>
          <a:p>
            <a:pPr>
              <a:buClr>
                <a:srgbClr val="CC6600"/>
              </a:buClr>
            </a:pPr>
            <a:endParaRPr lang="en-US" sz="1200" dirty="0">
              <a:solidFill>
                <a:srgbClr val="7030A0"/>
              </a:solidFill>
              <a:latin typeface="Cambria" panose="02040503050406030204" pitchFamily="18" charset="0"/>
            </a:endParaRPr>
          </a:p>
          <a:p>
            <a:pPr marL="0" indent="0">
              <a:buClr>
                <a:srgbClr val="CC6600"/>
              </a:buClr>
              <a:buNone/>
            </a:pPr>
            <a:r>
              <a:rPr lang="en-US" b="1" dirty="0">
                <a:solidFill>
                  <a:srgbClr val="006666"/>
                </a:solidFill>
                <a:latin typeface="Cambria" panose="02040503050406030204" pitchFamily="18" charset="0"/>
              </a:rPr>
              <a:t>What are whistleblowers protected from?</a:t>
            </a:r>
          </a:p>
          <a:p>
            <a:pPr>
              <a:buClr>
                <a:srgbClr val="CC6600"/>
              </a:buClr>
            </a:pPr>
            <a:r>
              <a:rPr lang="en-US" dirty="0">
                <a:solidFill>
                  <a:schemeClr val="tx1"/>
                </a:solidFill>
                <a:latin typeface="Cambria" panose="02040503050406030204" pitchFamily="18" charset="0"/>
              </a:rPr>
              <a:t>Firing</a:t>
            </a:r>
          </a:p>
          <a:p>
            <a:pPr>
              <a:buClr>
                <a:srgbClr val="CC6600"/>
              </a:buClr>
            </a:pPr>
            <a:r>
              <a:rPr lang="en-US" dirty="0">
                <a:solidFill>
                  <a:schemeClr val="tx1"/>
                </a:solidFill>
                <a:latin typeface="Cambria" panose="02040503050406030204" pitchFamily="18" charset="0"/>
              </a:rPr>
              <a:t>Suspension</a:t>
            </a:r>
          </a:p>
          <a:p>
            <a:pPr>
              <a:buClr>
                <a:srgbClr val="CC6600"/>
              </a:buClr>
            </a:pPr>
            <a:r>
              <a:rPr lang="en-US" dirty="0">
                <a:solidFill>
                  <a:schemeClr val="tx1"/>
                </a:solidFill>
                <a:latin typeface="Cambria" panose="02040503050406030204" pitchFamily="18" charset="0"/>
              </a:rPr>
              <a:t>Demotion</a:t>
            </a:r>
          </a:p>
          <a:p>
            <a:pPr>
              <a:buClr>
                <a:srgbClr val="CC6600"/>
              </a:buClr>
            </a:pPr>
            <a:r>
              <a:rPr lang="en-US" dirty="0">
                <a:solidFill>
                  <a:schemeClr val="tx1"/>
                </a:solidFill>
                <a:latin typeface="Cambria" panose="02040503050406030204" pitchFamily="18" charset="0"/>
              </a:rPr>
              <a:t>Any adverse employment action being taken as a reprisal</a:t>
            </a:r>
          </a:p>
          <a:p>
            <a:pPr>
              <a:buClr>
                <a:srgbClr val="CC6600"/>
              </a:buClr>
            </a:pPr>
            <a:endParaRPr lang="en-US" sz="1200" dirty="0">
              <a:latin typeface="Cambria" panose="02040503050406030204" pitchFamily="18" charset="0"/>
            </a:endParaRPr>
          </a:p>
          <a:p>
            <a:pPr marL="0" indent="0">
              <a:buClr>
                <a:srgbClr val="CC6600"/>
              </a:buClr>
              <a:buNone/>
            </a:pPr>
            <a:r>
              <a:rPr lang="en-US" b="1" dirty="0">
                <a:solidFill>
                  <a:srgbClr val="006666"/>
                </a:solidFill>
                <a:latin typeface="Cambria" panose="02040503050406030204" pitchFamily="18" charset="0"/>
              </a:rPr>
              <a:t>What kinds of disclosures are protected? </a:t>
            </a:r>
          </a:p>
          <a:p>
            <a:pPr>
              <a:buClr>
                <a:srgbClr val="CC6600"/>
              </a:buClr>
            </a:pPr>
            <a:r>
              <a:rPr lang="en-US" dirty="0">
                <a:solidFill>
                  <a:schemeClr val="tx1"/>
                </a:solidFill>
                <a:latin typeface="Cambria" panose="02040503050406030204" pitchFamily="18" charset="0"/>
              </a:rPr>
              <a:t>Disclosure of any activity or practice that is in violation of a law, rule or regulation, or poses a risk to public health, safety or the environment</a:t>
            </a:r>
          </a:p>
          <a:p>
            <a:pPr>
              <a:buClr>
                <a:srgbClr val="CC6600"/>
              </a:buCl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13510185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90600"/>
          </a:xfrm>
        </p:spPr>
        <p:txBody>
          <a:bodyPr>
            <a:normAutofit/>
          </a:bodyPr>
          <a:lstStyle/>
          <a:p>
            <a:r>
              <a:rPr lang="en-US" sz="4000" b="1" dirty="0">
                <a:ln>
                  <a:solidFill>
                    <a:schemeClr val="tx1"/>
                  </a:solidFill>
                </a:ln>
                <a:solidFill>
                  <a:srgbClr val="CC6600"/>
                </a:solidFill>
                <a:latin typeface="+mn-lt"/>
              </a:rPr>
              <a:t>Follow Up</a:t>
            </a:r>
          </a:p>
        </p:txBody>
      </p:sp>
      <p:sp>
        <p:nvSpPr>
          <p:cNvPr id="3" name="Content Placeholder 2"/>
          <p:cNvSpPr>
            <a:spLocks noGrp="1"/>
          </p:cNvSpPr>
          <p:nvPr>
            <p:ph idx="1"/>
          </p:nvPr>
        </p:nvSpPr>
        <p:spPr>
          <a:xfrm>
            <a:off x="228600" y="1676400"/>
            <a:ext cx="8610600" cy="4953000"/>
          </a:xfrm>
        </p:spPr>
        <p:txBody>
          <a:bodyPr>
            <a:normAutofit/>
          </a:bodyPr>
          <a:lstStyle/>
          <a:p>
            <a:pPr marL="0" indent="0">
              <a:buNone/>
            </a:pPr>
            <a:r>
              <a:rPr lang="en-US" b="1" dirty="0">
                <a:solidFill>
                  <a:srgbClr val="7030A0"/>
                </a:solidFill>
                <a:latin typeface="Cambria" panose="02040503050406030204" pitchFamily="18" charset="0"/>
              </a:rPr>
              <a:t>When an incident is reported to  the </a:t>
            </a:r>
            <a:r>
              <a:rPr lang="en-US" b="1" dirty="0" smtClean="0">
                <a:solidFill>
                  <a:srgbClr val="7030A0"/>
                </a:solidFill>
                <a:latin typeface="Cambria" panose="02040503050406030204" pitchFamily="18" charset="0"/>
              </a:rPr>
              <a:t>Theft/Fraud Hotline, DDS will:</a:t>
            </a:r>
          </a:p>
          <a:p>
            <a:pPr marL="457200" indent="-457200">
              <a:buClr>
                <a:srgbClr val="C00000"/>
              </a:buClr>
              <a:buFont typeface="+mj-lt"/>
              <a:buAutoNum type="arabicPeriod"/>
            </a:pPr>
            <a:r>
              <a:rPr lang="en-US" sz="2000" dirty="0">
                <a:solidFill>
                  <a:schemeClr val="tx1"/>
                </a:solidFill>
                <a:latin typeface="Cambria" panose="02040503050406030204" pitchFamily="18" charset="0"/>
              </a:rPr>
              <a:t>Utilize the DPPC hotline to insure that the state police reviews the case</a:t>
            </a:r>
          </a:p>
          <a:p>
            <a:pPr marL="457200" indent="-457200">
              <a:buClr>
                <a:srgbClr val="C00000"/>
              </a:buClr>
              <a:buFont typeface="+mj-lt"/>
              <a:buAutoNum type="arabicPeriod"/>
            </a:pPr>
            <a:r>
              <a:rPr lang="en-US" sz="2000" dirty="0">
                <a:solidFill>
                  <a:srgbClr val="7030A0"/>
                </a:solidFill>
                <a:latin typeface="Cambria" panose="02040503050406030204" pitchFamily="18" charset="0"/>
              </a:rPr>
              <a:t>I</a:t>
            </a:r>
            <a:r>
              <a:rPr lang="en-US" sz="2000" dirty="0">
                <a:solidFill>
                  <a:schemeClr val="tx1"/>
                </a:solidFill>
                <a:latin typeface="Cambria" panose="02040503050406030204" pitchFamily="18" charset="0"/>
              </a:rPr>
              <a:t>nvestigate the allegation.</a:t>
            </a:r>
          </a:p>
          <a:p>
            <a:pPr marL="457200" indent="-457200">
              <a:buClr>
                <a:srgbClr val="C00000"/>
              </a:buClr>
              <a:buFont typeface="+mj-lt"/>
              <a:buAutoNum type="arabicPeriod"/>
            </a:pPr>
            <a:r>
              <a:rPr lang="en-US" sz="2000" dirty="0">
                <a:solidFill>
                  <a:schemeClr val="tx1"/>
                </a:solidFill>
                <a:latin typeface="Cambria" panose="02040503050406030204" pitchFamily="18" charset="0"/>
              </a:rPr>
              <a:t>Produce an action plan or administrative review upon completion of the investigation. </a:t>
            </a:r>
          </a:p>
          <a:p>
            <a:pPr marL="457200" indent="-457200">
              <a:buClr>
                <a:srgbClr val="C00000"/>
              </a:buClr>
              <a:buFont typeface="+mj-lt"/>
              <a:buAutoNum type="arabicPeriod"/>
            </a:pPr>
            <a:r>
              <a:rPr lang="en-US" sz="2000" dirty="0">
                <a:solidFill>
                  <a:schemeClr val="tx1"/>
                </a:solidFill>
                <a:latin typeface="Cambria" panose="02040503050406030204" pitchFamily="18" charset="0"/>
              </a:rPr>
              <a:t>Notify the state auditor’s office and refer the case to law enforcement if these are appropriate responses to the investigation.</a:t>
            </a:r>
          </a:p>
          <a:p>
            <a:pPr marL="457200" indent="-457200">
              <a:buClr>
                <a:srgbClr val="C00000"/>
              </a:buClr>
              <a:buFont typeface="+mj-lt"/>
              <a:buAutoNum type="arabicPeriod"/>
            </a:pPr>
            <a:r>
              <a:rPr lang="en-US" sz="2000" dirty="0">
                <a:solidFill>
                  <a:schemeClr val="tx1"/>
                </a:solidFill>
                <a:latin typeface="Cambria" panose="02040503050406030204" pitchFamily="18" charset="0"/>
              </a:rPr>
              <a:t>Determine whether to pursue individual accountability through employment consequences. </a:t>
            </a:r>
          </a:p>
          <a:p>
            <a:pPr marL="457200" indent="-457200">
              <a:buClr>
                <a:srgbClr val="C00000"/>
              </a:buClr>
              <a:buFont typeface="+mj-lt"/>
              <a:buAutoNum type="arabicPeriod"/>
            </a:pPr>
            <a:r>
              <a:rPr lang="en-US" sz="2000" dirty="0">
                <a:solidFill>
                  <a:schemeClr val="tx1"/>
                </a:solidFill>
                <a:latin typeface="Cambria" panose="02040503050406030204" pitchFamily="18" charset="0"/>
              </a:rPr>
              <a:t>Evaluate the effectiveness of the relevant internal control procedures and make improvements and recommendations as needed.  </a:t>
            </a:r>
          </a:p>
          <a:p>
            <a:pPr marL="114300" indent="0">
              <a:buNone/>
            </a:pPr>
            <a:endParaRPr lang="en-US" sz="2000" dirty="0">
              <a:solidFill>
                <a:schemeClr val="tx1"/>
              </a:solidFill>
              <a:latin typeface="Cambria" panose="02040503050406030204" pitchFamily="18" charset="0"/>
            </a:endParaRPr>
          </a:p>
          <a:p>
            <a:pPr indent="-342900"/>
            <a:endParaRPr lang="en-US" dirty="0" smtClean="0">
              <a:solidFill>
                <a:schemeClr val="tx1"/>
              </a:solidFill>
              <a:latin typeface="Cambria" panose="02040503050406030204" pitchFamily="18" charset="0"/>
            </a:endParaRPr>
          </a:p>
          <a:p>
            <a:pPr indent="-342900"/>
            <a:endParaRPr lang="en-US" dirty="0">
              <a:solidFill>
                <a:schemeClr val="tx1"/>
              </a:solidFill>
              <a:latin typeface="Cambria" panose="02040503050406030204" pitchFamily="18" charset="0"/>
            </a:endParaRPr>
          </a:p>
          <a:p>
            <a:pPr marL="0" indent="0">
              <a:buNone/>
            </a:pPr>
            <a:endParaRPr lang="en-US"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23924236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767" y="457200"/>
            <a:ext cx="8229600" cy="990600"/>
          </a:xfrm>
        </p:spPr>
        <p:txBody>
          <a:bodyPr>
            <a:normAutofit/>
          </a:bodyPr>
          <a:lstStyle/>
          <a:p>
            <a:r>
              <a:rPr lang="en-US" sz="4000" b="1" dirty="0">
                <a:ln>
                  <a:solidFill>
                    <a:schemeClr val="tx1"/>
                  </a:solidFill>
                </a:ln>
                <a:solidFill>
                  <a:srgbClr val="CC6600"/>
                </a:solidFill>
                <a:latin typeface="+mn-lt"/>
              </a:rPr>
              <a:t>Handling it “in house”</a:t>
            </a:r>
          </a:p>
        </p:txBody>
      </p:sp>
      <p:sp>
        <p:nvSpPr>
          <p:cNvPr id="3" name="Content Placeholder 2"/>
          <p:cNvSpPr>
            <a:spLocks noGrp="1"/>
          </p:cNvSpPr>
          <p:nvPr>
            <p:ph idx="1"/>
          </p:nvPr>
        </p:nvSpPr>
        <p:spPr>
          <a:xfrm>
            <a:off x="400538" y="1600200"/>
            <a:ext cx="8229600" cy="4678363"/>
          </a:xfrm>
        </p:spPr>
        <p:txBody>
          <a:bodyPr>
            <a:normAutofit fontScale="92500" lnSpcReduction="20000"/>
          </a:bodyPr>
          <a:lstStyle/>
          <a:p>
            <a:pPr marL="0" indent="0">
              <a:buNone/>
            </a:pPr>
            <a:r>
              <a:rPr lang="en-US" dirty="0" smtClean="0">
                <a:solidFill>
                  <a:schemeClr val="tx1"/>
                </a:solidFill>
                <a:latin typeface="Cambria" panose="02040503050406030204" pitchFamily="18" charset="0"/>
              </a:rPr>
              <a:t>If a staff person is caught stealing, but they pay the money back, does the theft need to be reported?  </a:t>
            </a:r>
          </a:p>
          <a:p>
            <a:pPr marL="0" indent="0" algn="ctr">
              <a:buNone/>
            </a:pPr>
            <a:r>
              <a:rPr lang="en-US" sz="4600" b="1" dirty="0" smtClean="0">
                <a:solidFill>
                  <a:srgbClr val="006666"/>
                </a:solidFill>
              </a:rPr>
              <a:t>YES – You still need to report</a:t>
            </a:r>
          </a:p>
          <a:p>
            <a:pPr>
              <a:buClr>
                <a:srgbClr val="CC6600"/>
              </a:buClr>
            </a:pPr>
            <a:r>
              <a:rPr lang="en-US" dirty="0" smtClean="0">
                <a:solidFill>
                  <a:schemeClr val="tx1"/>
                </a:solidFill>
                <a:latin typeface="Cambria" panose="02040503050406030204" pitchFamily="18" charset="0"/>
              </a:rPr>
              <a:t>DDS will investigate of the incident to determine the extent of the theft.  There may have been additional fraud events which should be investigated.</a:t>
            </a:r>
          </a:p>
          <a:p>
            <a:pPr>
              <a:buClr>
                <a:srgbClr val="CC6600"/>
              </a:buClr>
            </a:pPr>
            <a:r>
              <a:rPr lang="en-US" dirty="0" smtClean="0">
                <a:solidFill>
                  <a:schemeClr val="tx1"/>
                </a:solidFill>
                <a:latin typeface="Cambria" panose="02040503050406030204" pitchFamily="18" charset="0"/>
              </a:rPr>
              <a:t>The incident may need to reported to the state auditors office and/or to law enforcement.  This needs to be determined at the Central Office level. </a:t>
            </a:r>
          </a:p>
          <a:p>
            <a:pPr>
              <a:buClr>
                <a:srgbClr val="CC6600"/>
              </a:buClr>
            </a:pPr>
            <a:r>
              <a:rPr lang="en-US" dirty="0">
                <a:solidFill>
                  <a:schemeClr val="tx1"/>
                </a:solidFill>
                <a:latin typeface="Cambria" panose="02040503050406030204" pitchFamily="18" charset="0"/>
              </a:rPr>
              <a:t>The decision regarding potential employment consequences for the staff member needs to include input from DDS Central Office</a:t>
            </a:r>
            <a:endParaRPr lang="en-US" dirty="0" smtClean="0">
              <a:solidFill>
                <a:schemeClr val="tx1"/>
              </a:solidFill>
              <a:latin typeface="Cambria" panose="02040503050406030204" pitchFamily="18" charset="0"/>
            </a:endParaRPr>
          </a:p>
          <a:p>
            <a:pPr>
              <a:buClr>
                <a:srgbClr val="CC6600"/>
              </a:buClr>
            </a:pPr>
            <a:r>
              <a:rPr lang="en-US" dirty="0">
                <a:solidFill>
                  <a:schemeClr val="tx1"/>
                </a:solidFill>
                <a:latin typeface="Cambria" panose="02040503050406030204" pitchFamily="18" charset="0"/>
              </a:rPr>
              <a:t>DDS is </a:t>
            </a:r>
            <a:r>
              <a:rPr lang="en-US" dirty="0" smtClean="0">
                <a:solidFill>
                  <a:schemeClr val="tx1"/>
                </a:solidFill>
                <a:latin typeface="Cambria" panose="02040503050406030204" pitchFamily="18" charset="0"/>
              </a:rPr>
              <a:t>continually </a:t>
            </a:r>
            <a:r>
              <a:rPr lang="en-US" dirty="0">
                <a:solidFill>
                  <a:schemeClr val="tx1"/>
                </a:solidFill>
                <a:latin typeface="Cambria" panose="02040503050406030204" pitchFamily="18" charset="0"/>
              </a:rPr>
              <a:t>assessing and revising its </a:t>
            </a:r>
            <a:r>
              <a:rPr lang="en-US" dirty="0" smtClean="0">
                <a:solidFill>
                  <a:schemeClr val="tx1"/>
                </a:solidFill>
                <a:latin typeface="Cambria" panose="02040503050406030204" pitchFamily="18" charset="0"/>
              </a:rPr>
              <a:t>internal control procedures.  </a:t>
            </a:r>
            <a:r>
              <a:rPr lang="en-US" dirty="0">
                <a:solidFill>
                  <a:schemeClr val="tx1"/>
                </a:solidFill>
                <a:latin typeface="Cambria" panose="02040503050406030204" pitchFamily="18" charset="0"/>
              </a:rPr>
              <a:t>It is important to know if </a:t>
            </a:r>
            <a:r>
              <a:rPr lang="en-US" dirty="0" smtClean="0">
                <a:solidFill>
                  <a:schemeClr val="tx1"/>
                </a:solidFill>
                <a:latin typeface="Cambria" panose="02040503050406030204" pitchFamily="18" charset="0"/>
              </a:rPr>
              <a:t>procedures are ineffective </a:t>
            </a:r>
            <a:r>
              <a:rPr lang="en-US" dirty="0">
                <a:solidFill>
                  <a:schemeClr val="tx1"/>
                </a:solidFill>
                <a:latin typeface="Cambria" panose="02040503050406030204" pitchFamily="18" charset="0"/>
              </a:rPr>
              <a:t>in order to correct the problem.</a:t>
            </a:r>
          </a:p>
          <a:p>
            <a:pPr>
              <a:buClr>
                <a:srgbClr val="CC6600"/>
              </a:buClr>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a:p>
            <a:pPr marL="514350" indent="-514350">
              <a:buFont typeface="+mj-lt"/>
              <a:buAutoNum type="arabicPeriod"/>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15633571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4179" y="5943600"/>
            <a:ext cx="9080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9600" y="381000"/>
            <a:ext cx="8229599" cy="1200329"/>
          </a:xfrm>
          <a:prstGeom prst="rect">
            <a:avLst/>
          </a:prstGeom>
        </p:spPr>
        <p:txBody>
          <a:bodyPr wrap="square">
            <a:spAutoFit/>
          </a:bodyPr>
          <a:lstStyle/>
          <a:p>
            <a:r>
              <a:rPr lang="en-US" sz="3600" b="1" dirty="0" smtClean="0">
                <a:ln>
                  <a:solidFill>
                    <a:schemeClr val="tx1"/>
                  </a:solidFill>
                </a:ln>
                <a:solidFill>
                  <a:srgbClr val="CC6600"/>
                </a:solidFill>
                <a:ea typeface="Verdana" panose="020B0604030504040204" pitchFamily="34" charset="0"/>
                <a:cs typeface="Verdana" panose="020B0604030504040204" pitchFamily="34" charset="0"/>
              </a:rPr>
              <a:t>Unanticipated Risks can derail the best missions, goals and plans </a:t>
            </a:r>
            <a:endParaRPr lang="en-US" sz="3600"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26475"/>
            <a:ext cx="7083743" cy="4393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05093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fontScale="90000"/>
          </a:bodyPr>
          <a:lstStyle/>
          <a:p>
            <a:pPr lvl="0">
              <a:spcBef>
                <a:spcPts val="0"/>
              </a:spcBef>
            </a:pPr>
            <a:r>
              <a:rPr lang="en-US" sz="4000" b="1" dirty="0">
                <a:ln>
                  <a:solidFill>
                    <a:srgbClr val="292934"/>
                  </a:solidFill>
                </a:ln>
                <a:solidFill>
                  <a:srgbClr val="CC6600"/>
                </a:solidFill>
                <a:effectLst>
                  <a:outerShdw blurRad="50800" dist="38100" dir="8100000" algn="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Self Directed Services </a:t>
            </a:r>
            <a:r>
              <a:rPr lang="en-US" sz="4000" b="1" dirty="0" smtClean="0">
                <a:ln>
                  <a:solidFill>
                    <a:srgbClr val="292934"/>
                  </a:solidFill>
                </a:ln>
                <a:solidFill>
                  <a:srgbClr val="CC6600"/>
                </a:solidFill>
                <a:effectLst>
                  <a:outerShdw blurRad="50800" dist="38100" dir="8100000" algn="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a:r>
            <a:br>
              <a:rPr lang="en-US" sz="4000" b="1" dirty="0" smtClean="0">
                <a:ln>
                  <a:solidFill>
                    <a:srgbClr val="292934"/>
                  </a:solidFill>
                </a:ln>
                <a:solidFill>
                  <a:srgbClr val="CC6600"/>
                </a:solidFill>
                <a:effectLst>
                  <a:outerShdw blurRad="50800" dist="38100" dir="8100000" algn="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br>
            <a:r>
              <a:rPr lang="en-US" sz="1800" b="1" dirty="0" smtClean="0">
                <a:ln>
                  <a:solidFill>
                    <a:srgbClr val="292934"/>
                  </a:solidFill>
                </a:ln>
                <a:solidFill>
                  <a:srgbClr val="008080"/>
                </a:solidFill>
                <a:effectLst>
                  <a:outerShdw blurRad="50800" dist="38100" dir="8100000" algn="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financial abuse of individual </a:t>
            </a:r>
            <a:r>
              <a:rPr lang="en-US" sz="1800" b="1" dirty="0" smtClean="0">
                <a:ln>
                  <a:solidFill>
                    <a:srgbClr val="292934"/>
                  </a:solidFill>
                </a:ln>
                <a:solidFill>
                  <a:srgbClr val="CC6600"/>
                </a:solidFill>
                <a:effectLst>
                  <a:outerShdw blurRad="50800" dist="38100" dir="8100000" algn="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and </a:t>
            </a:r>
            <a:r>
              <a:rPr lang="en-US" sz="1800" b="1" dirty="0" smtClean="0">
                <a:ln>
                  <a:solidFill>
                    <a:srgbClr val="292934"/>
                  </a:solidFill>
                </a:ln>
                <a:solidFill>
                  <a:srgbClr val="008080"/>
                </a:solidFill>
                <a:effectLst>
                  <a:outerShdw blurRad="50800" dist="38100" dir="8100000" algn="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theft of state resources</a:t>
            </a:r>
            <a:r>
              <a:rPr lang="en-US" sz="1800" dirty="0">
                <a:solidFill>
                  <a:srgbClr val="008080"/>
                </a:solidFill>
                <a:ea typeface="+mn-ea"/>
                <a:cs typeface="+mn-cs"/>
              </a:rPr>
              <a:t/>
            </a:r>
            <a:br>
              <a:rPr lang="en-US" sz="1800" dirty="0">
                <a:solidFill>
                  <a:srgbClr val="008080"/>
                </a:solidFill>
                <a:ea typeface="+mn-ea"/>
                <a:cs typeface="+mn-cs"/>
              </a:rPr>
            </a:br>
            <a:endParaRPr lang="en-US" dirty="0">
              <a:solidFill>
                <a:srgbClr val="008080"/>
              </a:solidFill>
            </a:endParaRPr>
          </a:p>
        </p:txBody>
      </p:sp>
      <p:sp>
        <p:nvSpPr>
          <p:cNvPr id="3" name="Content Placeholder 2"/>
          <p:cNvSpPr>
            <a:spLocks noGrp="1"/>
          </p:cNvSpPr>
          <p:nvPr>
            <p:ph idx="1"/>
          </p:nvPr>
        </p:nvSpPr>
        <p:spPr>
          <a:xfrm>
            <a:off x="381000" y="1600200"/>
            <a:ext cx="8610600" cy="5181600"/>
          </a:xfrm>
        </p:spPr>
        <p:txBody>
          <a:bodyPr>
            <a:normAutofit/>
          </a:bodyPr>
          <a:lstStyle/>
          <a:p>
            <a:pPr marL="0" lvl="0" indent="0">
              <a:buNone/>
            </a:pPr>
            <a:r>
              <a:rPr lang="en-US" dirty="0" smtClean="0">
                <a:solidFill>
                  <a:srgbClr val="292934"/>
                </a:solidFill>
                <a:latin typeface="Cambria" panose="02040503050406030204" pitchFamily="18" charset="0"/>
              </a:rPr>
              <a:t>Any </a:t>
            </a:r>
            <a:r>
              <a:rPr lang="en-US" dirty="0">
                <a:solidFill>
                  <a:srgbClr val="292934"/>
                </a:solidFill>
                <a:latin typeface="Cambria" panose="02040503050406030204" pitchFamily="18" charset="0"/>
              </a:rPr>
              <a:t>theft, misuse or misappropriation of funds or services intended for individuals through the Participant Directed Program or through Agency with Choice must be reported as </a:t>
            </a:r>
            <a:r>
              <a:rPr lang="en-US" dirty="0" smtClean="0">
                <a:solidFill>
                  <a:srgbClr val="292934"/>
                </a:solidFill>
                <a:latin typeface="Cambria" panose="02040503050406030204" pitchFamily="18" charset="0"/>
              </a:rPr>
              <a:t>both, as per the Real Lives Law:</a:t>
            </a:r>
            <a:endParaRPr lang="en-US" dirty="0">
              <a:solidFill>
                <a:srgbClr val="292934"/>
              </a:solidFill>
              <a:latin typeface="Cambria" panose="02040503050406030204" pitchFamily="18" charset="0"/>
            </a:endParaRPr>
          </a:p>
          <a:p>
            <a:pPr marL="114300" lvl="0" indent="0">
              <a:buNone/>
            </a:pPr>
            <a:r>
              <a:rPr lang="en-US" b="1" dirty="0" smtClean="0">
                <a:solidFill>
                  <a:srgbClr val="C00000"/>
                </a:solidFill>
                <a:latin typeface="Cambria" panose="02040503050406030204" pitchFamily="18" charset="0"/>
              </a:rPr>
              <a:t>When you call  theft and fraud hotline, the allegation will be called into the DPPC.  It will be investigated as potential financial abuse of a person with a disability, and may subsequently be reviewed in terms of theft of state resources. </a:t>
            </a:r>
          </a:p>
          <a:p>
            <a:pPr marL="114300" lvl="0" indent="0">
              <a:buNone/>
            </a:pPr>
            <a:endParaRPr lang="en-US" b="1" dirty="0">
              <a:solidFill>
                <a:srgbClr val="C00000"/>
              </a:solidFill>
              <a:latin typeface="Cambria" panose="02040503050406030204" pitchFamily="18"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42470266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38" y="457200"/>
            <a:ext cx="8229600" cy="990600"/>
          </a:xfrm>
        </p:spPr>
        <p:txBody>
          <a:bodyPr>
            <a:normAutofit/>
          </a:bodyPr>
          <a:lstStyle/>
          <a:p>
            <a:r>
              <a:rPr lang="en-US" sz="4000" b="1" dirty="0">
                <a:ln>
                  <a:solidFill>
                    <a:schemeClr val="tx1"/>
                  </a:solidFill>
                </a:ln>
                <a:solidFill>
                  <a:srgbClr val="CC6600"/>
                </a:solidFill>
                <a:latin typeface="+mn-lt"/>
              </a:rPr>
              <a:t>In Conclusion</a:t>
            </a:r>
          </a:p>
        </p:txBody>
      </p:sp>
      <p:sp>
        <p:nvSpPr>
          <p:cNvPr id="3" name="Content Placeholder 2"/>
          <p:cNvSpPr>
            <a:spLocks noGrp="1"/>
          </p:cNvSpPr>
          <p:nvPr>
            <p:ph idx="1"/>
          </p:nvPr>
        </p:nvSpPr>
        <p:spPr>
          <a:xfrm>
            <a:off x="457200" y="1676400"/>
            <a:ext cx="8229600" cy="4373563"/>
          </a:xfrm>
        </p:spPr>
        <p:txBody>
          <a:bodyPr>
            <a:normAutofit fontScale="92500" lnSpcReduction="10000"/>
          </a:bodyPr>
          <a:lstStyle/>
          <a:p>
            <a:endParaRPr lang="en-US" sz="800" dirty="0">
              <a:latin typeface="Cambria" panose="02040503050406030204" pitchFamily="18" charset="0"/>
            </a:endParaRPr>
          </a:p>
          <a:p>
            <a:r>
              <a:rPr lang="en-US" dirty="0">
                <a:solidFill>
                  <a:schemeClr val="tx1"/>
                </a:solidFill>
                <a:latin typeface="Cambria" panose="02040503050406030204" pitchFamily="18" charset="0"/>
              </a:rPr>
              <a:t>When someone steals from the DDS, they are stealing from people with disabilities, from taxpayers, from all of us.</a:t>
            </a:r>
          </a:p>
          <a:p>
            <a:r>
              <a:rPr lang="en-US" dirty="0">
                <a:solidFill>
                  <a:schemeClr val="tx1"/>
                </a:solidFill>
                <a:latin typeface="Cambria" panose="02040503050406030204" pitchFamily="18" charset="0"/>
              </a:rPr>
              <a:t>DDS resources are exposed to risk every day. </a:t>
            </a:r>
          </a:p>
          <a:p>
            <a:r>
              <a:rPr lang="en-US" dirty="0">
                <a:solidFill>
                  <a:schemeClr val="tx1"/>
                </a:solidFill>
                <a:latin typeface="Cambria" panose="02040503050406030204" pitchFamily="18" charset="0"/>
              </a:rPr>
              <a:t>Internal control procedures helps to manage those risks</a:t>
            </a:r>
          </a:p>
          <a:p>
            <a:r>
              <a:rPr lang="en-US" dirty="0">
                <a:solidFill>
                  <a:schemeClr val="tx1"/>
                </a:solidFill>
                <a:latin typeface="Cambria" panose="02040503050406030204" pitchFamily="18" charset="0"/>
              </a:rPr>
              <a:t>The procedures serve to standardize the way in which things are done.  They include the way to do things, designated roles, a method of documenting, tracking and verifying what was done.</a:t>
            </a:r>
          </a:p>
          <a:p>
            <a:r>
              <a:rPr lang="en-US" dirty="0">
                <a:solidFill>
                  <a:schemeClr val="tx1"/>
                </a:solidFill>
                <a:latin typeface="Cambria" panose="02040503050406030204" pitchFamily="18" charset="0"/>
              </a:rPr>
              <a:t>Someone who was not involved with the transaction regularly reviews and verifies the documentation to insure that there are no discrepancies.</a:t>
            </a:r>
          </a:p>
          <a:p>
            <a:r>
              <a:rPr lang="en-US" b="1" dirty="0">
                <a:solidFill>
                  <a:srgbClr val="C00000"/>
                </a:solidFill>
                <a:latin typeface="Cambria" panose="02040503050406030204" pitchFamily="18" charset="0"/>
              </a:rPr>
              <a:t>Preventing theft, fraud, and misuse of  state resources by following internal controls is everyone's responsibility.</a:t>
            </a:r>
          </a:p>
          <a:p>
            <a:endParaRPr lang="en-US"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23495563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724400"/>
            <a:ext cx="7162800" cy="1745200"/>
          </a:xfrm>
          <a:solidFill>
            <a:schemeClr val="accent1">
              <a:lumMod val="75000"/>
              <a:alpha val="0"/>
            </a:schemeClr>
          </a:solidFill>
        </p:spPr>
        <p:txBody>
          <a:bodyPr>
            <a:normAutofit/>
          </a:bodyPr>
          <a:lstStyle/>
          <a:p>
            <a:pPr algn="ctr"/>
            <a:r>
              <a:rPr lang="en-US" sz="6000" b="1" dirty="0">
                <a:solidFill>
                  <a:schemeClr val="tx1"/>
                </a:solidFill>
                <a:effectLst>
                  <a:outerShdw blurRad="38100" dist="38100" dir="2700000" algn="tl">
                    <a:srgbClr val="000000">
                      <a:alpha val="43137"/>
                    </a:srgbClr>
                  </a:outerShdw>
                </a:effectLst>
                <a:latin typeface="+mn-lt"/>
              </a:rPr>
              <a:t>Thank You!</a:t>
            </a: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971800" y="1295400"/>
            <a:ext cx="2936081" cy="3103087"/>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17889298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81000"/>
            <a:ext cx="8686800" cy="990600"/>
          </a:xfrm>
        </p:spPr>
        <p:txBody>
          <a:bodyPr>
            <a:noAutofit/>
          </a:bodyPr>
          <a:lstStyle/>
          <a:p>
            <a:r>
              <a:rPr lang="en-US" altLang="en-US" sz="3600" dirty="0" smtClean="0"/>
              <a:t/>
            </a:r>
            <a:br>
              <a:rPr lang="en-US" altLang="en-US" sz="3600" dirty="0" smtClean="0"/>
            </a:br>
            <a:r>
              <a:rPr lang="en-US" altLang="en-US" sz="4000" b="1" dirty="0" smtClean="0">
                <a:ln>
                  <a:solidFill>
                    <a:schemeClr val="tx1"/>
                  </a:solidFill>
                </a:ln>
                <a:solidFill>
                  <a:srgbClr val="CC6600"/>
                </a:solidFill>
                <a:latin typeface="+mn-lt"/>
              </a:rPr>
              <a:t>Risk </a:t>
            </a:r>
            <a:r>
              <a:rPr lang="en-US" altLang="en-US" sz="4000" b="1" dirty="0">
                <a:ln>
                  <a:solidFill>
                    <a:schemeClr val="tx1"/>
                  </a:solidFill>
                </a:ln>
                <a:solidFill>
                  <a:srgbClr val="CC6600"/>
                </a:solidFill>
                <a:latin typeface="+mn-lt"/>
              </a:rPr>
              <a:t>Happens</a:t>
            </a:r>
            <a:r>
              <a:rPr lang="en-US" altLang="en-US" sz="3600" b="1" dirty="0">
                <a:ln>
                  <a:solidFill>
                    <a:schemeClr val="tx1"/>
                  </a:solidFill>
                </a:ln>
                <a:solidFill>
                  <a:srgbClr val="00B050"/>
                </a:solidFill>
              </a:rPr>
              <a:t/>
            </a:r>
            <a:br>
              <a:rPr lang="en-US" altLang="en-US" sz="3600" b="1" dirty="0">
                <a:ln>
                  <a:solidFill>
                    <a:schemeClr val="tx1"/>
                  </a:solidFill>
                </a:ln>
                <a:solidFill>
                  <a:srgbClr val="00B050"/>
                </a:solidFill>
              </a:rPr>
            </a:br>
            <a:endParaRPr lang="en-US" sz="3600" dirty="0">
              <a:ln>
                <a:solidFill>
                  <a:schemeClr val="tx1"/>
                </a:solidFill>
              </a:ln>
              <a:solidFill>
                <a:srgbClr val="00B050"/>
              </a:solidFill>
            </a:endParaRPr>
          </a:p>
        </p:txBody>
      </p:sp>
      <p:sp>
        <p:nvSpPr>
          <p:cNvPr id="5" name="Content Placeholder 4"/>
          <p:cNvSpPr>
            <a:spLocks noGrp="1"/>
          </p:cNvSpPr>
          <p:nvPr>
            <p:ph idx="1"/>
          </p:nvPr>
        </p:nvSpPr>
        <p:spPr/>
        <p:txBody>
          <a:bodyPr>
            <a:normAutofit lnSpcReduction="10000"/>
          </a:bodyPr>
          <a:lstStyle/>
          <a:p>
            <a:pPr marL="0" indent="0">
              <a:buNone/>
            </a:pPr>
            <a:r>
              <a:rPr lang="en-US" altLang="en-US" sz="2400" b="1" dirty="0" smtClean="0">
                <a:solidFill>
                  <a:srgbClr val="006666"/>
                </a:solidFill>
                <a:latin typeface="Cambria" panose="02040503050406030204" pitchFamily="18" charset="0"/>
              </a:rPr>
              <a:t>Risk:</a:t>
            </a:r>
            <a:r>
              <a:rPr lang="en-US" altLang="en-US" sz="2400" b="1" dirty="0" smtClean="0">
                <a:latin typeface="Cambria" panose="02040503050406030204" pitchFamily="18" charset="0"/>
              </a:rPr>
              <a:t> </a:t>
            </a:r>
            <a:r>
              <a:rPr lang="en-US" altLang="en-US" sz="2400" dirty="0">
                <a:solidFill>
                  <a:schemeClr val="tx1"/>
                </a:solidFill>
                <a:latin typeface="Cambria" panose="02040503050406030204" pitchFamily="18" charset="0"/>
              </a:rPr>
              <a:t>p</a:t>
            </a:r>
            <a:r>
              <a:rPr lang="en-US" sz="2400" dirty="0" smtClean="0">
                <a:solidFill>
                  <a:schemeClr val="tx1"/>
                </a:solidFill>
                <a:latin typeface="Cambria" panose="02040503050406030204" pitchFamily="18" charset="0"/>
              </a:rPr>
              <a:t>otential </a:t>
            </a:r>
            <a:r>
              <a:rPr lang="en-US" sz="2400" dirty="0">
                <a:solidFill>
                  <a:schemeClr val="tx1"/>
                </a:solidFill>
                <a:latin typeface="Cambria" panose="02040503050406030204" pitchFamily="18" charset="0"/>
              </a:rPr>
              <a:t>of losing something of value. </a:t>
            </a:r>
            <a:endParaRPr lang="en-US" sz="2400" dirty="0" smtClean="0">
              <a:solidFill>
                <a:schemeClr val="tx1"/>
              </a:solidFill>
              <a:latin typeface="Cambria" panose="02040503050406030204" pitchFamily="18" charset="0"/>
            </a:endParaRPr>
          </a:p>
          <a:p>
            <a:pPr marL="0" indent="0">
              <a:spcBef>
                <a:spcPct val="0"/>
              </a:spcBef>
              <a:buNone/>
            </a:pPr>
            <a:endParaRPr lang="en-US" altLang="en-US" sz="2400" b="1" dirty="0" smtClean="0">
              <a:latin typeface="Cambria" panose="02040503050406030204" pitchFamily="18" charset="0"/>
            </a:endParaRPr>
          </a:p>
          <a:p>
            <a:pPr marL="0" indent="0">
              <a:spcBef>
                <a:spcPct val="0"/>
              </a:spcBef>
              <a:buNone/>
            </a:pPr>
            <a:r>
              <a:rPr lang="en-US" altLang="en-US" sz="2400" b="1" dirty="0" smtClean="0">
                <a:solidFill>
                  <a:srgbClr val="006666"/>
                </a:solidFill>
                <a:latin typeface="Cambria" panose="02040503050406030204" pitchFamily="18" charset="0"/>
              </a:rPr>
              <a:t>Business Risk: </a:t>
            </a:r>
            <a:r>
              <a:rPr lang="en-US" altLang="en-US" sz="2400" dirty="0">
                <a:solidFill>
                  <a:schemeClr val="tx1"/>
                </a:solidFill>
                <a:latin typeface="Cambria" panose="02040503050406030204" pitchFamily="18" charset="0"/>
              </a:rPr>
              <a:t>f</a:t>
            </a:r>
            <a:r>
              <a:rPr lang="en-US" sz="2400" dirty="0" smtClean="0">
                <a:solidFill>
                  <a:schemeClr val="tx1"/>
                </a:solidFill>
                <a:latin typeface="Cambria" panose="02040503050406030204" pitchFamily="18" charset="0"/>
              </a:rPr>
              <a:t>oreseen </a:t>
            </a:r>
            <a:r>
              <a:rPr lang="en-US" sz="2400" dirty="0">
                <a:solidFill>
                  <a:schemeClr val="tx1"/>
                </a:solidFill>
                <a:latin typeface="Cambria" panose="02040503050406030204" pitchFamily="18" charset="0"/>
              </a:rPr>
              <a:t>or unforeseen e</a:t>
            </a:r>
            <a:r>
              <a:rPr lang="en-US" sz="2400" dirty="0" smtClean="0">
                <a:solidFill>
                  <a:schemeClr val="tx1"/>
                </a:solidFill>
                <a:latin typeface="Cambria" panose="02040503050406030204" pitchFamily="18" charset="0"/>
              </a:rPr>
              <a:t>vents, actions or inactions which may adversely affect the department’s achievement of objectives, goals and mission.</a:t>
            </a:r>
          </a:p>
          <a:p>
            <a:pPr marL="0" indent="0">
              <a:spcBef>
                <a:spcPct val="0"/>
              </a:spcBef>
              <a:buNone/>
            </a:pPr>
            <a:endParaRPr lang="en-US" dirty="0" smtClean="0">
              <a:solidFill>
                <a:schemeClr val="tx1"/>
              </a:solidFill>
              <a:latin typeface="Cambria" panose="02040503050406030204" pitchFamily="18" charset="0"/>
            </a:endParaRPr>
          </a:p>
          <a:p>
            <a:pPr marL="0" indent="0">
              <a:spcBef>
                <a:spcPct val="0"/>
              </a:spcBef>
              <a:buNone/>
            </a:pPr>
            <a:r>
              <a:rPr lang="en-US" dirty="0" smtClean="0">
                <a:solidFill>
                  <a:schemeClr val="tx1"/>
                </a:solidFill>
                <a:latin typeface="Cambria" panose="02040503050406030204" pitchFamily="18" charset="0"/>
              </a:rPr>
              <a:t>DDS </a:t>
            </a:r>
            <a:r>
              <a:rPr lang="en-US" dirty="0">
                <a:solidFill>
                  <a:schemeClr val="tx1"/>
                </a:solidFill>
                <a:latin typeface="Cambria" panose="02040503050406030204" pitchFamily="18" charset="0"/>
              </a:rPr>
              <a:t>has business practices and methods of delivering services which </a:t>
            </a:r>
            <a:r>
              <a:rPr lang="en-US" dirty="0" smtClean="0">
                <a:solidFill>
                  <a:schemeClr val="tx1"/>
                </a:solidFill>
                <a:latin typeface="Cambria" panose="02040503050406030204" pitchFamily="18" charset="0"/>
              </a:rPr>
              <a:t>include an </a:t>
            </a:r>
            <a:r>
              <a:rPr lang="en-US" dirty="0">
                <a:solidFill>
                  <a:schemeClr val="tx1"/>
                </a:solidFill>
                <a:latin typeface="Cambria" panose="02040503050406030204" pitchFamily="18" charset="0"/>
              </a:rPr>
              <a:t>element of risk that resources and services may be misused, or stolen. </a:t>
            </a:r>
          </a:p>
          <a:p>
            <a:pPr marL="0" indent="0">
              <a:spcBef>
                <a:spcPct val="0"/>
              </a:spcBef>
              <a:buNone/>
            </a:pPr>
            <a:endParaRPr lang="en-US" dirty="0" smtClean="0">
              <a:latin typeface="Cambria" panose="02040503050406030204" pitchFamily="18" charset="0"/>
            </a:endParaRPr>
          </a:p>
          <a:p>
            <a:pPr marL="0" indent="0">
              <a:spcBef>
                <a:spcPct val="0"/>
              </a:spcBef>
              <a:buNone/>
            </a:pPr>
            <a:endParaRPr lang="en-US" dirty="0">
              <a:latin typeface="Cambria" panose="02040503050406030204" pitchFamily="18" charset="0"/>
            </a:endParaRPr>
          </a:p>
          <a:p>
            <a:pPr marL="0" indent="0">
              <a:spcBef>
                <a:spcPct val="0"/>
              </a:spcBef>
              <a:buNone/>
            </a:pPr>
            <a:r>
              <a:rPr lang="en-US" sz="2400" b="1" dirty="0" smtClean="0">
                <a:solidFill>
                  <a:srgbClr val="006666"/>
                </a:solidFill>
                <a:latin typeface="Cambria" panose="02040503050406030204" pitchFamily="18" charset="0"/>
              </a:rPr>
              <a:t>Risk is a fact of life. What can we do about it?</a:t>
            </a:r>
            <a:endParaRPr lang="en-US" sz="2400" b="1" dirty="0">
              <a:solidFill>
                <a:srgbClr val="006666"/>
              </a:solidFill>
              <a:latin typeface="Cambria" panose="02040503050406030204" pitchFamily="18" charset="0"/>
            </a:endParaRPr>
          </a:p>
          <a:p>
            <a:pPr marL="0" indent="0">
              <a:buNone/>
            </a:pPr>
            <a:endParaRPr lang="en-US" sz="2000" dirty="0" smtClean="0"/>
          </a:p>
          <a:p>
            <a:pPr marL="0" indent="0">
              <a:buNone/>
            </a:pPr>
            <a:endParaRPr lang="en-US" sz="2000" dirty="0" smtClean="0"/>
          </a:p>
          <a:p>
            <a:pPr>
              <a:spcBef>
                <a:spcPct val="0"/>
              </a:spcBef>
              <a:spcAft>
                <a:spcPts val="2400"/>
              </a:spcAft>
            </a:pPr>
            <a:endParaRPr lang="en-US" altLang="en-US" sz="1800" dirty="0"/>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103853050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60672" cy="810828"/>
          </a:xfrm>
        </p:spPr>
        <p:txBody>
          <a:bodyPr>
            <a:normAutofit fontScale="90000"/>
          </a:bodyPr>
          <a:lstStyle/>
          <a:p>
            <a:r>
              <a:rPr lang="en-US" sz="4000" b="1" dirty="0" smtClean="0">
                <a:ln>
                  <a:solidFill>
                    <a:schemeClr val="tx1"/>
                  </a:solidFill>
                </a:ln>
                <a:solidFill>
                  <a:srgbClr val="CC6600"/>
                </a:solidFill>
                <a:latin typeface="+mn-lt"/>
              </a:rPr>
              <a:t>risk assessment activity</a:t>
            </a:r>
            <a:r>
              <a:rPr lang="en-US" b="1" dirty="0" smtClean="0">
                <a:ln>
                  <a:solidFill>
                    <a:schemeClr val="tx1"/>
                  </a:solidFill>
                </a:ln>
                <a:solidFill>
                  <a:srgbClr val="00B050"/>
                </a:solidFill>
              </a:rPr>
              <a:t/>
            </a:r>
            <a:br>
              <a:rPr lang="en-US" b="1" dirty="0" smtClean="0">
                <a:ln>
                  <a:solidFill>
                    <a:schemeClr val="tx1"/>
                  </a:solidFill>
                </a:ln>
                <a:solidFill>
                  <a:srgbClr val="00B050"/>
                </a:solidFill>
              </a:rPr>
            </a:b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600" b="1" dirty="0">
                <a:solidFill>
                  <a:srgbClr val="006666"/>
                </a:solidFill>
                <a:latin typeface="Cambria" panose="02040503050406030204" pitchFamily="18" charset="0"/>
              </a:rPr>
              <a:t>There can be a number of business risks in something as basic as buying fresh </a:t>
            </a:r>
            <a:r>
              <a:rPr lang="en-US" sz="2600" b="1" dirty="0" smtClean="0">
                <a:solidFill>
                  <a:srgbClr val="006666"/>
                </a:solidFill>
                <a:latin typeface="Cambria" panose="02040503050406030204" pitchFamily="18" charset="0"/>
              </a:rPr>
              <a:t>fruit. </a:t>
            </a:r>
            <a:r>
              <a:rPr lang="en-US" dirty="0" smtClean="0">
                <a:latin typeface="Cambria" panose="02040503050406030204" pitchFamily="18" charset="0"/>
              </a:rPr>
              <a:t>I bought too much, I </a:t>
            </a:r>
            <a:r>
              <a:rPr lang="en-US" dirty="0">
                <a:latin typeface="Cambria" panose="02040503050406030204" pitchFamily="18" charset="0"/>
              </a:rPr>
              <a:t>didn’t need it  - I already have plenty of fruit, and it goes bad before I can eat it all </a:t>
            </a:r>
            <a:r>
              <a:rPr lang="en-US" dirty="0">
                <a:solidFill>
                  <a:srgbClr val="FF0000"/>
                </a:solidFill>
                <a:latin typeface="Cambria" panose="02040503050406030204" pitchFamily="18" charset="0"/>
              </a:rPr>
              <a:t>(waste)</a:t>
            </a:r>
          </a:p>
          <a:p>
            <a:r>
              <a:rPr lang="en-US" dirty="0">
                <a:latin typeface="Cambria" panose="02040503050406030204" pitchFamily="18" charset="0"/>
              </a:rPr>
              <a:t>I bought the wrong kind of fruit, nobody in my house likes those kiwi’s</a:t>
            </a:r>
            <a:r>
              <a:rPr lang="en-US" dirty="0">
                <a:solidFill>
                  <a:srgbClr val="FF0000"/>
                </a:solidFill>
                <a:latin typeface="Cambria" panose="02040503050406030204" pitchFamily="18" charset="0"/>
              </a:rPr>
              <a:t>(misuse)</a:t>
            </a:r>
          </a:p>
          <a:p>
            <a:r>
              <a:rPr lang="en-US" dirty="0">
                <a:latin typeface="Cambria" panose="02040503050406030204" pitchFamily="18" charset="0"/>
              </a:rPr>
              <a:t>It was overpriced– I can get it cheaper elsewhere </a:t>
            </a:r>
            <a:r>
              <a:rPr lang="en-US" dirty="0">
                <a:solidFill>
                  <a:srgbClr val="FF0000"/>
                </a:solidFill>
                <a:latin typeface="Cambria" panose="02040503050406030204" pitchFamily="18" charset="0"/>
              </a:rPr>
              <a:t>(carelessness)</a:t>
            </a:r>
          </a:p>
          <a:p>
            <a:r>
              <a:rPr lang="en-US" dirty="0">
                <a:latin typeface="Cambria" panose="02040503050406030204" pitchFamily="18" charset="0"/>
              </a:rPr>
              <a:t>I was overcharged – the cashier rang </a:t>
            </a:r>
            <a:r>
              <a:rPr lang="en-US" dirty="0" smtClean="0">
                <a:latin typeface="Cambria" panose="02040503050406030204" pitchFamily="18" charset="0"/>
              </a:rPr>
              <a:t>up </a:t>
            </a:r>
            <a:r>
              <a:rPr lang="en-US" dirty="0">
                <a:latin typeface="Cambria" panose="02040503050406030204" pitchFamily="18" charset="0"/>
              </a:rPr>
              <a:t>the wrong price </a:t>
            </a:r>
            <a:r>
              <a:rPr lang="en-US" dirty="0">
                <a:solidFill>
                  <a:srgbClr val="FF0000"/>
                </a:solidFill>
                <a:latin typeface="Cambria" panose="02040503050406030204" pitchFamily="18" charset="0"/>
              </a:rPr>
              <a:t>(carelessness or theft)</a:t>
            </a:r>
          </a:p>
          <a:p>
            <a:r>
              <a:rPr lang="en-US" dirty="0">
                <a:latin typeface="Cambria" panose="02040503050406030204" pitchFamily="18" charset="0"/>
              </a:rPr>
              <a:t>I was shorted – its not all there, the </a:t>
            </a:r>
            <a:r>
              <a:rPr lang="en-US" dirty="0" smtClean="0">
                <a:latin typeface="Cambria" panose="02040503050406030204" pitchFamily="18" charset="0"/>
              </a:rPr>
              <a:t>grocery </a:t>
            </a:r>
            <a:r>
              <a:rPr lang="en-US" dirty="0">
                <a:latin typeface="Cambria" panose="02040503050406030204" pitchFamily="18" charset="0"/>
              </a:rPr>
              <a:t>delivery service may have stolen </a:t>
            </a:r>
            <a:r>
              <a:rPr lang="en-US" dirty="0" smtClean="0">
                <a:latin typeface="Cambria" panose="02040503050406030204" pitchFamily="18" charset="0"/>
              </a:rPr>
              <a:t>a banana </a:t>
            </a:r>
            <a:r>
              <a:rPr lang="en-US" dirty="0">
                <a:latin typeface="Cambria" panose="02040503050406030204" pitchFamily="18" charset="0"/>
              </a:rPr>
              <a:t>after I paid for it </a:t>
            </a:r>
            <a:r>
              <a:rPr lang="en-US" dirty="0">
                <a:solidFill>
                  <a:srgbClr val="FF0000"/>
                </a:solidFill>
                <a:latin typeface="Cambria" panose="02040503050406030204" pitchFamily="18" charset="0"/>
              </a:rPr>
              <a:t>(theft)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20522763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n>
                  <a:solidFill>
                    <a:schemeClr val="tx1"/>
                  </a:solidFill>
                </a:ln>
                <a:solidFill>
                  <a:srgbClr val="CC6600"/>
                </a:solidFill>
              </a:rPr>
              <a:t>Managing risk</a:t>
            </a:r>
            <a:endParaRPr lang="en-US" dirty="0"/>
          </a:p>
        </p:txBody>
      </p:sp>
      <p:sp>
        <p:nvSpPr>
          <p:cNvPr id="3" name="Content Placeholder 2"/>
          <p:cNvSpPr>
            <a:spLocks noGrp="1"/>
          </p:cNvSpPr>
          <p:nvPr>
            <p:ph idx="1"/>
          </p:nvPr>
        </p:nvSpPr>
        <p:spPr/>
        <p:txBody>
          <a:bodyPr/>
          <a:lstStyle/>
          <a:p>
            <a:pPr marL="0" indent="0">
              <a:buNone/>
            </a:pPr>
            <a:r>
              <a:rPr lang="en-US" b="1" dirty="0">
                <a:solidFill>
                  <a:srgbClr val="006666"/>
                </a:solidFill>
              </a:rPr>
              <a:t>There are things that I can do to manage my fruit buying </a:t>
            </a:r>
            <a:r>
              <a:rPr lang="en-US" b="1" dirty="0" smtClean="0">
                <a:solidFill>
                  <a:srgbClr val="006666"/>
                </a:solidFill>
              </a:rPr>
              <a:t>risk. These are internal control procedures.</a:t>
            </a:r>
          </a:p>
          <a:p>
            <a:pPr indent="-342900"/>
            <a:r>
              <a:rPr lang="en-US" dirty="0" smtClean="0"/>
              <a:t>Use </a:t>
            </a:r>
            <a:r>
              <a:rPr lang="en-US" dirty="0"/>
              <a:t>a shopping list so I will purchase the correct amount and type of fruit</a:t>
            </a:r>
          </a:p>
          <a:p>
            <a:r>
              <a:rPr lang="en-US" dirty="0"/>
              <a:t>Be an informed shopper who is familiar with the food and fruit prices at my local stores</a:t>
            </a:r>
          </a:p>
          <a:p>
            <a:r>
              <a:rPr lang="en-US" dirty="0"/>
              <a:t>Check the store receipt to make sure that I was charged the correct price</a:t>
            </a:r>
          </a:p>
          <a:p>
            <a:r>
              <a:rPr lang="en-US" dirty="0"/>
              <a:t>Check my groceries when they get </a:t>
            </a:r>
            <a:r>
              <a:rPr lang="en-US" dirty="0" smtClean="0"/>
              <a:t>                                         </a:t>
            </a:r>
            <a:r>
              <a:rPr lang="en-US" dirty="0"/>
              <a:t>delivered to insure that they are all there</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572000"/>
            <a:ext cx="243729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945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n>
                  <a:solidFill>
                    <a:schemeClr val="tx1"/>
                  </a:solidFill>
                </a:ln>
                <a:solidFill>
                  <a:srgbClr val="CC6600"/>
                </a:solidFill>
              </a:rPr>
              <a:t>DDs risks</a:t>
            </a:r>
            <a:endParaRPr lang="en-US" dirty="0"/>
          </a:p>
        </p:txBody>
      </p:sp>
      <p:sp>
        <p:nvSpPr>
          <p:cNvPr id="3" name="Content Placeholder 2"/>
          <p:cNvSpPr>
            <a:spLocks noGrp="1"/>
          </p:cNvSpPr>
          <p:nvPr>
            <p:ph idx="1"/>
          </p:nvPr>
        </p:nvSpPr>
        <p:spPr/>
        <p:txBody>
          <a:bodyPr/>
          <a:lstStyle/>
          <a:p>
            <a:pPr marL="114300" indent="0">
              <a:buNone/>
            </a:pPr>
            <a:r>
              <a:rPr lang="en-US" dirty="0">
                <a:solidFill>
                  <a:schemeClr val="tx1"/>
                </a:solidFill>
              </a:rPr>
              <a:t>In the course of daily operations, DDS has thousands of procedures and transactions which expose it’s resources to risk.  Here are just a few examples:</a:t>
            </a:r>
          </a:p>
          <a:p>
            <a:r>
              <a:rPr lang="en-US" dirty="0" smtClean="0">
                <a:solidFill>
                  <a:schemeClr val="tx1"/>
                </a:solidFill>
              </a:rPr>
              <a:t>DDS Staff enter and approve time in the SSTA system</a:t>
            </a:r>
            <a:endParaRPr lang="en-US" dirty="0">
              <a:solidFill>
                <a:schemeClr val="tx1"/>
              </a:solidFill>
            </a:endParaRPr>
          </a:p>
          <a:p>
            <a:r>
              <a:rPr lang="en-US" dirty="0" smtClean="0">
                <a:solidFill>
                  <a:schemeClr val="tx1"/>
                </a:solidFill>
              </a:rPr>
              <a:t>DDS Area Offices contract with private agencies to provide services for our individuals.</a:t>
            </a:r>
          </a:p>
          <a:p>
            <a:r>
              <a:rPr lang="en-US" dirty="0" smtClean="0">
                <a:solidFill>
                  <a:schemeClr val="tx1"/>
                </a:solidFill>
              </a:rPr>
              <a:t>Participant Directed Services allow individuals and families to purchase </a:t>
            </a:r>
            <a:r>
              <a:rPr lang="en-US" b="1" dirty="0" smtClean="0">
                <a:solidFill>
                  <a:srgbClr val="006666"/>
                </a:solidFill>
              </a:rPr>
              <a:t>allowable</a:t>
            </a:r>
            <a:r>
              <a:rPr lang="en-US" dirty="0" smtClean="0">
                <a:solidFill>
                  <a:schemeClr val="tx1"/>
                </a:solidFill>
              </a:rPr>
              <a:t> goods and services with DDS funds</a:t>
            </a:r>
            <a:endParaRPr lang="en-US" dirty="0">
              <a:solidFill>
                <a:schemeClr val="tx1"/>
              </a:solidFill>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392892067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85000" lnSpcReduction="10000"/>
          </a:bodyPr>
          <a:lstStyle/>
          <a:p>
            <a:r>
              <a:rPr lang="en-US" b="1" dirty="0" smtClean="0"/>
              <a:t>Theft, Fraud and </a:t>
            </a:r>
            <a:r>
              <a:rPr lang="en-US" b="1" dirty="0"/>
              <a:t>Financial Abuse Prevention </a:t>
            </a:r>
          </a:p>
        </p:txBody>
      </p:sp>
      <p:sp>
        <p:nvSpPr>
          <p:cNvPr id="4" name="Title 3"/>
          <p:cNvSpPr>
            <a:spLocks noGrp="1"/>
          </p:cNvSpPr>
          <p:nvPr>
            <p:ph type="ctrTitle"/>
          </p:nvPr>
        </p:nvSpPr>
        <p:spPr/>
        <p:txBody>
          <a:bodyPr/>
          <a:lstStyle/>
          <a:p>
            <a:r>
              <a:rPr lang="en-US" dirty="0" smtClean="0">
                <a:latin typeface="Cambria" panose="02040503050406030204" pitchFamily="18" charset="0"/>
              </a:rPr>
              <a:t>Internal Controls</a:t>
            </a:r>
            <a:endParaRPr lang="en-US" dirty="0">
              <a:latin typeface="Cambria" panose="020405030504060302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669" y="5943599"/>
            <a:ext cx="904938" cy="838199"/>
          </a:xfrm>
          <a:prstGeom prst="rect">
            <a:avLst/>
          </a:prstGeom>
        </p:spPr>
      </p:pic>
    </p:spTree>
    <p:extLst>
      <p:ext uri="{BB962C8B-B14F-4D97-AF65-F5344CB8AC3E}">
        <p14:creationId xmlns:p14="http://schemas.microsoft.com/office/powerpoint/2010/main" val="35642578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13074</TotalTime>
  <Words>3113</Words>
  <Application>Microsoft Office PowerPoint</Application>
  <PresentationFormat>On-screen Show (4:3)</PresentationFormat>
  <Paragraphs>300</Paragraphs>
  <Slides>42</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Apothecary</vt:lpstr>
      <vt:lpstr>Worksheet</vt:lpstr>
      <vt:lpstr> Risk Management and Internal ControlS: Preventing and Reporting Theft, Fraud, and Financial Abuse                     in DDS area and regional offices</vt:lpstr>
      <vt:lpstr>Agenda</vt:lpstr>
      <vt:lpstr>DDS Mission</vt:lpstr>
      <vt:lpstr>PowerPoint Presentation</vt:lpstr>
      <vt:lpstr> Risk Happens </vt:lpstr>
      <vt:lpstr>risk assessment activity </vt:lpstr>
      <vt:lpstr>Managing risk</vt:lpstr>
      <vt:lpstr>DDs risks</vt:lpstr>
      <vt:lpstr>Internal Controls</vt:lpstr>
      <vt:lpstr>Internal Controls</vt:lpstr>
      <vt:lpstr>DDS Internal Controls</vt:lpstr>
      <vt:lpstr>Components of  Internal Controls</vt:lpstr>
      <vt:lpstr>DDS Internal Control Example</vt:lpstr>
      <vt:lpstr>Internal Control Plan</vt:lpstr>
      <vt:lpstr>        Internal Control Plan </vt:lpstr>
      <vt:lpstr>Internal Control Plan Revision</vt:lpstr>
      <vt:lpstr>DDS Requirements</vt:lpstr>
      <vt:lpstr>Risk management and Internal Control</vt:lpstr>
      <vt:lpstr>Risks and controls</vt:lpstr>
      <vt:lpstr>Purchasing  Day Hab. supplements</vt:lpstr>
      <vt:lpstr>Day Hab. supplement controls</vt:lpstr>
      <vt:lpstr>monitoring Family Supports </vt:lpstr>
      <vt:lpstr>Controls on major purchases</vt:lpstr>
      <vt:lpstr>Travel reimbursements</vt:lpstr>
      <vt:lpstr>Controls for travel reimbursements</vt:lpstr>
      <vt:lpstr>PowerPoint Presentation</vt:lpstr>
      <vt:lpstr>Some DDS Business Risks</vt:lpstr>
      <vt:lpstr>Recognizing and Reporting theft, Fraud and Financial abuse</vt:lpstr>
      <vt:lpstr>Protecting DDS Resources</vt:lpstr>
      <vt:lpstr>Tone at the Top</vt:lpstr>
      <vt:lpstr>What can you do to help?</vt:lpstr>
      <vt:lpstr>Why Report?</vt:lpstr>
      <vt:lpstr>slippery slope</vt:lpstr>
      <vt:lpstr>When to Report</vt:lpstr>
      <vt:lpstr>What to look for</vt:lpstr>
      <vt:lpstr>How to Report</vt:lpstr>
      <vt:lpstr>Whistleblower Protections</vt:lpstr>
      <vt:lpstr>Follow Up</vt:lpstr>
      <vt:lpstr>Handling it “in house”</vt:lpstr>
      <vt:lpstr>Self Directed Services  financial abuse of individual and theft of state resources </vt:lpstr>
      <vt:lpstr>In Conclusion</vt:lpstr>
      <vt:lpstr>Thank You!</vt:lpstr>
    </vt:vector>
  </TitlesOfParts>
  <Company>OSC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Controls:  Preventing and Reporting Theft and Fraud</dc:title>
  <dc:creator>Wadley,  Alice (OSC)</dc:creator>
  <cp:lastModifiedBy> </cp:lastModifiedBy>
  <cp:revision>179</cp:revision>
  <dcterms:created xsi:type="dcterms:W3CDTF">2017-07-14T19:13:05Z</dcterms:created>
  <dcterms:modified xsi:type="dcterms:W3CDTF">2018-12-18T15:08:28Z</dcterms:modified>
</cp:coreProperties>
</file>