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modernComment_7FE4E682_57564F65.xml" ContentType="application/vnd.ms-powerpoint.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2" r:id="rId5"/>
  </p:sldMasterIdLst>
  <p:notesMasterIdLst>
    <p:notesMasterId r:id="rId46"/>
  </p:notesMasterIdLst>
  <p:handoutMasterIdLst>
    <p:handoutMasterId r:id="rId47"/>
  </p:handoutMasterIdLst>
  <p:sldIdLst>
    <p:sldId id="257" r:id="rId6"/>
    <p:sldId id="2145707622" r:id="rId7"/>
    <p:sldId id="2145707747" r:id="rId8"/>
    <p:sldId id="2145707648" r:id="rId9"/>
    <p:sldId id="2145707647" r:id="rId10"/>
    <p:sldId id="2145707646" r:id="rId11"/>
    <p:sldId id="2145707652" r:id="rId12"/>
    <p:sldId id="354" r:id="rId13"/>
    <p:sldId id="360" r:id="rId14"/>
    <p:sldId id="2145707656" r:id="rId15"/>
    <p:sldId id="355" r:id="rId16"/>
    <p:sldId id="353" r:id="rId17"/>
    <p:sldId id="2145707643" r:id="rId18"/>
    <p:sldId id="358" r:id="rId19"/>
    <p:sldId id="2145707649" r:id="rId20"/>
    <p:sldId id="2145707750" r:id="rId21"/>
    <p:sldId id="2145707638" r:id="rId22"/>
    <p:sldId id="2145707727" r:id="rId23"/>
    <p:sldId id="2145707730" r:id="rId24"/>
    <p:sldId id="2145707749" r:id="rId25"/>
    <p:sldId id="2145707729" r:id="rId26"/>
    <p:sldId id="2145707754" r:id="rId27"/>
    <p:sldId id="2145707755" r:id="rId28"/>
    <p:sldId id="2145707756" r:id="rId29"/>
    <p:sldId id="2145707759" r:id="rId30"/>
    <p:sldId id="2145707757" r:id="rId31"/>
    <p:sldId id="2145707758" r:id="rId32"/>
    <p:sldId id="2145707743" r:id="rId33"/>
    <p:sldId id="2145707716" r:id="rId34"/>
    <p:sldId id="2145707737" r:id="rId35"/>
    <p:sldId id="270" r:id="rId36"/>
    <p:sldId id="2145707731" r:id="rId37"/>
    <p:sldId id="2145707682" r:id="rId38"/>
    <p:sldId id="2145707725" r:id="rId39"/>
    <p:sldId id="2145707734" r:id="rId40"/>
    <p:sldId id="2145707650" r:id="rId41"/>
    <p:sldId id="2145707722" r:id="rId42"/>
    <p:sldId id="2145707645" r:id="rId43"/>
    <p:sldId id="2145707653" r:id="rId44"/>
    <p:sldId id="214570773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396803-798F-D024-DE70-9CC250133560}" name="Jinal Shah" initials="JS" userId="21fad8fe8567a88f" providerId="Windows Live"/>
  <p188:author id="{C0F89A0F-3E3B-514F-6A31-36D329BE1CDA}" name="Fox, Katharine" initials="KF" userId="Fox, Katharine" providerId="None"/>
  <p188:author id="{B1A5C435-10BF-B95D-AC43-C06E2AF9B9E7}" name="Mengesha, Tadelech (EHS)" initials="MT(" userId="S::Tadelech.Mengesha@mass.gov::80ff7a48-0c47-4cb5-b7ec-f6f370c3bc3d" providerId="AD"/>
  <p188:author id="{9D0F9139-7748-6BAD-D5DA-5D942BEB3CF9}" name="Garcia, John (EHS)" initials="G(" userId="S::john.garcia@mass.gov::a8d5810c-8213-4953-9014-7f15ecd08bcd" providerId="AD"/>
  <p188:author id="{C8417953-778B-C3E4-EC5F-E93EAE74E2FB}" name="Sing, Gary (EHS)" initials="GS" userId="Sing, Gary (EHS)" providerId="None"/>
  <p188:author id="{B54FE559-13A0-7C0D-D254-86CD12491FE9}" name="Shaughnessy, Linda (EHS)" initials="SL(" userId="S::linda.shaughnessy@mass.gov::2f959296-f2b5-4e71-bf4b-bf7917d8362c" providerId="AD"/>
  <p188:author id="{80ED6378-C412-DE6B-B751-97B1132E1EC2}" name="Qin, Sarah (EHS)" initials="Q(" userId="S::sarah.qin@mass.gov::1d0c70a7-f927-4b79-b90e-05f25af639ca" providerId="AD"/>
  <p188:author id="{4817817B-4AB0-3617-F1C9-82442DB8B1F8}" name="Reid, Jennifer L (EHS)" initials="RJL(" userId="S::Jennifer.L.Reid2@mass.gov::7c7a301d-93e0-4cab-8b7a-6de67276774a" providerId="AD"/>
  <p188:author id="{3ABE538A-3CCE-24DD-8F38-4367148332EA}" name="Reid, Jennifer L (EHS)" initials="R(" userId="S::jennifer.l.reid2@mass.gov::7c7a301d-93e0-4cab-8b7a-6de67276774a" providerId="AD"/>
  <p188:author id="{36E3FCA2-D695-8B95-3B46-204CDF878D31}" name="Cassel Kraft, Amanda (EHS)" initials="C(" userId="S::amanda.casselkraft@mass.gov::e06c37dc-561a-4870-b7be-cfbc4af0d01a" providerId="AD"/>
  <p188:author id="{A5CD5CB5-80C8-7B7A-2693-D9BB76E41A63}" name="Fox, Katharine (EHS)" initials="F(" userId="S::katharine.fox@mass.gov::0359022c-893a-4f9d-b3f8-beee3bc05969" providerId="AD"/>
  <p188:author id="{20044FBE-46E2-7D99-8866-DDD7660A3138}" name="Cahill, Timothy (DDS)" initials="TC" userId="S::timothy.cahill@mass.gov::dd3bb9a2-df18-4422-b096-69af2662b34e" providerId="AD"/>
  <p188:author id="{96DE03C3-CD5C-5581-1A2D-828C4DE0E6AC}" name="Qin, Sarah (EHS)" initials="QS(" userId="S::Sarah.Qin@mass.gov::1d0c70a7-f927-4b79-b90e-05f25af639ca" providerId="AD"/>
  <p188:author id="{8EAD46CA-E00C-690A-3EDC-F5A751CF36EB}" name="Vohra, Monica (EHS)" initials="V(" userId="S::monica.vohra2@mass.gov::6cc9bde9-c8a3-4255-a5d5-73195fd51305" providerId="AD"/>
  <p188:author id="{6FDAE9E1-17C8-1E01-325F-4AD80E7EF2E1}" name="Filice, Clara (EHS)" initials="F(" userId="S::clara.filice@mass.gov::eb971bc6-281e-4972-ac12-4d27cb66db03" providerId="AD"/>
  <p188:author id="{E643E9F2-3F69-AEB2-C800-7C572FB16218}" name="Gammetto, Eileen M (EHS)" initials="GEM(" userId="S::Eileen.M.Gammetto@mass.gov::93791ce0-27d8-40b8-b7e0-9567e95e18fb" providerId="AD"/>
  <p188:author id="{2F4695FC-58B9-1DDD-CEC4-E25FA6B85D98}" name="Tierney, Laxmi (EHS)" initials="T(" userId="S::laxmi.tierney@mass.gov::e28d0aa0-4ce9-4140-ba84-85fe89b02c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trano, Roseanne (EHS)" initials="MR(" lastIdx="5" clrIdx="6">
    <p:extLst>
      <p:ext uri="{19B8F6BF-5375-455C-9EA6-DF929625EA0E}">
        <p15:presenceInfo xmlns:p15="http://schemas.microsoft.com/office/powerpoint/2012/main" userId="S-1-5-21-1704424431-207686502-1136263860-168236" providerId="AD"/>
      </p:ext>
    </p:extLst>
  </p:cmAuthor>
  <p:cmAuthor id="1" name="Fox, Katharine (EHS)" initials="F(" lastIdx="2" clrIdx="0">
    <p:extLst>
      <p:ext uri="{19B8F6BF-5375-455C-9EA6-DF929625EA0E}">
        <p15:presenceInfo xmlns:p15="http://schemas.microsoft.com/office/powerpoint/2012/main" userId="S::katharine.fox@mass.gov::0359022c-893a-4f9d-b3f8-beee3bc05969" providerId="AD"/>
      </p:ext>
    </p:extLst>
  </p:cmAuthor>
  <p:cmAuthor id="8" name="Ellwood, Malinda (EHS)" initials="EM(" lastIdx="4" clrIdx="7">
    <p:extLst>
      <p:ext uri="{19B8F6BF-5375-455C-9EA6-DF929625EA0E}">
        <p15:presenceInfo xmlns:p15="http://schemas.microsoft.com/office/powerpoint/2012/main" userId="S::malinda.ellwood@mass.gov::ae1f071f-ce98-4810-b1c5-bcb494819476" providerId="AD"/>
      </p:ext>
    </p:extLst>
  </p:cmAuthor>
  <p:cmAuthor id="2" name="Sing, Gary (EHS)" initials="GS" lastIdx="3" clrIdx="1">
    <p:extLst>
      <p:ext uri="{19B8F6BF-5375-455C-9EA6-DF929625EA0E}">
        <p15:presenceInfo xmlns:p15="http://schemas.microsoft.com/office/powerpoint/2012/main" userId="Sing, Gary (EHS)" providerId="None"/>
      </p:ext>
    </p:extLst>
  </p:cmAuthor>
  <p:cmAuthor id="3" name="Chin, Michael (EHS)" initials="C(" lastIdx="3" clrIdx="2">
    <p:extLst>
      <p:ext uri="{19B8F6BF-5375-455C-9EA6-DF929625EA0E}">
        <p15:presenceInfo xmlns:p15="http://schemas.microsoft.com/office/powerpoint/2012/main" userId="S::michael.chin@mass.gov::77474833-048d-4aba-a227-5ca76b79c9e8" providerId="AD"/>
      </p:ext>
    </p:extLst>
  </p:cmAuthor>
  <p:cmAuthor id="4" name="Fox, Katharine" initials="KF" lastIdx="3" clrIdx="3">
    <p:extLst>
      <p:ext uri="{19B8F6BF-5375-455C-9EA6-DF929625EA0E}">
        <p15:presenceInfo xmlns:p15="http://schemas.microsoft.com/office/powerpoint/2012/main" userId="Fox, Katharine" providerId="None"/>
      </p:ext>
    </p:extLst>
  </p:cmAuthor>
  <p:cmAuthor id="5" name="Qin, Sarah (EHS)" initials="QS(" lastIdx="10" clrIdx="4">
    <p:extLst>
      <p:ext uri="{19B8F6BF-5375-455C-9EA6-DF929625EA0E}">
        <p15:presenceInfo xmlns:p15="http://schemas.microsoft.com/office/powerpoint/2012/main" userId="S::Sarah.Qin@mass.gov::1d0c70a7-f927-4b79-b90e-05f25af639ca" providerId="AD"/>
      </p:ext>
    </p:extLst>
  </p:cmAuthor>
  <p:cmAuthor id="6" name="Vohra, Monica (EHS)" initials="V(" lastIdx="1" clrIdx="5">
    <p:extLst>
      <p:ext uri="{19B8F6BF-5375-455C-9EA6-DF929625EA0E}">
        <p15:presenceInfo xmlns:p15="http://schemas.microsoft.com/office/powerpoint/2012/main" userId="S::monica.vohra2@mass.gov::6cc9bde9-c8a3-4255-a5d5-73195fd513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86"/>
    <a:srgbClr val="002B82"/>
    <a:srgbClr val="003FBC"/>
    <a:srgbClr val="0031AE"/>
    <a:srgbClr val="D1DEFF"/>
    <a:srgbClr val="E8EEFC"/>
    <a:srgbClr val="E9F5E9"/>
    <a:srgbClr val="0049DA"/>
    <a:srgbClr val="3F7FFF"/>
    <a:srgbClr val="C7C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9BBC0D-4F3E-43CC-8A10-B66091AB0516}" v="3" dt="2024-02-06T15:43:39.073"/>
    <p1510:client id="{C85A679D-2201-4909-B31F-217B7D220D2F}" v="2" dt="2024-02-06T15:19:30.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746"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metto, Eileen M (EHS)" userId="93791ce0-27d8-40b8-b7e0-9567e95e18fb" providerId="ADAL" clId="{B69BBC0D-4F3E-43CC-8A10-B66091AB0516}"/>
    <pc:docChg chg="custSel addSld modSld">
      <pc:chgData name="Gammetto, Eileen M (EHS)" userId="93791ce0-27d8-40b8-b7e0-9567e95e18fb" providerId="ADAL" clId="{B69BBC0D-4F3E-43CC-8A10-B66091AB0516}" dt="2024-02-06T15:44:16.470" v="108" actId="6549"/>
      <pc:docMkLst>
        <pc:docMk/>
      </pc:docMkLst>
      <pc:sldChg chg="modSp mod">
        <pc:chgData name="Gammetto, Eileen M (EHS)" userId="93791ce0-27d8-40b8-b7e0-9567e95e18fb" providerId="ADAL" clId="{B69BBC0D-4F3E-43CC-8A10-B66091AB0516}" dt="2024-02-06T15:44:04.144" v="107" actId="404"/>
        <pc:sldMkLst>
          <pc:docMk/>
          <pc:sldMk cId="1715991090" sldId="2145707756"/>
        </pc:sldMkLst>
        <pc:spChg chg="mod">
          <ac:chgData name="Gammetto, Eileen M (EHS)" userId="93791ce0-27d8-40b8-b7e0-9567e95e18fb" providerId="ADAL" clId="{B69BBC0D-4F3E-43CC-8A10-B66091AB0516}" dt="2024-02-06T15:44:04.144" v="107" actId="404"/>
          <ac:spMkLst>
            <pc:docMk/>
            <pc:sldMk cId="1715991090" sldId="2145707756"/>
            <ac:spMk id="3" creationId="{ACE8B70D-09AB-8B9C-206F-97549E3D975E}"/>
          </ac:spMkLst>
        </pc:spChg>
      </pc:sldChg>
      <pc:sldChg chg="modSp add mod">
        <pc:chgData name="Gammetto, Eileen M (EHS)" userId="93791ce0-27d8-40b8-b7e0-9567e95e18fb" providerId="ADAL" clId="{B69BBC0D-4F3E-43CC-8A10-B66091AB0516}" dt="2024-02-06T15:44:16.470" v="108" actId="6549"/>
        <pc:sldMkLst>
          <pc:docMk/>
          <pc:sldMk cId="2194237967" sldId="2145707759"/>
        </pc:sldMkLst>
        <pc:spChg chg="mod">
          <ac:chgData name="Gammetto, Eileen M (EHS)" userId="93791ce0-27d8-40b8-b7e0-9567e95e18fb" providerId="ADAL" clId="{B69BBC0D-4F3E-43CC-8A10-B66091AB0516}" dt="2024-02-06T15:42:03.830" v="74" actId="404"/>
          <ac:spMkLst>
            <pc:docMk/>
            <pc:sldMk cId="2194237967" sldId="2145707759"/>
            <ac:spMk id="2" creationId="{F7B7FA91-89C0-FB1A-674E-C37BD551FF9C}"/>
          </ac:spMkLst>
        </pc:spChg>
        <pc:spChg chg="mod">
          <ac:chgData name="Gammetto, Eileen M (EHS)" userId="93791ce0-27d8-40b8-b7e0-9567e95e18fb" providerId="ADAL" clId="{B69BBC0D-4F3E-43CC-8A10-B66091AB0516}" dt="2024-02-06T15:44:16.470" v="108" actId="6549"/>
          <ac:spMkLst>
            <pc:docMk/>
            <pc:sldMk cId="2194237967" sldId="2145707759"/>
            <ac:spMk id="3" creationId="{ACE8B70D-09AB-8B9C-206F-97549E3D975E}"/>
          </ac:spMkLst>
        </pc:spChg>
      </pc:sldChg>
    </pc:docChg>
  </pc:docChgLst>
</pc:chgInfo>
</file>

<file path=ppt/comments/modernComment_7FE4E682_57564F65.xml><?xml version="1.0" encoding="utf-8"?>
<p188:cmLst xmlns:a="http://schemas.openxmlformats.org/drawingml/2006/main" xmlns:r="http://schemas.openxmlformats.org/officeDocument/2006/relationships" xmlns:p188="http://schemas.microsoft.com/office/powerpoint/2018/8/main">
  <p188:cm id="{32E856CD-CEDF-4A93-B499-67F9E3A96427}" authorId="{3ABE538A-3CCE-24DD-8F38-4367148332EA}" status="resolved" created="2023-11-28T15:57:23.050" complete="100000">
    <ac:txMkLst xmlns:ac="http://schemas.microsoft.com/office/drawing/2013/main/command">
      <pc:docMk xmlns:pc="http://schemas.microsoft.com/office/powerpoint/2013/main/command"/>
      <pc:sldMk xmlns:pc="http://schemas.microsoft.com/office/powerpoint/2013/main/command" cId="1465274213" sldId="2145707650"/>
      <ac:graphicFrameMk id="2" creationId="{B45A5C23-28EB-C05F-AFFB-B99B902E04B5}"/>
      <ac:tblMk/>
      <ac:tcMk rowId="1509509219" colId="516351851"/>
      <ac:txMk cp="0" len="19">
        <ac:context len="20" hash="2019021320"/>
      </ac:txMk>
    </ac:txMkLst>
    <p188:pos x="1749136" y="398318"/>
    <p188:replyLst>
      <p188:reply id="{32421B26-984B-4CB4-BE41-040A420DE72D}" authorId="{20044FBE-46E2-7D99-8866-DDD7660A3138}" created="2024-01-03T17:40:13.740">
        <p188:txBody>
          <a:bodyPr/>
          <a:lstStyle/>
          <a:p>
            <a:r>
              <a:rPr lang="en-US"/>
              <a:t>YEs</a:t>
            </a:r>
          </a:p>
        </p188:txBody>
      </p188:reply>
    </p188:replyLst>
    <p188:txBody>
      <a:bodyPr/>
      <a:lstStyle/>
      <a:p>
        <a:r>
          <a:rPr lang="en-US"/>
          <a:t>Tim is this self explanatory to DDS SC?</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F194F2-E64F-F17C-EC38-E8A3D9352A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373616-64AC-0A25-E62D-FA5DB2C96A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F2BE0B-C252-4AB7-BDFD-4F5D787A7787}" type="datetimeFigureOut">
              <a:rPr lang="en-US" smtClean="0"/>
              <a:t>2/6/2024</a:t>
            </a:fld>
            <a:endParaRPr lang="en-US"/>
          </a:p>
        </p:txBody>
      </p:sp>
      <p:sp>
        <p:nvSpPr>
          <p:cNvPr id="4" name="Footer Placeholder 3">
            <a:extLst>
              <a:ext uri="{FF2B5EF4-FFF2-40B4-BE49-F238E27FC236}">
                <a16:creationId xmlns:a16="http://schemas.microsoft.com/office/drawing/2014/main" id="{985C6BDA-BA18-8129-FEA5-453B789C3D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EB2019-A483-707C-9F6C-EDEE322A1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C5BAF2-AC82-4239-9ABF-C77B1B3CC3BD}" type="slidenum">
              <a:rPr lang="en-US" smtClean="0"/>
              <a:t>‹#›</a:t>
            </a:fld>
            <a:endParaRPr lang="en-US"/>
          </a:p>
        </p:txBody>
      </p:sp>
    </p:spTree>
    <p:extLst>
      <p:ext uri="{BB962C8B-B14F-4D97-AF65-F5344CB8AC3E}">
        <p14:creationId xmlns:p14="http://schemas.microsoft.com/office/powerpoint/2010/main" val="10393727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2030D-ECC5-8546-A378-C0B3FE3F2AF2}" type="datetimeFigureOut">
              <a:rPr lang="en-US" smtClean="0"/>
              <a:t>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AA2EA-522D-7543-B6F4-490E8843B362}" type="slidenum">
              <a:rPr lang="en-US" smtClean="0"/>
              <a:t>‹#›</a:t>
            </a:fld>
            <a:endParaRPr lang="en-US"/>
          </a:p>
        </p:txBody>
      </p:sp>
    </p:spTree>
    <p:extLst>
      <p:ext uri="{BB962C8B-B14F-4D97-AF65-F5344CB8AC3E}">
        <p14:creationId xmlns:p14="http://schemas.microsoft.com/office/powerpoint/2010/main" val="344737807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294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030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29755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marL="285750" indent="-285750">
              <a:buFont typeface="Wingdings" panose="05000000000000000000" pitchFamily="2" charset="2"/>
              <a:buChar char="§"/>
            </a:pPr>
            <a:r>
              <a:rPr lang="en-US" altLang="en-US" dirty="0"/>
              <a:t>These do not all apply to residential settings</a:t>
            </a:r>
            <a:endParaRPr lang="en-US" sz="1200" kern="0">
              <a:solidFill>
                <a:srgbClr val="002060"/>
              </a:solidFill>
              <a:latin typeface="Arial"/>
            </a:endParaRPr>
          </a:p>
          <a:p>
            <a:pPr marL="285750" indent="-285750">
              <a:buFont typeface="Wingdings" panose="05000000000000000000" pitchFamily="2" charset="2"/>
              <a:buChar char="§"/>
            </a:pPr>
            <a:r>
              <a:rPr lang="en-US" sz="1200" b="0" kern="0" dirty="0">
                <a:solidFill>
                  <a:srgbClr val="002060"/>
                </a:solidFill>
                <a:latin typeface="Arial"/>
                <a:ea typeface="+mn-ea"/>
                <a:cs typeface="+mn-cs"/>
              </a:rPr>
              <a:t>MFP Demonstration Transitional Assistance (TA) service allows a broader array of </a:t>
            </a:r>
            <a:r>
              <a:rPr lang="en-US" sz="1200" kern="0" dirty="0">
                <a:solidFill>
                  <a:srgbClr val="002060"/>
                </a:solidFill>
                <a:latin typeface="Arial"/>
              </a:rPr>
              <a:t>g</a:t>
            </a:r>
            <a:r>
              <a:rPr lang="en-US" sz="1200" b="0" kern="0" dirty="0">
                <a:solidFill>
                  <a:srgbClr val="002060"/>
                </a:solidFill>
                <a:latin typeface="Arial"/>
                <a:ea typeface="+mn-ea"/>
                <a:cs typeface="+mn-cs"/>
              </a:rPr>
              <a:t>oods and services than what is available through Waiver Transitional Assistance Service.</a:t>
            </a:r>
          </a:p>
          <a:p>
            <a:pPr marL="285750" indent="-285750">
              <a:buFont typeface="Wingdings" panose="05000000000000000000" pitchFamily="2" charset="2"/>
              <a:buChar char="§"/>
            </a:pPr>
            <a:r>
              <a:rPr lang="en-US" sz="1200" b="0" kern="0" dirty="0">
                <a:solidFill>
                  <a:srgbClr val="002060"/>
                </a:solidFill>
                <a:latin typeface="Arial"/>
                <a:ea typeface="+mn-ea"/>
                <a:cs typeface="+mn-cs"/>
              </a:rPr>
              <a:t>If the waiver does not cover a specific good or service, such as first month’s rent, it can be obtained through MFP Demo TA.</a:t>
            </a:r>
          </a:p>
          <a:p>
            <a:pPr eaLnBrk="1" hangingPunct="1"/>
            <a:endParaRPr lang="en-US" altLang="en-US"/>
          </a:p>
        </p:txBody>
      </p:sp>
    </p:spTree>
    <p:extLst>
      <p:ext uri="{BB962C8B-B14F-4D97-AF65-F5344CB8AC3E}">
        <p14:creationId xmlns:p14="http://schemas.microsoft.com/office/powerpoint/2010/main" val="2611934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r>
              <a:rPr lang="en-US" kern="0">
                <a:solidFill>
                  <a:srgbClr val="002060"/>
                </a:solidFill>
                <a:latin typeface="Arial"/>
              </a:rPr>
              <a:t>Assistive Technology is similar to Specialized Medical Equipment as defined under the ABI and MFP Home and Community-based Services Waivers. </a:t>
            </a:r>
          </a:p>
          <a:p>
            <a:pPr eaLnBrk="1" hangingPunct="1"/>
            <a:endParaRPr lang="en-US" altLang="en-US"/>
          </a:p>
        </p:txBody>
      </p:sp>
    </p:spTree>
    <p:extLst>
      <p:ext uri="{BB962C8B-B14F-4D97-AF65-F5344CB8AC3E}">
        <p14:creationId xmlns:p14="http://schemas.microsoft.com/office/powerpoint/2010/main" val="349788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r>
              <a:rPr lang="en-US" altLang="en-US"/>
              <a:t>Establish links to the community</a:t>
            </a:r>
          </a:p>
        </p:txBody>
      </p:sp>
    </p:spTree>
    <p:extLst>
      <p:ext uri="{BB962C8B-B14F-4D97-AF65-F5344CB8AC3E}">
        <p14:creationId xmlns:p14="http://schemas.microsoft.com/office/powerpoint/2010/main" val="1946205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25288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189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73050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569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6267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8918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065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47458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1906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7235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0325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0332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200000"/>
              </a:lnSpc>
              <a:spcBef>
                <a:spcPts val="0"/>
              </a:spcBef>
              <a:spcAft>
                <a:spcPts val="0"/>
              </a:spcAft>
              <a:buFont typeface="Symbol" panose="05050102010706020507" pitchFamily="18" charset="2"/>
              <a:buNone/>
            </a:pPr>
            <a:endParaRPr lang="en-US"/>
          </a:p>
        </p:txBody>
      </p:sp>
    </p:spTree>
    <p:extLst>
      <p:ext uri="{BB962C8B-B14F-4D97-AF65-F5344CB8AC3E}">
        <p14:creationId xmlns:p14="http://schemas.microsoft.com/office/powerpoint/2010/main" val="141855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200000"/>
              </a:lnSpc>
              <a:spcBef>
                <a:spcPts val="0"/>
              </a:spcBef>
              <a:spcAft>
                <a:spcPts val="0"/>
              </a:spcAft>
              <a:buFont typeface="Symbol" panose="05050102010706020507" pitchFamily="18" charset="2"/>
              <a:buNone/>
            </a:pPr>
            <a:endParaRPr lang="en-US"/>
          </a:p>
        </p:txBody>
      </p:sp>
    </p:spTree>
    <p:extLst>
      <p:ext uri="{BB962C8B-B14F-4D97-AF65-F5344CB8AC3E}">
        <p14:creationId xmlns:p14="http://schemas.microsoft.com/office/powerpoint/2010/main" val="4190196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Arial"/>
                <a:ea typeface="ＭＳ Ｐゴシック"/>
                <a:cs typeface="Arial"/>
              </a:rPr>
              <a:t>MassHealth services could include continuing enrollment in one of the MassHealth Home and Community-Based Services (HCBS) waivers or LTSS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Arial"/>
                <a:ea typeface="ＭＳ Ｐゴシック"/>
                <a:cs typeface="Arial"/>
              </a:rPr>
              <a:t>Emphasize the importance of entering the pauses (aka events) in MFP-IS</a:t>
            </a:r>
            <a:endParaRPr lang="en-US" dirty="0"/>
          </a:p>
        </p:txBody>
      </p:sp>
    </p:spTree>
    <p:extLst>
      <p:ext uri="{BB962C8B-B14F-4D97-AF65-F5344CB8AC3E}">
        <p14:creationId xmlns:p14="http://schemas.microsoft.com/office/powerpoint/2010/main" val="2791548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7AA2EA-522D-7543-B6F4-490E8843B362}" type="slidenum">
              <a:rPr lang="en-US" smtClean="0"/>
              <a:t>35</a:t>
            </a:fld>
            <a:endParaRPr lang="en-US"/>
          </a:p>
        </p:txBody>
      </p:sp>
    </p:spTree>
    <p:extLst>
      <p:ext uri="{BB962C8B-B14F-4D97-AF65-F5344CB8AC3E}">
        <p14:creationId xmlns:p14="http://schemas.microsoft.com/office/powerpoint/2010/main" val="304685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60789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49812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200000"/>
              </a:lnSpc>
              <a:spcBef>
                <a:spcPts val="0"/>
              </a:spcBef>
              <a:spcAft>
                <a:spcPts val="0"/>
              </a:spcAft>
              <a:buFont typeface="Symbol" panose="05050102010706020507" pitchFamily="18" charset="2"/>
              <a:buNone/>
            </a:pPr>
            <a:endParaRPr lang="en-US"/>
          </a:p>
        </p:txBody>
      </p:sp>
    </p:spTree>
    <p:extLst>
      <p:ext uri="{BB962C8B-B14F-4D97-AF65-F5344CB8AC3E}">
        <p14:creationId xmlns:p14="http://schemas.microsoft.com/office/powerpoint/2010/main" val="173765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94223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74048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38.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39.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37.xml"/><Relationship Id="rId5" Type="http://schemas.openxmlformats.org/officeDocument/2006/relationships/image" Target="../media/image4.png"/><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240610275"/>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solidFill>
                  <a:schemeClr val="tx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54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0404697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722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812267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5877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906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5184672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305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975962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901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122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59091" y="894001"/>
            <a:ext cx="8053675" cy="123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1" y="6356352"/>
            <a:ext cx="2895600" cy="365125"/>
          </a:xfrm>
          <a:prstGeom prst="rect">
            <a:avLst/>
          </a:prstGeom>
        </p:spPr>
        <p:txBody>
          <a:bodyPr/>
          <a:lstStyle/>
          <a:p>
            <a:r>
              <a:rPr lang="en-US">
                <a:solidFill>
                  <a:srgbClr val="000000"/>
                </a:solidFill>
              </a:rPr>
              <a:t>Confidential - for policy development purposes only</a:t>
            </a: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D5B7D1DA-5626-476A-9690-83CA1BF5FE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84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22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hadow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993295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5" name="Text Placeholder 4"/>
          <p:cNvSpPr>
            <a:spLocks noGrp="1"/>
          </p:cNvSpPr>
          <p:nvPr>
            <p:ph type="body" sz="quarter" idx="10"/>
          </p:nvPr>
        </p:nvSpPr>
        <p:spPr>
          <a:xfrm>
            <a:off x="952500" y="1238250"/>
            <a:ext cx="7239000" cy="4381500"/>
          </a:xfrm>
          <a:solidFill>
            <a:schemeClr val="bg1"/>
          </a:solidFill>
          <a:ln>
            <a:solidFill>
              <a:schemeClr val="tx1"/>
            </a:solidFill>
          </a:ln>
          <a:effectLst>
            <a:outerShdw blurRad="50800" dist="38100" dir="2700000" algn="tl" rotWithShape="0">
              <a:prstClr val="black">
                <a:alpha val="40000"/>
              </a:prstClr>
            </a:outerShdw>
          </a:effectLst>
        </p:spPr>
        <p:txBody>
          <a:bodyPr lIns="137160" tIns="91440" rIns="137160" bIns="9144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07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2362200"/>
            <a:ext cx="411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62200"/>
            <a:ext cx="411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p:txBody>
          <a:bodyPr/>
          <a:lstStyle>
            <a:lvl1pPr>
              <a:defRPr b="1">
                <a:latin typeface="Arial" charset="0"/>
              </a:defRPr>
            </a:lvl1pPr>
          </a:lstStyle>
          <a:p>
            <a:pPr>
              <a:defRPr/>
            </a:pPr>
            <a:fld id="{B0841138-0802-4D26-BF75-EF94DE7C806C}" type="slidenum">
              <a:rPr lang="en-US"/>
              <a:pPr>
                <a:defRPr/>
              </a:pPr>
              <a:t>‹#›</a:t>
            </a:fld>
            <a:endParaRPr lang="en-US"/>
          </a:p>
        </p:txBody>
      </p:sp>
    </p:spTree>
    <p:extLst>
      <p:ext uri="{BB962C8B-B14F-4D97-AF65-F5344CB8AC3E}">
        <p14:creationId xmlns:p14="http://schemas.microsoft.com/office/powerpoint/2010/main" val="2799465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7863618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solidFill>
                  <a:schemeClr val="tx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9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5"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24" Type="http://schemas.openxmlformats.org/officeDocument/2006/relationships/tags" Target="../tags/tag15.xml"/><Relationship Id="rId5" Type="http://schemas.openxmlformats.org/officeDocument/2006/relationships/slideLayout" Target="../slideLayouts/slideLayout5.xml"/><Relationship Id="rId15" Type="http://schemas.openxmlformats.org/officeDocument/2006/relationships/tags" Target="../tags/tag6.xml"/><Relationship Id="rId23" Type="http://schemas.openxmlformats.org/officeDocument/2006/relationships/tags" Target="../tags/tag14.xml"/><Relationship Id="rId28" Type="http://schemas.openxmlformats.org/officeDocument/2006/relationships/image" Target="../media/image2.png"/><Relationship Id="rId10" Type="http://schemas.openxmlformats.org/officeDocument/2006/relationships/tags" Target="../tags/tag1.xml"/><Relationship Id="rId19" Type="http://schemas.openxmlformats.org/officeDocument/2006/relationships/tags" Target="../tags/tag10.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tags" Target="../tags/tag13.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3" Type="http://schemas.openxmlformats.org/officeDocument/2006/relationships/slideLayout" Target="../slideLayouts/slideLayout11.xml"/><Relationship Id="rId21" Type="http://schemas.openxmlformats.org/officeDocument/2006/relationships/tags" Target="../tags/tag36.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 Type="http://schemas.openxmlformats.org/officeDocument/2006/relationships/slideLayout" Target="../slideLayouts/slideLayout10.xml"/><Relationship Id="rId16" Type="http://schemas.openxmlformats.org/officeDocument/2006/relationships/tags" Target="../tags/tag31.xml"/><Relationship Id="rId20" Type="http://schemas.openxmlformats.org/officeDocument/2006/relationships/tags" Target="../tags/tag35.xml"/><Relationship Id="rId1" Type="http://schemas.openxmlformats.org/officeDocument/2006/relationships/slideLayout" Target="../slideLayouts/slideLayout9.x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image" Target="../media/image2.png"/><Relationship Id="rId5" Type="http://schemas.openxmlformats.org/officeDocument/2006/relationships/theme" Target="../theme/theme2.xml"/><Relationship Id="rId15" Type="http://schemas.openxmlformats.org/officeDocument/2006/relationships/tags" Target="../tags/tag30.xml"/><Relationship Id="rId23" Type="http://schemas.openxmlformats.org/officeDocument/2006/relationships/image" Target="../media/image1.emf"/><Relationship Id="rId10" Type="http://schemas.openxmlformats.org/officeDocument/2006/relationships/tags" Target="../tags/tag25.xml"/><Relationship Id="rId19" Type="http://schemas.openxmlformats.org/officeDocument/2006/relationships/tags" Target="../tags/tag34.xml"/><Relationship Id="rId4" Type="http://schemas.openxmlformats.org/officeDocument/2006/relationships/slideLayout" Target="../slideLayouts/slideLayout12.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oleObject" Target="../embeddings/oleObject6.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02453562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6" imgW="270" imgH="270" progId="TCLayout.ActiveDocument.1">
                  <p:embed/>
                </p:oleObj>
              </mc:Choice>
              <mc:Fallback>
                <p:oleObj name="think-cell Slide" r:id="rId26" imgW="270" imgH="270" progId="TCLayout.ActiveDocument.1">
                  <p:embed/>
                  <p:pic>
                    <p:nvPicPr>
                      <p:cNvPr id="2" name="Object 1" hidden="1"/>
                      <p:cNvPicPr/>
                      <p:nvPr/>
                    </p:nvPicPr>
                    <p:blipFill>
                      <a:blip r:embed="rId27"/>
                      <a:stretch>
                        <a:fillRect/>
                      </a:stretch>
                    </p:blipFill>
                    <p:spPr>
                      <a:xfrm>
                        <a:off x="0" y="0"/>
                        <a:ext cx="161984" cy="161974"/>
                      </a:xfrm>
                      <a:prstGeom prst="rect">
                        <a:avLst/>
                      </a:prstGeom>
                    </p:spPr>
                  </p:pic>
                </p:oleObj>
              </mc:Fallback>
            </mc:AlternateContent>
          </a:graphicData>
        </a:graphic>
      </p:graphicFrame>
      <p:grpSp>
        <p:nvGrpSpPr>
          <p:cNvPr id="58" name="Group 57"/>
          <p:cNvGrpSpPr/>
          <p:nvPr/>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a:solidFill>
                    <a:srgbClr val="000000"/>
                  </a:solidFill>
                </a:rPr>
                <a:t>Title</a:t>
              </a:r>
            </a:p>
            <a:p>
              <a:pPr fontAlgn="base">
                <a:spcBef>
                  <a:spcPct val="0"/>
                </a:spcBef>
                <a:spcAft>
                  <a:spcPct val="0"/>
                </a:spcAft>
              </a:pPr>
              <a:r>
                <a:rPr lang="en-US" sz="160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FFFFFF"/>
                </a:solidFill>
              </a:rPr>
              <a:pPr algn="r" fontAlgn="base">
                <a:spcBef>
                  <a:spcPct val="0"/>
                </a:spcBef>
                <a:spcAft>
                  <a:spcPct val="0"/>
                </a:spcAft>
              </a:pPr>
              <a:t>‹#›</a:t>
            </a:fld>
            <a:endParaRPr lang="en-US">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ADC449-1144-9A09-2B58-C8F890EF29D7}"/>
              </a:ext>
            </a:extLst>
          </p:cNvPr>
          <p:cNvSpPr txBox="1"/>
          <p:nvPr userDrawn="1"/>
        </p:nvSpPr>
        <p:spPr>
          <a:xfrm>
            <a:off x="5422481" y="6558780"/>
            <a:ext cx="4572000" cy="246221"/>
          </a:xfrm>
          <a:prstGeom prst="rect">
            <a:avLst/>
          </a:prstGeom>
          <a:noFill/>
        </p:spPr>
        <p:txBody>
          <a:bodyPr wrap="square">
            <a:spAutoFit/>
          </a:bodyPr>
          <a:lstStyle/>
          <a:p>
            <a:r>
              <a:rPr lang="en-US" sz="1000">
                <a:solidFill>
                  <a:srgbClr val="000000"/>
                </a:solidFill>
              </a:rPr>
              <a:t>Confidential - for policy development purposes only</a:t>
            </a:r>
          </a:p>
        </p:txBody>
      </p:sp>
    </p:spTree>
    <p:extLst>
      <p:ext uri="{BB962C8B-B14F-4D97-AF65-F5344CB8AC3E}">
        <p14:creationId xmlns:p14="http://schemas.microsoft.com/office/powerpoint/2010/main" val="26952729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1" r:id="rId4"/>
    <p:sldLayoutId id="2147483701" r:id="rId5"/>
    <p:sldLayoutId id="2147483702" r:id="rId6"/>
    <p:sldLayoutId id="2147483703" r:id="rId7"/>
    <p:sldLayoutId id="2147483704" r:id="rId8"/>
  </p:sldLayoutIdLst>
  <p:hf sldNum="0" hdr="0" ftr="0" dt="0"/>
  <p:txStyles>
    <p:titleStyle>
      <a:lvl1pPr algn="l" defTabSz="913429" rtl="0" eaLnBrk="1" fontAlgn="base" hangingPunct="1">
        <a:spcBef>
          <a:spcPct val="0"/>
        </a:spcBef>
        <a:spcAft>
          <a:spcPct val="0"/>
        </a:spcAft>
        <a:tabLst>
          <a:tab pos="275324" algn="l"/>
        </a:tabLst>
        <a:defRPr sz="1900" b="1" baseline="0">
          <a:solidFill>
            <a:srgbClr val="002060"/>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107082202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161984" cy="161974"/>
                      </a:xfrm>
                      <a:prstGeom prst="rect">
                        <a:avLst/>
                      </a:prstGeom>
                    </p:spPr>
                  </p:pic>
                </p:oleObj>
              </mc:Fallback>
            </mc:AlternateContent>
          </a:graphicData>
        </a:graphic>
      </p:graphicFrame>
      <p:grpSp>
        <p:nvGrpSpPr>
          <p:cNvPr id="58" name="Group 57"/>
          <p:cNvGrpSpPr/>
          <p:nvPr/>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a:solidFill>
                    <a:srgbClr val="000000"/>
                  </a:solidFill>
                </a:rPr>
                <a:t>Title</a:t>
              </a:r>
            </a:p>
            <a:p>
              <a:pPr fontAlgn="base">
                <a:spcBef>
                  <a:spcPct val="0"/>
                </a:spcBef>
                <a:spcAft>
                  <a:spcPct val="0"/>
                </a:spcAft>
              </a:pPr>
              <a:r>
                <a:rPr lang="en-US" sz="160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7"/>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103"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5" name="MoonLegend2"/>
            <p:cNvGrpSpPr>
              <a:grpSpLocks noChangeAspect="1"/>
            </p:cNvGrpSpPr>
            <p:nvPr>
              <p:custDataLst>
                <p:tags r:id="rId8"/>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101" name="Arc 42"/>
              <p:cNvSpPr>
                <a:spLocks noChangeAspect="1"/>
              </p:cNvSpPr>
              <p:nvPr>
                <p:custDataLst>
                  <p:tags r:id="rId19"/>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6" name="MoonLegend4"/>
            <p:cNvGrpSpPr>
              <a:grpSpLocks noChangeAspect="1"/>
            </p:cNvGrpSpPr>
            <p:nvPr>
              <p:custDataLst>
                <p:tags r:id="rId9"/>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9"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7" name="MoonLegend5"/>
            <p:cNvGrpSpPr>
              <a:grpSpLocks noChangeAspect="1"/>
            </p:cNvGrpSpPr>
            <p:nvPr>
              <p:custDataLst>
                <p:tags r:id="rId10"/>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7"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grpSp>
          <p:nvGrpSpPr>
            <p:cNvPr id="93" name="MoonLegend3"/>
            <p:cNvGrpSpPr>
              <a:grpSpLocks noChangeAspect="1"/>
            </p:cNvGrpSpPr>
            <p:nvPr>
              <p:custDataLst>
                <p:tags r:id="rId11"/>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5"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FFFFFF"/>
                </a:solidFill>
              </a:rPr>
              <a:pPr algn="r" fontAlgn="base">
                <a:spcBef>
                  <a:spcPct val="0"/>
                </a:spcBef>
                <a:spcAft>
                  <a:spcPct val="0"/>
                </a:spcAft>
              </a:pPr>
              <a:t>‹#›</a:t>
            </a:fld>
            <a:endParaRPr lang="en-US">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 name="TextBox 104"/>
          <p:cNvSpPr txBox="1"/>
          <p:nvPr/>
        </p:nvSpPr>
        <p:spPr>
          <a:xfrm>
            <a:off x="5192429" y="6619158"/>
            <a:ext cx="430212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100">
                <a:solidFill>
                  <a:srgbClr val="FFFFFF"/>
                </a:solidFill>
              </a:rPr>
              <a:t>INTERNAL DRAFT – POLICY IN DEVELOPMENT</a:t>
            </a:r>
          </a:p>
        </p:txBody>
      </p:sp>
    </p:spTree>
    <p:extLst>
      <p:ext uri="{BB962C8B-B14F-4D97-AF65-F5344CB8AC3E}">
        <p14:creationId xmlns:p14="http://schemas.microsoft.com/office/powerpoint/2010/main" val="24935132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9" r:id="rId4"/>
  </p:sldLayoutIdLst>
  <p:hf sldNum="0" hdr="0" ftr="0" dt="0"/>
  <p:txStyles>
    <p:titleStyle>
      <a:lvl1pPr algn="l" defTabSz="913429" rtl="0" eaLnBrk="1" fontAlgn="base" hangingPunct="1">
        <a:spcBef>
          <a:spcPct val="0"/>
        </a:spcBef>
        <a:spcAft>
          <a:spcPct val="0"/>
        </a:spcAft>
        <a:tabLst>
          <a:tab pos="275324" algn="l"/>
        </a:tabLst>
        <a:defRPr sz="1900" b="1" baseline="0">
          <a:solidFill>
            <a:srgbClr val="002060"/>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0.wmf"/><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MFP@mass.gov"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_Document.docx"/><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7FE4E682_57564F6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mailto:mfpprojectoffice@mass.gov"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www.mass.gov/money-follows-the-person-demonstr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6777" y="-923330"/>
            <a:ext cx="7001847" cy="3939540"/>
          </a:xfrm>
        </p:spPr>
        <p:txBody>
          <a:bodyPr/>
          <a:lstStyle/>
          <a:p>
            <a:pPr algn="ctr"/>
            <a:br>
              <a:rPr lang="en-US" altLang="en-US" sz="2800" b="1" dirty="0">
                <a:solidFill>
                  <a:srgbClr val="002060"/>
                </a:solidFill>
                <a:latin typeface="Arial"/>
              </a:rPr>
            </a:br>
            <a:br>
              <a:rPr lang="en-US" altLang="en-US" sz="2800" b="1" dirty="0">
                <a:solidFill>
                  <a:srgbClr val="002060"/>
                </a:solidFill>
                <a:latin typeface="Arial"/>
              </a:rPr>
            </a:br>
            <a:br>
              <a:rPr lang="en-US" altLang="en-US" sz="2800" b="1" dirty="0">
                <a:solidFill>
                  <a:srgbClr val="002060"/>
                </a:solidFill>
                <a:latin typeface="Arial"/>
              </a:rPr>
            </a:br>
            <a:br>
              <a:rPr lang="en-US" altLang="en-US" sz="2800" b="1" dirty="0">
                <a:solidFill>
                  <a:srgbClr val="002060"/>
                </a:solidFill>
                <a:latin typeface="Arial"/>
              </a:rPr>
            </a:br>
            <a:r>
              <a:rPr lang="en-US" altLang="en-US" sz="3600" b="1" dirty="0">
                <a:solidFill>
                  <a:srgbClr val="002060"/>
                </a:solidFill>
                <a:latin typeface="Arial"/>
              </a:rPr>
              <a:t>Money Follows the Person Demonstration (MFP Demo) </a:t>
            </a:r>
            <a:br>
              <a:rPr lang="en-US" altLang="en-US" sz="3600" b="1" dirty="0">
                <a:solidFill>
                  <a:srgbClr val="002060"/>
                </a:solidFill>
                <a:latin typeface="Arial"/>
              </a:rPr>
            </a:br>
            <a:r>
              <a:rPr lang="en-US" altLang="en-US" sz="3600" b="1" dirty="0">
                <a:solidFill>
                  <a:srgbClr val="002060"/>
                </a:solidFill>
                <a:latin typeface="Arial"/>
              </a:rPr>
              <a:t>Overview for</a:t>
            </a:r>
            <a:br>
              <a:rPr lang="en-US" altLang="en-US" sz="3600" b="1" dirty="0">
                <a:solidFill>
                  <a:srgbClr val="002060"/>
                </a:solidFill>
                <a:latin typeface="Arial"/>
              </a:rPr>
            </a:br>
            <a:r>
              <a:rPr lang="en-US" altLang="en-US" sz="3600" b="1" dirty="0">
                <a:solidFill>
                  <a:srgbClr val="002060"/>
                </a:solidFill>
                <a:latin typeface="Arial"/>
              </a:rPr>
              <a:t>DDS Service Coordinators</a:t>
            </a:r>
            <a:endParaRPr lang="en-US" sz="2800" b="1" dirty="0">
              <a:solidFill>
                <a:srgbClr val="002060"/>
              </a:solidFill>
              <a:latin typeface="Arial"/>
            </a:endParaRPr>
          </a:p>
        </p:txBody>
      </p:sp>
      <p:sp>
        <p:nvSpPr>
          <p:cNvPr id="6" name="McK Disclaimer">
            <a:extLst>
              <a:ext uri="{FF2B5EF4-FFF2-40B4-BE49-F238E27FC236}">
                <a16:creationId xmlns:a16="http://schemas.microsoft.com/office/drawing/2014/main" id="{0834FA5D-A1D6-2203-06BC-1A7F699477E4}"/>
              </a:ext>
            </a:extLst>
          </p:cNvPr>
          <p:cNvSpPr>
            <a:spLocks noChangeArrowheads="1"/>
          </p:cNvSpPr>
          <p:nvPr/>
        </p:nvSpPr>
        <p:spPr bwMode="auto">
          <a:xfrm>
            <a:off x="1996777" y="4092972"/>
            <a:ext cx="642576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ctr" defTabSz="803755" eaLnBrk="0" hangingPunct="0"/>
            <a:r>
              <a:rPr lang="en-US" sz="2000" dirty="0">
                <a:solidFill>
                  <a:schemeClr val="tx2"/>
                </a:solidFill>
                <a:latin typeface="Arial"/>
                <a:ea typeface="ＭＳ Ｐゴシック"/>
              </a:rPr>
              <a:t>Executive Office of Health and Human Services</a:t>
            </a:r>
          </a:p>
          <a:p>
            <a:pPr algn="ctr" defTabSz="803755" eaLnBrk="0" hangingPunct="0"/>
            <a:endParaRPr lang="en-US" sz="2000" dirty="0">
              <a:solidFill>
                <a:schemeClr val="tx2"/>
              </a:solidFill>
              <a:latin typeface="Arial"/>
              <a:ea typeface="ＭＳ Ｐゴシック"/>
            </a:endParaRPr>
          </a:p>
          <a:p>
            <a:pPr algn="ctr" defTabSz="803755" eaLnBrk="0" hangingPunct="0"/>
            <a:r>
              <a:rPr lang="en-US" sz="2000" dirty="0">
                <a:solidFill>
                  <a:schemeClr val="tx2"/>
                </a:solidFill>
                <a:latin typeface="Arial"/>
                <a:ea typeface="ＭＳ Ｐゴシック"/>
              </a:rPr>
              <a:t>February 2024</a:t>
            </a:r>
          </a:p>
        </p:txBody>
      </p:sp>
      <p:sp>
        <p:nvSpPr>
          <p:cNvPr id="8" name="Footer Placeholder 4">
            <a:extLst>
              <a:ext uri="{FF2B5EF4-FFF2-40B4-BE49-F238E27FC236}">
                <a16:creationId xmlns:a16="http://schemas.microsoft.com/office/drawing/2014/main" id="{6F934017-CCE0-AECE-F9E7-9339643F3CCC}"/>
              </a:ext>
            </a:extLst>
          </p:cNvPr>
          <p:cNvSpPr txBox="1">
            <a:spLocks/>
          </p:cNvSpPr>
          <p:nvPr/>
        </p:nvSpPr>
        <p:spPr>
          <a:xfrm>
            <a:off x="5976458" y="6492875"/>
            <a:ext cx="32682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000000"/>
                </a:solidFill>
              </a:rPr>
              <a:t>Confidential - for policy development purposes only</a:t>
            </a:r>
          </a:p>
        </p:txBody>
      </p:sp>
    </p:spTree>
    <p:extLst>
      <p:ext uri="{BB962C8B-B14F-4D97-AF65-F5344CB8AC3E}">
        <p14:creationId xmlns:p14="http://schemas.microsoft.com/office/powerpoint/2010/main" val="253707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154111" y="334288"/>
            <a:ext cx="7921375" cy="430887"/>
          </a:xfrm>
        </p:spPr>
        <p:txBody>
          <a:bodyPr/>
          <a:lstStyle/>
          <a:p>
            <a:r>
              <a:rPr lang="en-US" altLang="en-US" sz="2800" dirty="0">
                <a:ea typeface="ＭＳ Ｐゴシック" pitchFamily="34" charset="-128"/>
              </a:rPr>
              <a:t>Counting Days - Examples</a:t>
            </a:r>
          </a:p>
        </p:txBody>
      </p:sp>
      <p:sp>
        <p:nvSpPr>
          <p:cNvPr id="26628" name="Content Placeholder 2"/>
          <p:cNvSpPr>
            <a:spLocks noGrp="1"/>
          </p:cNvSpPr>
          <p:nvPr>
            <p:ph idx="1"/>
          </p:nvPr>
        </p:nvSpPr>
        <p:spPr>
          <a:xfrm>
            <a:off x="381000" y="1232681"/>
            <a:ext cx="8382000" cy="1163395"/>
          </a:xfrm>
        </p:spPr>
        <p:txBody>
          <a:bodyPr/>
          <a:lstStyle/>
          <a:p>
            <a:pPr>
              <a:lnSpc>
                <a:spcPct val="100000"/>
              </a:lnSpc>
              <a:spcBef>
                <a:spcPct val="0"/>
              </a:spcBef>
              <a:spcAft>
                <a:spcPct val="40000"/>
              </a:spcAft>
            </a:pPr>
            <a:endParaRPr lang="en-US" altLang="en-US" sz="2400" b="0" dirty="0">
              <a:latin typeface="Arial" charset="0"/>
              <a:ea typeface="ＭＳ Ｐゴシック" pitchFamily="34" charset="-128"/>
            </a:endParaRPr>
          </a:p>
          <a:p>
            <a:pPr>
              <a:lnSpc>
                <a:spcPct val="100000"/>
              </a:lnSpc>
              <a:spcBef>
                <a:spcPct val="0"/>
              </a:spcBef>
              <a:spcAft>
                <a:spcPct val="20000"/>
              </a:spcAft>
            </a:pPr>
            <a:endParaRPr lang="en-US" altLang="en-US" sz="2000" b="0" dirty="0">
              <a:latin typeface="Arial" charset="0"/>
              <a:ea typeface="ＭＳ Ｐゴシック" pitchFamily="34" charset="-128"/>
            </a:endParaRPr>
          </a:p>
          <a:p>
            <a:endParaRPr lang="en-US" altLang="en-US" sz="1800" dirty="0">
              <a:latin typeface="Arial" charset="0"/>
              <a:ea typeface="ＭＳ Ｐゴシック" pitchFamily="34" charset="-128"/>
            </a:endParaRPr>
          </a:p>
        </p:txBody>
      </p:sp>
      <p:sp>
        <p:nvSpPr>
          <p:cNvPr id="2" name="Content Placeholder 2">
            <a:extLst>
              <a:ext uri="{FF2B5EF4-FFF2-40B4-BE49-F238E27FC236}">
                <a16:creationId xmlns:a16="http://schemas.microsoft.com/office/drawing/2014/main" id="{AE03F45A-A769-E103-9BB7-FBA2CACE6421}"/>
              </a:ext>
            </a:extLst>
          </p:cNvPr>
          <p:cNvSpPr txBox="1">
            <a:spLocks/>
          </p:cNvSpPr>
          <p:nvPr/>
        </p:nvSpPr>
        <p:spPr bwMode="auto">
          <a:xfrm>
            <a:off x="250371" y="891326"/>
            <a:ext cx="8512629" cy="58477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002D86"/>
              </a:buClr>
            </a:pPr>
            <a:r>
              <a:rPr lang="en-US" altLang="en-US" sz="2000" u="sng" kern="0" dirty="0">
                <a:solidFill>
                  <a:srgbClr val="002060"/>
                </a:solidFill>
                <a:latin typeface="Arial" charset="0"/>
                <a:ea typeface="ＭＳ Ｐゴシック" pitchFamily="34" charset="-128"/>
              </a:rPr>
              <a:t>Example #1:</a:t>
            </a:r>
          </a:p>
          <a:p>
            <a:pPr>
              <a:buClr>
                <a:srgbClr val="002D86"/>
              </a:buClr>
            </a:pPr>
            <a:r>
              <a:rPr lang="en-US" altLang="en-US" sz="2000" kern="0" dirty="0">
                <a:solidFill>
                  <a:srgbClr val="002060"/>
                </a:solidFill>
                <a:latin typeface="Arial" charset="0"/>
                <a:ea typeface="ＭＳ Ｐゴシック" pitchFamily="34" charset="-128"/>
              </a:rPr>
              <a:t>An individual is admitted from the community to an acute hospital for 14 days and then transferred to a nursing facility for 40 days. How many days are countable towards the 60 days? </a:t>
            </a:r>
          </a:p>
          <a:p>
            <a:pPr>
              <a:buClr>
                <a:srgbClr val="002D86"/>
              </a:buClr>
            </a:pPr>
            <a:endParaRPr lang="en-US" altLang="en-US" sz="2000" kern="0" dirty="0">
              <a:solidFill>
                <a:srgbClr val="002060"/>
              </a:solidFill>
              <a:latin typeface="Arial" charset="0"/>
              <a:ea typeface="ＭＳ Ｐゴシック" pitchFamily="34" charset="-128"/>
            </a:endParaRPr>
          </a:p>
          <a:p>
            <a:pPr marL="1222147" lvl="5" indent="-457200">
              <a:buClr>
                <a:srgbClr val="002D86"/>
              </a:buClr>
              <a:buFont typeface="+mj-lt"/>
              <a:buAutoNum type="alphaUcPeriod"/>
            </a:pPr>
            <a:r>
              <a:rPr lang="en-US" altLang="en-US" sz="2000" b="1" kern="0" dirty="0">
                <a:solidFill>
                  <a:srgbClr val="002060"/>
                </a:solidFill>
                <a:latin typeface="Arial" charset="0"/>
                <a:ea typeface="ＭＳ Ｐゴシック" pitchFamily="34" charset="-128"/>
              </a:rPr>
              <a:t>40 days – correct answer</a:t>
            </a:r>
          </a:p>
          <a:p>
            <a:pPr marL="1222147" lvl="5" indent="-457200">
              <a:buClr>
                <a:srgbClr val="002D86"/>
              </a:buClr>
              <a:buFont typeface="+mj-lt"/>
              <a:buAutoNum type="alphaUcPeriod"/>
            </a:pPr>
            <a:r>
              <a:rPr lang="en-US" altLang="en-US" sz="2000" kern="0" dirty="0">
                <a:solidFill>
                  <a:srgbClr val="002060"/>
                </a:solidFill>
                <a:latin typeface="Arial" charset="0"/>
                <a:ea typeface="ＭＳ Ｐゴシック" pitchFamily="34" charset="-128"/>
              </a:rPr>
              <a:t>54 days</a:t>
            </a:r>
          </a:p>
          <a:p>
            <a:pPr>
              <a:buClr>
                <a:srgbClr val="002D86"/>
              </a:buClr>
            </a:pPr>
            <a:endParaRPr lang="en-US" altLang="en-US" sz="2000" kern="0" dirty="0">
              <a:solidFill>
                <a:srgbClr val="002060"/>
              </a:solidFill>
              <a:latin typeface="Arial" charset="0"/>
              <a:ea typeface="ＭＳ Ｐゴシック" pitchFamily="34" charset="-128"/>
            </a:endParaRPr>
          </a:p>
          <a:p>
            <a:pPr>
              <a:buClr>
                <a:srgbClr val="002D86"/>
              </a:buClr>
            </a:pPr>
            <a:r>
              <a:rPr lang="en-US" altLang="en-US" sz="2000" u="sng" kern="0" dirty="0">
                <a:solidFill>
                  <a:srgbClr val="002060"/>
                </a:solidFill>
                <a:latin typeface="Arial" charset="0"/>
                <a:ea typeface="ＭＳ Ｐゴシック" pitchFamily="34" charset="-128"/>
              </a:rPr>
              <a:t>Example #2:</a:t>
            </a:r>
          </a:p>
          <a:p>
            <a:pPr>
              <a:buClr>
                <a:srgbClr val="002D86"/>
              </a:buClr>
            </a:pPr>
            <a:r>
              <a:rPr lang="en-US" altLang="en-US" sz="2000" kern="0" dirty="0">
                <a:solidFill>
                  <a:srgbClr val="002060"/>
                </a:solidFill>
                <a:latin typeface="Arial" charset="0"/>
                <a:ea typeface="ＭＳ Ｐゴシック" pitchFamily="34" charset="-128"/>
              </a:rPr>
              <a:t>An individual is admitted to ABC nursing facility for 10 days, then an acute hospital for 30 days and then to a different nursing facility for 5 days with no discharge to the community. How many days are countable towards the 60 days? </a:t>
            </a:r>
          </a:p>
          <a:p>
            <a:pPr>
              <a:buClr>
                <a:srgbClr val="002D86"/>
              </a:buClr>
            </a:pPr>
            <a:endParaRPr lang="en-US" altLang="en-US" sz="2000" kern="0" dirty="0">
              <a:solidFill>
                <a:srgbClr val="002060"/>
              </a:solidFill>
              <a:latin typeface="Arial" charset="0"/>
              <a:ea typeface="ＭＳ Ｐゴシック" pitchFamily="34" charset="-128"/>
            </a:endParaRPr>
          </a:p>
          <a:p>
            <a:pPr marL="1222147" lvl="5" indent="-457200">
              <a:buClr>
                <a:srgbClr val="002D86"/>
              </a:buClr>
              <a:buFont typeface="+mj-lt"/>
              <a:buAutoNum type="alphaUcPeriod"/>
            </a:pPr>
            <a:r>
              <a:rPr lang="en-US" altLang="en-US" sz="2000" kern="0" dirty="0">
                <a:solidFill>
                  <a:srgbClr val="002060"/>
                </a:solidFill>
                <a:latin typeface="Arial" charset="0"/>
                <a:ea typeface="ＭＳ Ｐゴシック" pitchFamily="34" charset="-128"/>
              </a:rPr>
              <a:t>10 days</a:t>
            </a:r>
          </a:p>
          <a:p>
            <a:pPr marL="1222147" lvl="5" indent="-457200">
              <a:buClr>
                <a:srgbClr val="002D86"/>
              </a:buClr>
              <a:buFont typeface="+mj-lt"/>
              <a:buAutoNum type="alphaUcPeriod"/>
            </a:pPr>
            <a:r>
              <a:rPr lang="en-US" altLang="en-US" sz="2000" kern="0" dirty="0">
                <a:solidFill>
                  <a:srgbClr val="002060"/>
                </a:solidFill>
                <a:latin typeface="Arial" charset="0"/>
                <a:ea typeface="ＭＳ Ｐゴシック" pitchFamily="34" charset="-128"/>
              </a:rPr>
              <a:t>35 days</a:t>
            </a:r>
          </a:p>
          <a:p>
            <a:pPr marL="1222147" lvl="5" indent="-457200">
              <a:buClr>
                <a:srgbClr val="002D86"/>
              </a:buClr>
              <a:buFont typeface="+mj-lt"/>
              <a:buAutoNum type="alphaUcPeriod"/>
            </a:pPr>
            <a:r>
              <a:rPr lang="en-US" altLang="en-US" sz="2000" kern="0" dirty="0">
                <a:solidFill>
                  <a:srgbClr val="002060"/>
                </a:solidFill>
                <a:latin typeface="Arial" charset="0"/>
                <a:ea typeface="ＭＳ Ｐゴシック" pitchFamily="34" charset="-128"/>
              </a:rPr>
              <a:t>15 days</a:t>
            </a:r>
          </a:p>
          <a:p>
            <a:pPr marL="1222147" lvl="5" indent="-457200">
              <a:buClr>
                <a:srgbClr val="002D86"/>
              </a:buClr>
              <a:buFont typeface="+mj-lt"/>
              <a:buAutoNum type="alphaUcPeriod"/>
            </a:pPr>
            <a:r>
              <a:rPr lang="en-US" altLang="en-US" sz="2000" b="1" kern="0" dirty="0">
                <a:solidFill>
                  <a:srgbClr val="002060"/>
                </a:solidFill>
                <a:latin typeface="Arial" charset="0"/>
                <a:ea typeface="ＭＳ Ｐゴシック" pitchFamily="34" charset="-128"/>
              </a:rPr>
              <a:t>45 days – correct answer</a:t>
            </a:r>
          </a:p>
          <a:p>
            <a:pPr lvl="5" indent="0">
              <a:buClr>
                <a:srgbClr val="002D86"/>
              </a:buClr>
              <a:buNone/>
            </a:pPr>
            <a:endParaRPr lang="en-US" altLang="en-US" sz="2000" kern="0" dirty="0">
              <a:solidFill>
                <a:srgbClr val="002060"/>
              </a:solidFill>
              <a:latin typeface="Arial" charset="0"/>
              <a:ea typeface="ＭＳ Ｐゴシック" pitchFamily="34" charset="-128"/>
            </a:endParaRPr>
          </a:p>
        </p:txBody>
      </p:sp>
    </p:spTree>
    <p:extLst>
      <p:ext uri="{BB962C8B-B14F-4D97-AF65-F5344CB8AC3E}">
        <p14:creationId xmlns:p14="http://schemas.microsoft.com/office/powerpoint/2010/main" val="3120216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457200" y="417513"/>
            <a:ext cx="7239000" cy="430887"/>
          </a:xfrm>
        </p:spPr>
        <p:txBody>
          <a:bodyPr/>
          <a:lstStyle/>
          <a:p>
            <a:r>
              <a:rPr lang="en-US" altLang="en-US" sz="2800">
                <a:latin typeface="Arial" charset="0"/>
                <a:ea typeface="ＭＳ Ｐゴシック" pitchFamily="34" charset="-128"/>
              </a:rPr>
              <a:t>What are MFP Demo Qualified Facilities?</a:t>
            </a:r>
          </a:p>
        </p:txBody>
      </p:sp>
      <p:sp>
        <p:nvSpPr>
          <p:cNvPr id="21508" name="Content Placeholder 2"/>
          <p:cNvSpPr>
            <a:spLocks noGrp="1"/>
          </p:cNvSpPr>
          <p:nvPr>
            <p:ph idx="1"/>
          </p:nvPr>
        </p:nvSpPr>
        <p:spPr>
          <a:xfrm>
            <a:off x="457200" y="1223099"/>
            <a:ext cx="8049237" cy="4247317"/>
          </a:xfrm>
        </p:spPr>
        <p:txBody>
          <a:bodyPr/>
          <a:lstStyle/>
          <a:p>
            <a:pPr marL="342900" indent="-342900" eaLnBrk="1" hangingPunct="1">
              <a:lnSpc>
                <a:spcPct val="100000"/>
              </a:lnSpc>
              <a:buClr>
                <a:srgbClr val="002D86"/>
              </a:buClr>
              <a:buFont typeface="Arial" panose="020B0604020202020204" pitchFamily="34" charset="0"/>
              <a:buChar char="■"/>
            </a:pPr>
            <a:r>
              <a:rPr lang="en-US" altLang="en-US" sz="2000" b="0">
                <a:solidFill>
                  <a:srgbClr val="002060"/>
                </a:solidFill>
                <a:latin typeface="Arial" charset="0"/>
                <a:ea typeface="ＭＳ Ｐゴシック" pitchFamily="34" charset="-128"/>
              </a:rPr>
              <a:t>Department of </a:t>
            </a:r>
            <a:r>
              <a:rPr lang="en-US" altLang="en-US" sz="2000">
                <a:solidFill>
                  <a:srgbClr val="002060"/>
                </a:solidFill>
                <a:latin typeface="Arial" charset="0"/>
                <a:ea typeface="ＭＳ Ｐゴシック" pitchFamily="34" charset="-128"/>
              </a:rPr>
              <a:t>Public Health (D</a:t>
            </a:r>
            <a:r>
              <a:rPr lang="en-US" altLang="en-US" sz="2000" b="0">
                <a:solidFill>
                  <a:srgbClr val="002060"/>
                </a:solidFill>
                <a:latin typeface="Arial" charset="0"/>
                <a:ea typeface="ＭＳ Ｐゴシック" pitchFamily="34" charset="-128"/>
              </a:rPr>
              <a:t>PH) licensed and Medicaid certified nursing facilities</a:t>
            </a:r>
          </a:p>
          <a:p>
            <a:pPr marL="342900" indent="-342900" eaLnBrk="1" hangingPunct="1">
              <a:lnSpc>
                <a:spcPct val="100000"/>
              </a:lnSpc>
              <a:buClr>
                <a:srgbClr val="002D86"/>
              </a:buClr>
              <a:buFont typeface="Arial" panose="020B0604020202020204" pitchFamily="34" charset="0"/>
              <a:buChar char="■"/>
            </a:pPr>
            <a:endParaRPr lang="en-US" altLang="en-US" sz="2000" b="0">
              <a:solidFill>
                <a:srgbClr val="002060"/>
              </a:solidFill>
              <a:latin typeface="Arial" charset="0"/>
              <a:ea typeface="ＭＳ Ｐゴシック" pitchFamily="34" charset="-128"/>
            </a:endParaRPr>
          </a:p>
          <a:p>
            <a:pPr marL="342900" indent="-342900" eaLnBrk="1" hangingPunct="1">
              <a:lnSpc>
                <a:spcPct val="100000"/>
              </a:lnSpc>
              <a:buClr>
                <a:srgbClr val="002D86"/>
              </a:buClr>
              <a:buFont typeface="Arial" panose="020B0604020202020204" pitchFamily="34" charset="0"/>
              <a:buChar char="■"/>
            </a:pPr>
            <a:r>
              <a:rPr lang="en-US" altLang="en-US" sz="2000" b="0">
                <a:solidFill>
                  <a:srgbClr val="002060"/>
                </a:solidFill>
                <a:latin typeface="Arial" charset="0"/>
                <a:ea typeface="ＭＳ Ｐゴシック" pitchFamily="34" charset="-128"/>
              </a:rPr>
              <a:t>Chronic Disease and Rehabilitation Hospitals</a:t>
            </a:r>
          </a:p>
          <a:p>
            <a:pPr marL="342900" indent="-342900" eaLnBrk="1" hangingPunct="1">
              <a:lnSpc>
                <a:spcPct val="100000"/>
              </a:lnSpc>
              <a:buClr>
                <a:srgbClr val="002D86"/>
              </a:buClr>
              <a:buFont typeface="Arial" panose="020B0604020202020204" pitchFamily="34" charset="0"/>
              <a:buChar char="■"/>
            </a:pPr>
            <a:endParaRPr lang="en-US" altLang="en-US" sz="2000" b="0">
              <a:solidFill>
                <a:srgbClr val="002060"/>
              </a:solidFill>
              <a:latin typeface="Arial" charset="0"/>
              <a:ea typeface="ＭＳ Ｐゴシック" pitchFamily="34" charset="-128"/>
            </a:endParaRPr>
          </a:p>
          <a:p>
            <a:pPr marL="342900" indent="-342900" eaLnBrk="1" hangingPunct="1">
              <a:lnSpc>
                <a:spcPct val="100000"/>
              </a:lnSpc>
              <a:buClr>
                <a:srgbClr val="002D86"/>
              </a:buClr>
              <a:buFont typeface="Arial" panose="020B0604020202020204" pitchFamily="34" charset="0"/>
              <a:buChar char="■"/>
            </a:pPr>
            <a:r>
              <a:rPr lang="en-US" altLang="en-US" sz="2000" b="0">
                <a:solidFill>
                  <a:srgbClr val="002060"/>
                </a:solidFill>
                <a:latin typeface="Arial" charset="0"/>
                <a:ea typeface="ＭＳ Ｐゴシック" pitchFamily="34" charset="-128"/>
              </a:rPr>
              <a:t>DPH Hospitals</a:t>
            </a:r>
          </a:p>
          <a:p>
            <a:pPr marL="342900" indent="-342900" eaLnBrk="1" hangingPunct="1">
              <a:lnSpc>
                <a:spcPct val="100000"/>
              </a:lnSpc>
              <a:buClr>
                <a:srgbClr val="002D86"/>
              </a:buClr>
              <a:buFont typeface="Arial" panose="020B0604020202020204" pitchFamily="34" charset="0"/>
              <a:buChar char="■"/>
            </a:pPr>
            <a:endParaRPr lang="en-US" altLang="en-US" sz="2000" b="0">
              <a:solidFill>
                <a:srgbClr val="002060"/>
              </a:solidFill>
              <a:latin typeface="Arial" charset="0"/>
              <a:ea typeface="ＭＳ Ｐゴシック" pitchFamily="34" charset="-128"/>
            </a:endParaRPr>
          </a:p>
          <a:p>
            <a:pPr marL="342900" indent="-342900" eaLnBrk="1" hangingPunct="1">
              <a:lnSpc>
                <a:spcPct val="100000"/>
              </a:lnSpc>
              <a:buClr>
                <a:srgbClr val="002D86"/>
              </a:buClr>
              <a:buFont typeface="Arial" panose="020B0604020202020204" pitchFamily="34" charset="0"/>
              <a:buChar char="■"/>
            </a:pPr>
            <a:r>
              <a:rPr lang="en-US" altLang="en-US" sz="2000" b="0">
                <a:solidFill>
                  <a:srgbClr val="002060"/>
                </a:solidFill>
                <a:latin typeface="Arial" charset="0"/>
                <a:ea typeface="ＭＳ Ｐゴシック" pitchFamily="34" charset="-128"/>
              </a:rPr>
              <a:t>Intermediate Care Facilities for individuals with Intellectual Disabilities (ICF/ID)</a:t>
            </a:r>
          </a:p>
          <a:p>
            <a:pPr marL="342900" indent="-342900" eaLnBrk="1" hangingPunct="1">
              <a:lnSpc>
                <a:spcPct val="100000"/>
              </a:lnSpc>
              <a:buClr>
                <a:srgbClr val="002D86"/>
              </a:buClr>
              <a:buFont typeface="Arial" panose="020B0604020202020204" pitchFamily="34" charset="0"/>
              <a:buChar char="■"/>
            </a:pPr>
            <a:endParaRPr lang="en-US" altLang="en-US" sz="2000" b="0">
              <a:solidFill>
                <a:srgbClr val="002060"/>
              </a:solidFill>
              <a:latin typeface="Arial" charset="0"/>
              <a:ea typeface="ＭＳ Ｐゴシック" pitchFamily="34" charset="-128"/>
            </a:endParaRPr>
          </a:p>
          <a:p>
            <a:pPr marL="342900" indent="-342900">
              <a:buClr>
                <a:srgbClr val="002D86"/>
              </a:buClr>
              <a:buFont typeface="Arial" panose="020B0604020202020204" pitchFamily="34" charset="0"/>
              <a:buChar char="■"/>
            </a:pPr>
            <a:r>
              <a:rPr lang="en-US" altLang="en-US" sz="2000" b="0">
                <a:solidFill>
                  <a:srgbClr val="002060"/>
                </a:solidFill>
                <a:latin typeface="Arial"/>
                <a:ea typeface="ＭＳ Ｐゴシック"/>
                <a:cs typeface="Arial"/>
              </a:rPr>
              <a:t>Psychiatric Hospitals including both public and private (also referred to as Institutions for mental disease or IMDs) - excludes individuals aged 22 – 64 in IMDs.</a:t>
            </a:r>
          </a:p>
          <a:p>
            <a:endParaRPr lang="en-US" altLang="en-US">
              <a:latin typeface="Arial" charset="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241300" y="200169"/>
            <a:ext cx="8077200" cy="723275"/>
          </a:xfrm>
        </p:spPr>
        <p:txBody>
          <a:bodyPr/>
          <a:lstStyle/>
          <a:p>
            <a:r>
              <a:rPr lang="en-US" altLang="en-US" sz="2800">
                <a:latin typeface="Arial" charset="0"/>
                <a:ea typeface="ＭＳ Ｐゴシック" pitchFamily="34" charset="-128"/>
              </a:rPr>
              <a:t>MFP Demonstration - Workflow</a:t>
            </a:r>
            <a:br>
              <a:rPr lang="en-US" altLang="en-US">
                <a:latin typeface="Arial" charset="0"/>
                <a:ea typeface="ＭＳ Ｐゴシック" pitchFamily="34" charset="-128"/>
              </a:rPr>
            </a:br>
            <a:endParaRPr lang="en-US" altLang="en-US">
              <a:latin typeface="Arial" charset="0"/>
              <a:ea typeface="ＭＳ Ｐゴシック" pitchFamily="34" charset="-128"/>
            </a:endParaRPr>
          </a:p>
        </p:txBody>
      </p:sp>
      <p:pic>
        <p:nvPicPr>
          <p:cNvPr id="20484" name="Picture 7" descr="C:\Documents and Settings\NAbrevaya\Local Settings\Temporary Internet Files\Content.IE5\B4BCPQ5O\MC9003910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225" y="907172"/>
            <a:ext cx="18256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738836" y="3714879"/>
            <a:ext cx="1611702" cy="12080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Rectangle 2"/>
          <p:cNvSpPr>
            <a:spLocks noChangeArrowheads="1"/>
          </p:cNvSpPr>
          <p:nvPr/>
        </p:nvSpPr>
        <p:spPr bwMode="auto">
          <a:xfrm>
            <a:off x="2885665" y="3841869"/>
            <a:ext cx="12262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85000"/>
              </a:lnSpc>
              <a:spcBef>
                <a:spcPct val="40000"/>
              </a:spcBef>
              <a:buClr>
                <a:srgbClr val="CC0000"/>
              </a:buClr>
              <a:buFont typeface="Arial" charset="0"/>
              <a:buChar char="■"/>
              <a:defRPr sz="2800" b="1">
                <a:solidFill>
                  <a:schemeClr val="accent2"/>
                </a:solidFill>
                <a:latin typeface="Arial" charset="0"/>
                <a:ea typeface="ＭＳ Ｐゴシック" pitchFamily="34" charset="-128"/>
              </a:defRPr>
            </a:lvl1pPr>
            <a:lvl2pPr marL="742950" indent="-28575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2pPr>
            <a:lvl3pPr marL="11430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3pPr>
            <a:lvl4pPr marL="16002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4pPr>
            <a:lvl5pPr marL="20574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9pPr>
          </a:lstStyle>
          <a:p>
            <a:pPr eaLnBrk="1" hangingPunct="1">
              <a:lnSpc>
                <a:spcPct val="100000"/>
              </a:lnSpc>
              <a:spcBef>
                <a:spcPct val="0"/>
              </a:spcBef>
              <a:buClrTx/>
              <a:buFontTx/>
              <a:buNone/>
            </a:pPr>
            <a:r>
              <a:rPr lang="en-US" altLang="en-US" sz="1400">
                <a:solidFill>
                  <a:srgbClr val="002060"/>
                </a:solidFill>
              </a:rPr>
              <a:t>MFP Demo transition </a:t>
            </a:r>
          </a:p>
          <a:p>
            <a:pPr eaLnBrk="1" hangingPunct="1">
              <a:lnSpc>
                <a:spcPct val="100000"/>
              </a:lnSpc>
              <a:spcBef>
                <a:spcPct val="0"/>
              </a:spcBef>
              <a:buClrTx/>
              <a:buFontTx/>
              <a:buNone/>
            </a:pPr>
            <a:r>
              <a:rPr lang="en-US" altLang="en-US" sz="1400">
                <a:solidFill>
                  <a:srgbClr val="002060"/>
                </a:solidFill>
              </a:rPr>
              <a:t>services &amp; supports</a:t>
            </a:r>
          </a:p>
        </p:txBody>
      </p:sp>
      <p:pic>
        <p:nvPicPr>
          <p:cNvPr id="20487" name="Picture 25" descr="C:\Documents and Settings\NAbrevaya\Local Settings\Temporary Internet Files\Content.IE5\728XB1MF\MC90039105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9082" y="770197"/>
            <a:ext cx="29718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ounded Rectangle 27"/>
          <p:cNvSpPr>
            <a:spLocks noChangeArrowheads="1"/>
          </p:cNvSpPr>
          <p:nvPr/>
        </p:nvSpPr>
        <p:spPr bwMode="auto">
          <a:xfrm>
            <a:off x="514823" y="2884986"/>
            <a:ext cx="2062480" cy="3227017"/>
          </a:xfrm>
          <a:prstGeom prst="roundRect">
            <a:avLst>
              <a:gd name="adj" fmla="val 16667"/>
            </a:avLst>
          </a:prstGeom>
          <a:solidFill>
            <a:schemeClr val="bg1"/>
          </a:solidFill>
          <a:ln w="38100" algn="ctr">
            <a:solidFill>
              <a:schemeClr val="tx1"/>
            </a:solidFill>
            <a:round/>
            <a:headEnd/>
            <a:tailEnd/>
          </a:ln>
          <a:effectLst>
            <a:outerShdw dist="20000" dir="5400000" rotWithShape="0">
              <a:srgbClr val="808080">
                <a:alpha val="37999"/>
              </a:srgbClr>
            </a:outerShdw>
          </a:effectLst>
        </p:spPr>
        <p:txBody>
          <a:bodyPr anchor="ctr"/>
          <a:lstStyle>
            <a:lvl1pPr eaLnBrk="0" hangingPunct="0">
              <a:lnSpc>
                <a:spcPct val="85000"/>
              </a:lnSpc>
              <a:spcBef>
                <a:spcPct val="40000"/>
              </a:spcBef>
              <a:buClr>
                <a:srgbClr val="CC0000"/>
              </a:buClr>
              <a:buFont typeface="Arial" charset="0"/>
              <a:buChar char="■"/>
              <a:defRPr sz="2800" b="1">
                <a:solidFill>
                  <a:schemeClr val="accent2"/>
                </a:solidFill>
                <a:latin typeface="Arial" charset="0"/>
                <a:ea typeface="ＭＳ Ｐゴシック" pitchFamily="34" charset="-128"/>
              </a:defRPr>
            </a:lvl1pPr>
            <a:lvl2pPr marL="742950" indent="-28575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2pPr>
            <a:lvl3pPr marL="11430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3pPr>
            <a:lvl4pPr marL="16002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4pPr>
            <a:lvl5pPr marL="20574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9pPr>
          </a:lstStyle>
          <a:p>
            <a:pPr algn="ctr" eaLnBrk="1" hangingPunct="1">
              <a:lnSpc>
                <a:spcPct val="100000"/>
              </a:lnSpc>
              <a:spcBef>
                <a:spcPct val="0"/>
              </a:spcBef>
              <a:spcAft>
                <a:spcPct val="20000"/>
              </a:spcAft>
              <a:buClrTx/>
              <a:buFontTx/>
              <a:buNone/>
            </a:pPr>
            <a:r>
              <a:rPr lang="en-US" altLang="en-US" sz="1600">
                <a:solidFill>
                  <a:srgbClr val="002060"/>
                </a:solidFill>
                <a:latin typeface="+mn-lt"/>
                <a:cs typeface="Arial" charset="0"/>
              </a:rPr>
              <a:t>MFP Demo Qualified Facilities</a:t>
            </a:r>
            <a:endParaRPr lang="en-US" altLang="en-US" sz="1600" b="0">
              <a:solidFill>
                <a:srgbClr val="002060"/>
              </a:solidFill>
              <a:latin typeface="+mn-lt"/>
              <a:cs typeface="Arial" charset="0"/>
            </a:endParaRP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Nursing Facilities</a:t>
            </a: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Rehab &amp; Chronic Hospitals</a:t>
            </a: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ICF-ID</a:t>
            </a: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DPH Hospitals</a:t>
            </a: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Psychiatric Hospitals - with some exceptions  </a:t>
            </a:r>
          </a:p>
        </p:txBody>
      </p:sp>
      <p:sp>
        <p:nvSpPr>
          <p:cNvPr id="20490" name="Rounded Rectangle 29"/>
          <p:cNvSpPr>
            <a:spLocks noChangeArrowheads="1"/>
          </p:cNvSpPr>
          <p:nvPr/>
        </p:nvSpPr>
        <p:spPr bwMode="auto">
          <a:xfrm>
            <a:off x="4420249" y="2605797"/>
            <a:ext cx="2062480" cy="3506207"/>
          </a:xfrm>
          <a:prstGeom prst="roundRect">
            <a:avLst>
              <a:gd name="adj" fmla="val 16667"/>
            </a:avLst>
          </a:prstGeom>
          <a:solidFill>
            <a:schemeClr val="bg1"/>
          </a:solidFill>
          <a:ln w="38100" algn="ctr">
            <a:solidFill>
              <a:schemeClr val="tx1"/>
            </a:solidFill>
            <a:round/>
            <a:headEnd/>
            <a:tailEnd/>
          </a:ln>
          <a:effectLst>
            <a:outerShdw dist="20000" dir="5400000" rotWithShape="0">
              <a:srgbClr val="808080">
                <a:alpha val="37999"/>
              </a:srgbClr>
            </a:outerShdw>
          </a:effectLst>
        </p:spPr>
        <p:txBody>
          <a:bodyPr anchor="ctr"/>
          <a:lstStyle>
            <a:lvl1pPr eaLnBrk="0" hangingPunct="0">
              <a:lnSpc>
                <a:spcPct val="85000"/>
              </a:lnSpc>
              <a:spcBef>
                <a:spcPct val="40000"/>
              </a:spcBef>
              <a:buClr>
                <a:srgbClr val="CC0000"/>
              </a:buClr>
              <a:buFont typeface="Arial" charset="0"/>
              <a:buChar char="■"/>
              <a:defRPr sz="2800" b="1">
                <a:solidFill>
                  <a:schemeClr val="accent2"/>
                </a:solidFill>
                <a:latin typeface="Arial" charset="0"/>
                <a:ea typeface="ＭＳ Ｐゴシック" pitchFamily="34" charset="-128"/>
              </a:defRPr>
            </a:lvl1pPr>
            <a:lvl2pPr marL="742950" indent="-28575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2pPr>
            <a:lvl3pPr marL="11430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3pPr>
            <a:lvl4pPr marL="16002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4pPr>
            <a:lvl5pPr marL="20574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9pPr>
          </a:lstStyle>
          <a:p>
            <a:pPr algn="ctr" eaLnBrk="1" hangingPunct="1">
              <a:lnSpc>
                <a:spcPct val="100000"/>
              </a:lnSpc>
              <a:spcBef>
                <a:spcPct val="0"/>
              </a:spcBef>
              <a:spcAft>
                <a:spcPct val="20000"/>
              </a:spcAft>
              <a:buClrTx/>
              <a:buFontTx/>
              <a:buNone/>
            </a:pPr>
            <a:r>
              <a:rPr lang="en-US" altLang="en-US" sz="1600">
                <a:solidFill>
                  <a:srgbClr val="002060"/>
                </a:solidFill>
                <a:latin typeface="+mn-lt"/>
              </a:rPr>
              <a:t>MFP Demo Qualified Residences</a:t>
            </a:r>
            <a:endParaRPr lang="en-US" altLang="en-US" sz="1600">
              <a:solidFill>
                <a:srgbClr val="002060"/>
              </a:solidFill>
              <a:latin typeface="+mn-lt"/>
              <a:cs typeface="Arial" charset="0"/>
            </a:endParaRP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Individual’s/ Family’s Home</a:t>
            </a: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Individual’s Leased Apartment</a:t>
            </a: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Community Residential Setting (Max 4 Individuals)</a:t>
            </a: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Assisted Living Residences</a:t>
            </a:r>
            <a:endParaRPr lang="en-US" altLang="en-US" sz="1400">
              <a:solidFill>
                <a:srgbClr val="002060"/>
              </a:solidFill>
              <a:latin typeface="+mn-lt"/>
              <a:cs typeface="Arial" charset="0"/>
            </a:endParaRPr>
          </a:p>
        </p:txBody>
      </p:sp>
      <p:sp>
        <p:nvSpPr>
          <p:cNvPr id="20491" name="Rounded Rectangle 31"/>
          <p:cNvSpPr>
            <a:spLocks noChangeArrowheads="1"/>
          </p:cNvSpPr>
          <p:nvPr/>
        </p:nvSpPr>
        <p:spPr bwMode="auto">
          <a:xfrm>
            <a:off x="6622151" y="2565820"/>
            <a:ext cx="2171699" cy="3506207"/>
          </a:xfrm>
          <a:prstGeom prst="roundRect">
            <a:avLst>
              <a:gd name="adj" fmla="val 16667"/>
            </a:avLst>
          </a:prstGeom>
          <a:solidFill>
            <a:srgbClr val="FFFFFF"/>
          </a:solidFill>
          <a:ln w="38100" algn="ctr">
            <a:solidFill>
              <a:srgbClr val="000000"/>
            </a:solidFill>
            <a:round/>
            <a:headEnd/>
            <a:tailEnd/>
          </a:ln>
          <a:effectLst>
            <a:outerShdw dist="20000" dir="5400000" rotWithShape="0">
              <a:srgbClr val="808080">
                <a:alpha val="37999"/>
              </a:srgbClr>
            </a:outerShdw>
          </a:effectLst>
        </p:spPr>
        <p:txBody>
          <a:bodyPr anchor="ctr"/>
          <a:lstStyle>
            <a:lvl1pPr eaLnBrk="0" hangingPunct="0">
              <a:lnSpc>
                <a:spcPct val="85000"/>
              </a:lnSpc>
              <a:spcBef>
                <a:spcPct val="40000"/>
              </a:spcBef>
              <a:buClr>
                <a:srgbClr val="CC0000"/>
              </a:buClr>
              <a:buFont typeface="Arial" charset="0"/>
              <a:buChar char="■"/>
              <a:defRPr sz="2800" b="1">
                <a:solidFill>
                  <a:schemeClr val="accent2"/>
                </a:solidFill>
                <a:latin typeface="Arial" charset="0"/>
                <a:ea typeface="ＭＳ Ｐゴシック" pitchFamily="34" charset="-128"/>
              </a:defRPr>
            </a:lvl1pPr>
            <a:lvl2pPr marL="288925" indent="-174625"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2pPr>
            <a:lvl3pPr marL="1082675" indent="-276225"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3pPr>
            <a:lvl4pPr marL="16002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4pPr>
            <a:lvl5pPr marL="20574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9pPr>
          </a:lstStyle>
          <a:p>
            <a:pPr algn="ctr" eaLnBrk="1" hangingPunct="1">
              <a:lnSpc>
                <a:spcPct val="100000"/>
              </a:lnSpc>
              <a:spcBef>
                <a:spcPct val="0"/>
              </a:spcBef>
              <a:buClrTx/>
              <a:buFontTx/>
              <a:buNone/>
            </a:pPr>
            <a:endParaRPr lang="en-US" altLang="en-US" sz="1800">
              <a:solidFill>
                <a:srgbClr val="000000"/>
              </a:solidFill>
              <a:latin typeface="Tw Cen MT" pitchFamily="34" charset="0"/>
              <a:cs typeface="Arial" charset="0"/>
            </a:endParaRPr>
          </a:p>
          <a:p>
            <a:pPr algn="ctr" eaLnBrk="1" hangingPunct="1">
              <a:lnSpc>
                <a:spcPct val="100000"/>
              </a:lnSpc>
              <a:spcBef>
                <a:spcPct val="0"/>
              </a:spcBef>
              <a:spcAft>
                <a:spcPct val="10000"/>
              </a:spcAft>
              <a:buClrTx/>
              <a:buFontTx/>
              <a:buNone/>
            </a:pPr>
            <a:r>
              <a:rPr lang="en-US" altLang="en-US" sz="1600">
                <a:solidFill>
                  <a:srgbClr val="002060"/>
                </a:solidFill>
                <a:latin typeface="+mn-lt"/>
                <a:cs typeface="Arial" charset="0"/>
              </a:rPr>
              <a:t>MFP Demo</a:t>
            </a:r>
          </a:p>
          <a:p>
            <a:pPr algn="ctr" eaLnBrk="1" hangingPunct="1">
              <a:lnSpc>
                <a:spcPct val="100000"/>
              </a:lnSpc>
              <a:spcBef>
                <a:spcPct val="0"/>
              </a:spcBef>
              <a:spcAft>
                <a:spcPct val="10000"/>
              </a:spcAft>
              <a:buClrTx/>
              <a:buFontTx/>
              <a:buNone/>
            </a:pPr>
            <a:r>
              <a:rPr lang="en-US" altLang="en-US" sz="1600">
                <a:solidFill>
                  <a:srgbClr val="002060"/>
                </a:solidFill>
                <a:latin typeface="+mn-lt"/>
                <a:cs typeface="Arial" charset="0"/>
              </a:rPr>
              <a:t>participants may access </a:t>
            </a:r>
          </a:p>
          <a:p>
            <a:pPr algn="ctr" eaLnBrk="1" hangingPunct="1">
              <a:lnSpc>
                <a:spcPct val="100000"/>
              </a:lnSpc>
              <a:spcBef>
                <a:spcPct val="0"/>
              </a:spcBef>
              <a:spcAft>
                <a:spcPct val="10000"/>
              </a:spcAft>
              <a:buClrTx/>
              <a:buFontTx/>
              <a:buNone/>
            </a:pPr>
            <a:r>
              <a:rPr lang="en-US" altLang="en-US" sz="1600">
                <a:solidFill>
                  <a:srgbClr val="002060"/>
                </a:solidFill>
                <a:latin typeface="+mn-lt"/>
                <a:cs typeface="Arial" charset="0"/>
              </a:rPr>
              <a:t>services in the community through:</a:t>
            </a:r>
          </a:p>
          <a:p>
            <a:pPr algn="ctr" eaLnBrk="1" hangingPunct="1">
              <a:lnSpc>
                <a:spcPct val="100000"/>
              </a:lnSpc>
              <a:spcBef>
                <a:spcPct val="0"/>
              </a:spcBef>
              <a:spcAft>
                <a:spcPct val="10000"/>
              </a:spcAft>
              <a:buClrTx/>
              <a:buFontTx/>
              <a:buNone/>
            </a:pPr>
            <a:endParaRPr lang="en-US" altLang="en-US" sz="400">
              <a:latin typeface="Tw Cen MT" pitchFamily="34" charset="0"/>
              <a:cs typeface="Arial" charset="0"/>
            </a:endParaRPr>
          </a:p>
          <a:p>
            <a:pPr lvl="1" eaLnBrk="1" hangingPunct="1">
              <a:lnSpc>
                <a:spcPct val="100000"/>
              </a:lnSpc>
              <a:spcBef>
                <a:spcPct val="0"/>
              </a:spcBef>
              <a:spcAft>
                <a:spcPct val="10000"/>
              </a:spcAft>
              <a:buClrTx/>
              <a:buFont typeface="Wingdings" pitchFamily="2" charset="2"/>
              <a:buChar char="§"/>
            </a:pPr>
            <a:r>
              <a:rPr lang="en-US" altLang="en-US" sz="1400" b="0">
                <a:solidFill>
                  <a:srgbClr val="002060"/>
                </a:solidFill>
                <a:latin typeface="+mn-lt"/>
                <a:cs typeface="Arial" charset="0"/>
              </a:rPr>
              <a:t>HCBS Waivers (ABI/MFP, Frail Elder, DDS ID)</a:t>
            </a:r>
          </a:p>
          <a:p>
            <a:pPr lvl="1" eaLnBrk="1" hangingPunct="1">
              <a:lnSpc>
                <a:spcPct val="100000"/>
              </a:lnSpc>
              <a:spcBef>
                <a:spcPct val="0"/>
              </a:spcBef>
              <a:spcAft>
                <a:spcPct val="10000"/>
              </a:spcAft>
              <a:buClrTx/>
              <a:buFont typeface="Wingdings" pitchFamily="2" charset="2"/>
              <a:buChar char="§"/>
            </a:pPr>
            <a:r>
              <a:rPr lang="en-US" altLang="en-US" sz="1400" b="0">
                <a:solidFill>
                  <a:srgbClr val="002060"/>
                </a:solidFill>
                <a:latin typeface="+mn-lt"/>
                <a:cs typeface="Arial" charset="0"/>
              </a:rPr>
              <a:t>One Care/SCO/PACE</a:t>
            </a:r>
          </a:p>
          <a:p>
            <a:pPr lvl="1" eaLnBrk="1" hangingPunct="1">
              <a:lnSpc>
                <a:spcPct val="100000"/>
              </a:lnSpc>
              <a:spcBef>
                <a:spcPct val="0"/>
              </a:spcBef>
              <a:spcAft>
                <a:spcPct val="10000"/>
              </a:spcAft>
              <a:buClrTx/>
              <a:buFont typeface="Wingdings" pitchFamily="2" charset="2"/>
              <a:buChar char="§"/>
            </a:pPr>
            <a:r>
              <a:rPr lang="en-US" altLang="en-US" sz="1400" b="0">
                <a:solidFill>
                  <a:srgbClr val="002060"/>
                </a:solidFill>
                <a:latin typeface="+mn-lt"/>
                <a:cs typeface="Arial" charset="0"/>
              </a:rPr>
              <a:t>MassHealth State Plan services  </a:t>
            </a:r>
          </a:p>
          <a:p>
            <a:pPr algn="ctr" eaLnBrk="1" hangingPunct="1">
              <a:lnSpc>
                <a:spcPct val="100000"/>
              </a:lnSpc>
              <a:spcBef>
                <a:spcPct val="0"/>
              </a:spcBef>
              <a:spcAft>
                <a:spcPct val="20000"/>
              </a:spcAft>
              <a:buClrTx/>
              <a:buFontTx/>
              <a:buNone/>
            </a:pPr>
            <a:endParaRPr lang="en-US" altLang="en-US" sz="1800" b="0">
              <a:solidFill>
                <a:srgbClr val="000000"/>
              </a:solidFill>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Title 1"/>
          <p:cNvSpPr>
            <a:spLocks noGrp="1"/>
          </p:cNvSpPr>
          <p:nvPr>
            <p:ph type="title"/>
          </p:nvPr>
        </p:nvSpPr>
        <p:spPr>
          <a:xfrm>
            <a:off x="457200" y="381000"/>
            <a:ext cx="8458200" cy="525011"/>
          </a:xfrm>
        </p:spPr>
        <p:txBody>
          <a:bodyPr/>
          <a:lstStyle/>
          <a:p>
            <a:r>
              <a:rPr lang="en-US" altLang="en-US" sz="2800">
                <a:ea typeface="ＭＳ Ｐゴシック" pitchFamily="34" charset="-128"/>
              </a:rPr>
              <a:t>MFP Demo Qualified Community Residences</a:t>
            </a:r>
            <a:br>
              <a:rPr lang="en-US" altLang="en-US" sz="2800">
                <a:solidFill>
                  <a:srgbClr val="7030A0"/>
                </a:solidFill>
                <a:ea typeface="ＭＳ Ｐゴシック" pitchFamily="34" charset="-128"/>
              </a:rPr>
            </a:br>
            <a:endParaRPr lang="en-US" altLang="en-US" sz="2800">
              <a:ea typeface="ＭＳ Ｐゴシック" pitchFamily="34" charset="-128"/>
            </a:endParaRPr>
          </a:p>
        </p:txBody>
      </p:sp>
      <p:sp>
        <p:nvSpPr>
          <p:cNvPr id="23556" name="Content Placeholder 2"/>
          <p:cNvSpPr>
            <a:spLocks noGrp="1"/>
          </p:cNvSpPr>
          <p:nvPr>
            <p:ph idx="1"/>
          </p:nvPr>
        </p:nvSpPr>
        <p:spPr>
          <a:xfrm>
            <a:off x="381000" y="1236831"/>
            <a:ext cx="8382000" cy="3385542"/>
          </a:xfrm>
        </p:spPr>
        <p:txBody>
          <a:bodyPr/>
          <a:lstStyle/>
          <a:p>
            <a:pPr marL="342900" indent="-342900">
              <a:spcAft>
                <a:spcPts val="0"/>
              </a:spcAft>
              <a:buClr>
                <a:srgbClr val="002D86"/>
              </a:buClr>
              <a:buFont typeface="Arial" panose="020B0604020202020204" pitchFamily="34" charset="0"/>
              <a:buChar char="■"/>
            </a:pPr>
            <a:r>
              <a:rPr lang="en-US" altLang="en-US" sz="2000">
                <a:solidFill>
                  <a:srgbClr val="002060"/>
                </a:solidFill>
                <a:latin typeface="Arial"/>
                <a:ea typeface="ＭＳ Ｐゴシック"/>
                <a:cs typeface="Arial"/>
              </a:rPr>
              <a:t>A </a:t>
            </a:r>
            <a:r>
              <a:rPr lang="en-US" altLang="en-US" sz="2000" b="0">
                <a:solidFill>
                  <a:srgbClr val="002060"/>
                </a:solidFill>
                <a:latin typeface="Arial"/>
                <a:ea typeface="ＭＳ Ｐゴシック"/>
                <a:cs typeface="Arial"/>
              </a:rPr>
              <a:t>home owned or leased by the individual or a family member (with no limit on number of family members).</a:t>
            </a:r>
          </a:p>
          <a:p>
            <a:pPr marL="342900" indent="-342900">
              <a:spcAft>
                <a:spcPts val="0"/>
              </a:spcAft>
              <a:buClr>
                <a:srgbClr val="002D86"/>
              </a:buClr>
              <a:buFont typeface="Arial" panose="020B0604020202020204" pitchFamily="34" charset="0"/>
              <a:buChar char="■"/>
            </a:pPr>
            <a:endParaRPr lang="en-US" altLang="en-US" sz="2000" b="0">
              <a:solidFill>
                <a:srgbClr val="002060"/>
              </a:solidFill>
              <a:latin typeface="Arial"/>
              <a:ea typeface="ＭＳ Ｐゴシック"/>
              <a:cs typeface="Arial"/>
            </a:endParaRPr>
          </a:p>
          <a:p>
            <a:pPr marL="342900" indent="-342900" eaLnBrk="1" hangingPunct="1">
              <a:lnSpc>
                <a:spcPct val="100000"/>
              </a:lnSpc>
              <a:spcBef>
                <a:spcPct val="0"/>
              </a:spcBef>
              <a:spcAft>
                <a:spcPts val="0"/>
              </a:spcAft>
              <a:buClr>
                <a:srgbClr val="002D86"/>
              </a:buClr>
              <a:buFont typeface="Arial" panose="020B0604020202020204" pitchFamily="34" charset="0"/>
              <a:buChar char="■"/>
            </a:pPr>
            <a:r>
              <a:rPr lang="en-US" altLang="en-US" sz="2000" b="0">
                <a:solidFill>
                  <a:srgbClr val="002060"/>
                </a:solidFill>
                <a:latin typeface="Arial" charset="0"/>
                <a:ea typeface="ＭＳ Ｐゴシック" pitchFamily="34" charset="-128"/>
              </a:rPr>
              <a:t>An apartment with an individual lease.</a:t>
            </a:r>
          </a:p>
          <a:p>
            <a:pPr marL="342900" indent="-342900" eaLnBrk="1" hangingPunct="1">
              <a:lnSpc>
                <a:spcPct val="100000"/>
              </a:lnSpc>
              <a:spcBef>
                <a:spcPct val="0"/>
              </a:spcBef>
              <a:spcAft>
                <a:spcPts val="0"/>
              </a:spcAft>
              <a:buClr>
                <a:srgbClr val="002D86"/>
              </a:buClr>
              <a:buFont typeface="Arial" panose="020B0604020202020204" pitchFamily="34" charset="0"/>
              <a:buChar char="■"/>
            </a:pPr>
            <a:endParaRPr lang="en-US" altLang="en-US" sz="2000" b="0">
              <a:solidFill>
                <a:srgbClr val="002060"/>
              </a:solidFill>
              <a:latin typeface="Arial" charset="0"/>
              <a:ea typeface="ＭＳ Ｐゴシック" pitchFamily="34" charset="-128"/>
            </a:endParaRPr>
          </a:p>
          <a:p>
            <a:pPr marL="342900" indent="-342900" eaLnBrk="1" hangingPunct="1">
              <a:lnSpc>
                <a:spcPct val="100000"/>
              </a:lnSpc>
              <a:spcBef>
                <a:spcPct val="0"/>
              </a:spcBef>
              <a:spcAft>
                <a:spcPts val="0"/>
              </a:spcAft>
              <a:buClr>
                <a:srgbClr val="002D86"/>
              </a:buClr>
              <a:buFont typeface="Arial" panose="020B0604020202020204" pitchFamily="34" charset="0"/>
              <a:buChar char="■"/>
            </a:pPr>
            <a:r>
              <a:rPr lang="en-US" altLang="en-US" sz="2000" b="0">
                <a:solidFill>
                  <a:srgbClr val="002060"/>
                </a:solidFill>
                <a:latin typeface="Arial" charset="0"/>
                <a:ea typeface="ＭＳ Ｐゴシック" pitchFamily="34" charset="-128"/>
              </a:rPr>
              <a:t>A community-based residential setting in which no more than 4 unrelated individuals reside (tenants must have a lease, lockable entrance/egress, control over sleeping/bathing/cooking space).</a:t>
            </a:r>
          </a:p>
          <a:p>
            <a:pPr marL="342900" indent="-342900" eaLnBrk="1" hangingPunct="1">
              <a:lnSpc>
                <a:spcPct val="100000"/>
              </a:lnSpc>
              <a:spcBef>
                <a:spcPct val="0"/>
              </a:spcBef>
              <a:spcAft>
                <a:spcPts val="0"/>
              </a:spcAft>
              <a:buClr>
                <a:srgbClr val="002D86"/>
              </a:buClr>
              <a:buFont typeface="Arial" panose="020B0604020202020204" pitchFamily="34" charset="0"/>
              <a:buChar char="■"/>
            </a:pPr>
            <a:endParaRPr lang="en-US" altLang="en-US" sz="2000" b="0">
              <a:solidFill>
                <a:srgbClr val="002060"/>
              </a:solidFill>
              <a:latin typeface="Arial" charset="0"/>
              <a:ea typeface="ＭＳ Ｐゴシック" pitchFamily="34" charset="-128"/>
            </a:endParaRPr>
          </a:p>
          <a:p>
            <a:pPr marL="342900" indent="-342900" eaLnBrk="1" hangingPunct="1">
              <a:lnSpc>
                <a:spcPct val="100000"/>
              </a:lnSpc>
              <a:spcBef>
                <a:spcPct val="0"/>
              </a:spcBef>
              <a:spcAft>
                <a:spcPts val="0"/>
              </a:spcAft>
              <a:buClr>
                <a:srgbClr val="002D86"/>
              </a:buClr>
              <a:buFont typeface="Arial" panose="020B0604020202020204" pitchFamily="34" charset="0"/>
              <a:buChar char="■"/>
            </a:pPr>
            <a:r>
              <a:rPr lang="en-US" altLang="en-US" sz="2000" b="0">
                <a:solidFill>
                  <a:srgbClr val="002060"/>
                </a:solidFill>
              </a:rPr>
              <a:t>Adult Foster Care or Shared Living caregiver’s home.</a:t>
            </a:r>
          </a:p>
          <a:p>
            <a:pPr marL="342900" indent="-342900" eaLnBrk="1" hangingPunct="1">
              <a:lnSpc>
                <a:spcPct val="100000"/>
              </a:lnSpc>
              <a:spcBef>
                <a:spcPct val="0"/>
              </a:spcBef>
              <a:spcAft>
                <a:spcPts val="0"/>
              </a:spcAft>
              <a:buClr>
                <a:srgbClr val="002D86"/>
              </a:buClr>
              <a:buFont typeface="Wingdings" panose="05000000000000000000" pitchFamily="2" charset="2"/>
              <a:buChar char="§"/>
            </a:pPr>
            <a:endParaRPr lang="en-US" altLang="en-US" sz="2000" b="0">
              <a:solidFill>
                <a:srgbClr val="002060"/>
              </a:solidFill>
            </a:endParaRPr>
          </a:p>
        </p:txBody>
      </p:sp>
      <p:pic>
        <p:nvPicPr>
          <p:cNvPr id="7" name="Picture 6" descr="Buildings with vibrant colors">
            <a:extLst>
              <a:ext uri="{FF2B5EF4-FFF2-40B4-BE49-F238E27FC236}">
                <a16:creationId xmlns:a16="http://schemas.microsoft.com/office/drawing/2014/main" id="{B75A2BA0-D166-C9DE-96D6-1D3B8DC7B2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3437" y="4445468"/>
            <a:ext cx="2887500" cy="1925000"/>
          </a:xfrm>
          <a:prstGeom prst="rect">
            <a:avLst/>
          </a:prstGeom>
        </p:spPr>
      </p:pic>
    </p:spTree>
    <p:extLst>
      <p:ext uri="{BB962C8B-B14F-4D97-AF65-F5344CB8AC3E}">
        <p14:creationId xmlns:p14="http://schemas.microsoft.com/office/powerpoint/2010/main" val="360239331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228600" y="228600"/>
            <a:ext cx="6557790" cy="861774"/>
          </a:xfrm>
        </p:spPr>
        <p:txBody>
          <a:bodyPr/>
          <a:lstStyle/>
          <a:p>
            <a:pPr>
              <a:lnSpc>
                <a:spcPct val="100000"/>
              </a:lnSpc>
            </a:pPr>
            <a:r>
              <a:rPr lang="en-US" altLang="en-US" sz="2800">
                <a:ea typeface="ＭＳ Ｐゴシック" pitchFamily="34" charset="-128"/>
              </a:rPr>
              <a:t>MFP Demo Qualified </a:t>
            </a:r>
            <a:br>
              <a:rPr lang="en-US" altLang="en-US" sz="2800">
                <a:ea typeface="ＭＳ Ｐゴシック" pitchFamily="34" charset="-128"/>
              </a:rPr>
            </a:br>
            <a:r>
              <a:rPr lang="en-US" altLang="en-US" sz="2800">
                <a:ea typeface="ＭＳ Ｐゴシック" pitchFamily="34" charset="-128"/>
              </a:rPr>
              <a:t>Assisted Living Residences</a:t>
            </a:r>
          </a:p>
        </p:txBody>
      </p:sp>
      <p:sp>
        <p:nvSpPr>
          <p:cNvPr id="24580" name="Rectangle 2"/>
          <p:cNvSpPr>
            <a:spLocks noChangeArrowheads="1"/>
          </p:cNvSpPr>
          <p:nvPr/>
        </p:nvSpPr>
        <p:spPr bwMode="auto">
          <a:xfrm>
            <a:off x="151482" y="1323860"/>
            <a:ext cx="86868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228600" indent="-228600" eaLnBrk="0" hangingPunct="0">
              <a:lnSpc>
                <a:spcPct val="85000"/>
              </a:lnSpc>
              <a:spcBef>
                <a:spcPct val="40000"/>
              </a:spcBef>
              <a:buClr>
                <a:srgbClr val="CC0000"/>
              </a:buClr>
              <a:buFont typeface="Arial" charset="0"/>
              <a:buChar char="■"/>
              <a:defRPr sz="2800" b="1">
                <a:solidFill>
                  <a:schemeClr val="accent2"/>
                </a:solidFill>
                <a:latin typeface="Arial" charset="0"/>
                <a:ea typeface="ＭＳ Ｐゴシック" pitchFamily="34" charset="-128"/>
              </a:defRPr>
            </a:lvl1pPr>
            <a:lvl2pPr marL="742950" indent="-28575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2pPr>
            <a:lvl3pPr marL="11430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3pPr>
            <a:lvl4pPr marL="16002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4pPr>
            <a:lvl5pPr marL="20574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9pPr>
          </a:lstStyle>
          <a:p>
            <a:pPr marL="341313" indent="-341313" eaLnBrk="1" hangingPunct="1">
              <a:lnSpc>
                <a:spcPct val="100000"/>
              </a:lnSpc>
              <a:spcBef>
                <a:spcPct val="0"/>
              </a:spcBef>
              <a:buClr>
                <a:srgbClr val="002060"/>
              </a:buClr>
              <a:buFont typeface="Arial" panose="020B0604020202020204" pitchFamily="34" charset="0"/>
              <a:buChar char="■"/>
            </a:pPr>
            <a:r>
              <a:rPr lang="en-US" altLang="en-US" sz="2000" b="0">
                <a:solidFill>
                  <a:srgbClr val="002B82"/>
                </a:solidFill>
                <a:latin typeface="+mn-lt"/>
                <a:ea typeface="+mn-ea"/>
              </a:rPr>
              <a:t>Assisted Living Residences may not be located on a campus that includes a medical facility such as a nursing facility or hospital.</a:t>
            </a:r>
          </a:p>
          <a:p>
            <a:pPr marL="341313" indent="-341313" eaLnBrk="1" hangingPunct="1">
              <a:lnSpc>
                <a:spcPct val="100000"/>
              </a:lnSpc>
              <a:spcBef>
                <a:spcPct val="0"/>
              </a:spcBef>
              <a:buClr>
                <a:srgbClr val="002060"/>
              </a:buClr>
              <a:buFont typeface="Arial" panose="020B0604020202020204" pitchFamily="34" charset="0"/>
              <a:buChar char="■"/>
            </a:pPr>
            <a:endParaRPr lang="en-US" altLang="en-US" sz="2000" b="0">
              <a:solidFill>
                <a:srgbClr val="002B82"/>
              </a:solidFill>
              <a:latin typeface="+mn-lt"/>
              <a:ea typeface="+mn-ea"/>
            </a:endParaRPr>
          </a:p>
          <a:p>
            <a:pPr marL="341313" indent="-341313" eaLnBrk="1" hangingPunct="1">
              <a:lnSpc>
                <a:spcPct val="100000"/>
              </a:lnSpc>
              <a:spcBef>
                <a:spcPct val="0"/>
              </a:spcBef>
              <a:buClr>
                <a:srgbClr val="002060"/>
              </a:buClr>
              <a:buFont typeface="Arial" panose="020B0604020202020204" pitchFamily="34" charset="0"/>
              <a:buChar char="■"/>
            </a:pPr>
            <a:r>
              <a:rPr lang="en-US" altLang="en-US" sz="2000" b="0">
                <a:solidFill>
                  <a:srgbClr val="002B82"/>
                </a:solidFill>
                <a:latin typeface="+mn-lt"/>
                <a:ea typeface="+mn-ea"/>
              </a:rPr>
              <a:t>Apartments must have separate living, sleeping, bathing and cooking areas (based on the participant’s needs and with their agreement, units with only a microwave and no cooktop are acceptable).</a:t>
            </a:r>
          </a:p>
          <a:p>
            <a:pPr marL="341313" indent="-341313" eaLnBrk="1" hangingPunct="1">
              <a:lnSpc>
                <a:spcPct val="100000"/>
              </a:lnSpc>
              <a:spcBef>
                <a:spcPct val="0"/>
              </a:spcBef>
              <a:buClr>
                <a:srgbClr val="002060"/>
              </a:buClr>
              <a:buFont typeface="Arial" panose="020B0604020202020204" pitchFamily="34" charset="0"/>
              <a:buChar char="■"/>
            </a:pPr>
            <a:endParaRPr lang="en-US" altLang="en-US" sz="2000" b="0">
              <a:solidFill>
                <a:srgbClr val="002B82"/>
              </a:solidFill>
              <a:latin typeface="+mn-lt"/>
              <a:ea typeface="+mn-ea"/>
            </a:endParaRPr>
          </a:p>
          <a:p>
            <a:pPr marL="341313" indent="-341313" eaLnBrk="1" hangingPunct="1">
              <a:lnSpc>
                <a:spcPct val="100000"/>
              </a:lnSpc>
              <a:spcBef>
                <a:spcPct val="0"/>
              </a:spcBef>
              <a:buClr>
                <a:srgbClr val="002060"/>
              </a:buClr>
              <a:buFont typeface="Arial" panose="020B0604020202020204" pitchFamily="34" charset="0"/>
              <a:buChar char="■"/>
            </a:pPr>
            <a:r>
              <a:rPr lang="en-US" altLang="en-US" sz="2000" b="0">
                <a:solidFill>
                  <a:srgbClr val="002B82"/>
                </a:solidFill>
                <a:latin typeface="+mn-lt"/>
                <a:ea typeface="+mn-ea"/>
              </a:rPr>
              <a:t>Unit must have lockable access and egress.</a:t>
            </a:r>
          </a:p>
          <a:p>
            <a:pPr marL="341313" indent="-341313" eaLnBrk="1" hangingPunct="1">
              <a:lnSpc>
                <a:spcPct val="100000"/>
              </a:lnSpc>
              <a:spcBef>
                <a:spcPct val="0"/>
              </a:spcBef>
              <a:buClr>
                <a:srgbClr val="002060"/>
              </a:buClr>
              <a:buFont typeface="Arial" panose="020B0604020202020204" pitchFamily="34" charset="0"/>
              <a:buChar char="■"/>
            </a:pPr>
            <a:endParaRPr lang="en-US" altLang="en-US" sz="2000" b="0">
              <a:solidFill>
                <a:srgbClr val="002B82"/>
              </a:solidFill>
              <a:latin typeface="+mn-lt"/>
              <a:ea typeface="+mn-ea"/>
            </a:endParaRPr>
          </a:p>
          <a:p>
            <a:pPr marL="341313" indent="-341313" eaLnBrk="1" hangingPunct="1">
              <a:lnSpc>
                <a:spcPct val="100000"/>
              </a:lnSpc>
              <a:spcBef>
                <a:spcPct val="0"/>
              </a:spcBef>
              <a:buClr>
                <a:srgbClr val="002060"/>
              </a:buClr>
              <a:buFont typeface="Arial" panose="020B0604020202020204" pitchFamily="34" charset="0"/>
              <a:buChar char="■"/>
            </a:pPr>
            <a:r>
              <a:rPr lang="en-US" altLang="en-US" sz="2000" b="0">
                <a:solidFill>
                  <a:srgbClr val="002B82"/>
                </a:solidFill>
                <a:latin typeface="+mn-lt"/>
                <a:ea typeface="+mn-ea"/>
              </a:rPr>
              <a:t>Cannot require that services must be provided as a condition of tenancy.</a:t>
            </a:r>
          </a:p>
          <a:p>
            <a:pPr marL="341313" indent="-341313" eaLnBrk="1" hangingPunct="1">
              <a:lnSpc>
                <a:spcPct val="100000"/>
              </a:lnSpc>
              <a:spcBef>
                <a:spcPct val="0"/>
              </a:spcBef>
              <a:buClr>
                <a:srgbClr val="002060"/>
              </a:buClr>
              <a:buFont typeface="Arial" panose="020B0604020202020204" pitchFamily="34" charset="0"/>
              <a:buChar char="■"/>
            </a:pPr>
            <a:endParaRPr lang="en-US" altLang="en-US" sz="2000" b="0">
              <a:solidFill>
                <a:srgbClr val="002B82"/>
              </a:solidFill>
              <a:latin typeface="+mn-lt"/>
              <a:ea typeface="+mn-ea"/>
            </a:endParaRPr>
          </a:p>
          <a:p>
            <a:pPr marL="341313" indent="-341313" eaLnBrk="1" hangingPunct="1">
              <a:lnSpc>
                <a:spcPct val="100000"/>
              </a:lnSpc>
              <a:spcBef>
                <a:spcPct val="0"/>
              </a:spcBef>
              <a:buClr>
                <a:srgbClr val="002060"/>
              </a:buClr>
              <a:buFont typeface="Arial" panose="020B0604020202020204" pitchFamily="34" charset="0"/>
              <a:buChar char="■"/>
            </a:pPr>
            <a:r>
              <a:rPr lang="en-US" altLang="en-US" sz="2000" b="0">
                <a:solidFill>
                  <a:srgbClr val="002B82"/>
                </a:solidFill>
                <a:latin typeface="+mn-lt"/>
                <a:ea typeface="+mn-ea"/>
              </a:rPr>
              <a:t>Must not require notification of absences from the residence.</a:t>
            </a:r>
          </a:p>
          <a:p>
            <a:pPr marL="341313" indent="-341313" eaLnBrk="1" hangingPunct="1">
              <a:lnSpc>
                <a:spcPct val="100000"/>
              </a:lnSpc>
              <a:spcBef>
                <a:spcPct val="0"/>
              </a:spcBef>
              <a:buClr>
                <a:srgbClr val="002060"/>
              </a:buClr>
              <a:buFont typeface="Arial" panose="020B0604020202020204" pitchFamily="34" charset="0"/>
              <a:buChar char="■"/>
            </a:pPr>
            <a:endParaRPr lang="en-US" altLang="en-US" sz="2000" b="0">
              <a:solidFill>
                <a:srgbClr val="002B82"/>
              </a:solidFill>
              <a:latin typeface="+mn-lt"/>
              <a:ea typeface="+mn-ea"/>
            </a:endParaRPr>
          </a:p>
          <a:p>
            <a:pPr marL="341313" indent="-341313" eaLnBrk="1" hangingPunct="1">
              <a:lnSpc>
                <a:spcPct val="100000"/>
              </a:lnSpc>
              <a:spcBef>
                <a:spcPct val="0"/>
              </a:spcBef>
              <a:buClr>
                <a:srgbClr val="002060"/>
              </a:buClr>
              <a:buFont typeface="Arial" panose="020B0604020202020204" pitchFamily="34" charset="0"/>
              <a:buChar char="■"/>
            </a:pPr>
            <a:r>
              <a:rPr lang="en-US" altLang="en-US" sz="2000" b="0">
                <a:solidFill>
                  <a:srgbClr val="002B82"/>
                </a:solidFill>
                <a:latin typeface="+mn-lt"/>
                <a:ea typeface="+mn-ea"/>
              </a:rPr>
              <a:t>Leases may not reserve the right to assign or change apartments</a:t>
            </a:r>
            <a:r>
              <a:rPr lang="en-US" altLang="en-US" sz="2200" b="0">
                <a:solidFill>
                  <a:srgbClr val="002B82"/>
                </a:solidFill>
                <a:latin typeface="+mn-lt"/>
                <a:ea typeface="+mn-ea"/>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DEF2-C6C0-14B0-9520-B308C185CC74}"/>
              </a:ext>
            </a:extLst>
          </p:cNvPr>
          <p:cNvSpPr>
            <a:spLocks noGrp="1"/>
          </p:cNvSpPr>
          <p:nvPr>
            <p:ph type="title"/>
          </p:nvPr>
        </p:nvSpPr>
        <p:spPr>
          <a:xfrm>
            <a:off x="228600" y="223507"/>
            <a:ext cx="7148245" cy="430887"/>
          </a:xfrm>
        </p:spPr>
        <p:txBody>
          <a:bodyPr/>
          <a:lstStyle/>
          <a:p>
            <a:pPr>
              <a:lnSpc>
                <a:spcPct val="100000"/>
              </a:lnSpc>
            </a:pPr>
            <a:r>
              <a:rPr lang="en-US" altLang="en-US" sz="2800">
                <a:ea typeface="ＭＳ Ｐゴシック" pitchFamily="34" charset="-128"/>
              </a:rPr>
              <a:t>MFP Demo Non-Qualified Residences</a:t>
            </a:r>
          </a:p>
        </p:txBody>
      </p:sp>
      <p:sp>
        <p:nvSpPr>
          <p:cNvPr id="4" name="TextBox 3">
            <a:extLst>
              <a:ext uri="{FF2B5EF4-FFF2-40B4-BE49-F238E27FC236}">
                <a16:creationId xmlns:a16="http://schemas.microsoft.com/office/drawing/2014/main" id="{2682D492-B9E1-9CFF-B14C-9EAF08CA8D16}"/>
              </a:ext>
            </a:extLst>
          </p:cNvPr>
          <p:cNvSpPr txBox="1"/>
          <p:nvPr/>
        </p:nvSpPr>
        <p:spPr>
          <a:xfrm>
            <a:off x="348946" y="931987"/>
            <a:ext cx="7818509" cy="4349909"/>
          </a:xfrm>
          <a:prstGeom prst="rect">
            <a:avLst/>
          </a:prstGeom>
          <a:noFill/>
        </p:spPr>
        <p:txBody>
          <a:bodyPr wrap="square">
            <a:spAutoFit/>
          </a:bodyPr>
          <a:lstStyle/>
          <a:p>
            <a:pPr marL="342900" indent="-342900" eaLnBrk="1" hangingPunct="1">
              <a:lnSpc>
                <a:spcPct val="100000"/>
              </a:lnSpc>
              <a:spcBef>
                <a:spcPts val="1200"/>
              </a:spcBef>
              <a:spcAft>
                <a:spcPts val="1200"/>
              </a:spcAft>
              <a:buClr>
                <a:srgbClr val="002B82"/>
              </a:buClr>
              <a:buFont typeface="Arial" panose="020B0604020202020204" pitchFamily="34" charset="0"/>
              <a:buChar char="■"/>
              <a:tabLst>
                <a:tab pos="285750" algn="l"/>
              </a:tabLst>
            </a:pPr>
            <a:r>
              <a:rPr lang="en-US" altLang="en-US" sz="2000" b="0">
                <a:solidFill>
                  <a:srgbClr val="002B82"/>
                </a:solidFill>
                <a:latin typeface="+mn-lt"/>
                <a:ea typeface="+mn-ea"/>
              </a:rPr>
              <a:t>Group home with 5 or more residents</a:t>
            </a:r>
            <a:endParaRPr lang="en-US" altLang="en-US" sz="2000" b="0">
              <a:solidFill>
                <a:srgbClr val="002B82"/>
              </a:solidFill>
              <a:latin typeface="+mn-lt"/>
              <a:ea typeface="+mn-ea"/>
              <a:cs typeface="Arial"/>
            </a:endParaRPr>
          </a:p>
          <a:p>
            <a:pPr marL="342900" indent="-342900" eaLnBrk="1" hangingPunct="1">
              <a:lnSpc>
                <a:spcPct val="100000"/>
              </a:lnSpc>
              <a:spcBef>
                <a:spcPts val="1200"/>
              </a:spcBef>
              <a:spcAft>
                <a:spcPts val="1200"/>
              </a:spcAft>
              <a:buClr>
                <a:srgbClr val="002B82"/>
              </a:buClr>
              <a:buFont typeface="Arial" panose="020B0604020202020204" pitchFamily="34" charset="0"/>
              <a:buChar char="■"/>
            </a:pPr>
            <a:r>
              <a:rPr lang="en-US" altLang="en-US" sz="2000" b="0">
                <a:solidFill>
                  <a:srgbClr val="002B82"/>
                </a:solidFill>
                <a:latin typeface="+mn-lt"/>
                <a:ea typeface="+mn-ea"/>
              </a:rPr>
              <a:t>Assisted living which requires residents to share an apartment</a:t>
            </a:r>
            <a:endParaRPr lang="en-US" altLang="en-US" sz="2000" b="0">
              <a:solidFill>
                <a:srgbClr val="002B82"/>
              </a:solidFill>
              <a:latin typeface="+mn-lt"/>
              <a:ea typeface="+mn-ea"/>
              <a:cs typeface="Arial"/>
            </a:endParaRPr>
          </a:p>
          <a:p>
            <a:pPr marL="342900" indent="-342900" eaLnBrk="1" hangingPunct="1">
              <a:lnSpc>
                <a:spcPct val="100000"/>
              </a:lnSpc>
              <a:spcBef>
                <a:spcPts val="1200"/>
              </a:spcBef>
              <a:spcAft>
                <a:spcPts val="1200"/>
              </a:spcAft>
              <a:buClr>
                <a:srgbClr val="002B82"/>
              </a:buClr>
              <a:buFont typeface="Arial" panose="020B0604020202020204" pitchFamily="34" charset="0"/>
              <a:buChar char="■"/>
            </a:pPr>
            <a:r>
              <a:rPr lang="en-US" altLang="en-US" sz="2000" b="0">
                <a:solidFill>
                  <a:srgbClr val="002B82"/>
                </a:solidFill>
                <a:latin typeface="+mn-lt"/>
                <a:ea typeface="+mn-ea"/>
              </a:rPr>
              <a:t>Assisted living housed in a wing of a nursing facility or on a medical campus</a:t>
            </a:r>
            <a:endParaRPr lang="en-US" altLang="en-US" sz="2000" b="0">
              <a:solidFill>
                <a:srgbClr val="002B82"/>
              </a:solidFill>
              <a:latin typeface="+mn-lt"/>
              <a:ea typeface="+mn-ea"/>
              <a:cs typeface="Arial"/>
            </a:endParaRPr>
          </a:p>
          <a:p>
            <a:pPr marL="342900" indent="-342900" eaLnBrk="1" hangingPunct="1">
              <a:lnSpc>
                <a:spcPct val="100000"/>
              </a:lnSpc>
              <a:spcBef>
                <a:spcPts val="1200"/>
              </a:spcBef>
              <a:spcAft>
                <a:spcPts val="1200"/>
              </a:spcAft>
              <a:buClr>
                <a:srgbClr val="002B82"/>
              </a:buClr>
              <a:buFont typeface="Arial" panose="020B0604020202020204" pitchFamily="34" charset="0"/>
              <a:buChar char="■"/>
            </a:pPr>
            <a:r>
              <a:rPr lang="en-US" altLang="en-US" sz="2000" b="0">
                <a:solidFill>
                  <a:srgbClr val="002B82"/>
                </a:solidFill>
                <a:latin typeface="+mn-lt"/>
                <a:ea typeface="+mn-ea"/>
              </a:rPr>
              <a:t>Apartment shared by 5 unrelated roommates</a:t>
            </a:r>
            <a:endParaRPr lang="en-US" altLang="en-US" sz="2000" b="0">
              <a:solidFill>
                <a:srgbClr val="002B82"/>
              </a:solidFill>
              <a:latin typeface="+mn-lt"/>
              <a:ea typeface="+mn-ea"/>
              <a:cs typeface="Arial"/>
            </a:endParaRPr>
          </a:p>
          <a:p>
            <a:pPr marL="342900" indent="-342900" eaLnBrk="1" hangingPunct="1">
              <a:lnSpc>
                <a:spcPct val="100000"/>
              </a:lnSpc>
              <a:spcBef>
                <a:spcPts val="1200"/>
              </a:spcBef>
              <a:spcAft>
                <a:spcPts val="1200"/>
              </a:spcAft>
              <a:buClr>
                <a:srgbClr val="002B82"/>
              </a:buClr>
              <a:buFont typeface="Arial" panose="020B0604020202020204" pitchFamily="34" charset="0"/>
              <a:buChar char="■"/>
            </a:pPr>
            <a:r>
              <a:rPr lang="en-US" altLang="en-US" sz="2000" b="0">
                <a:solidFill>
                  <a:srgbClr val="002B82"/>
                </a:solidFill>
                <a:latin typeface="+mn-lt"/>
                <a:ea typeface="+mn-ea"/>
              </a:rPr>
              <a:t>Rest Home</a:t>
            </a:r>
          </a:p>
          <a:p>
            <a:pPr marL="342900" indent="-342900" eaLnBrk="1" hangingPunct="1">
              <a:lnSpc>
                <a:spcPct val="100000"/>
              </a:lnSpc>
              <a:spcBef>
                <a:spcPts val="1200"/>
              </a:spcBef>
              <a:spcAft>
                <a:spcPts val="1200"/>
              </a:spcAft>
              <a:buClr>
                <a:srgbClr val="002B82"/>
              </a:buClr>
              <a:buFont typeface="Arial" panose="020B0604020202020204" pitchFamily="34" charset="0"/>
              <a:buChar char="■"/>
            </a:pPr>
            <a:r>
              <a:rPr lang="en-US" altLang="en-US" sz="2000">
                <a:solidFill>
                  <a:srgbClr val="002B82"/>
                </a:solidFill>
              </a:rPr>
              <a:t>Homeless shelter</a:t>
            </a:r>
            <a:endParaRPr lang="en-US" altLang="en-US" sz="2000" b="0">
              <a:solidFill>
                <a:srgbClr val="002B82"/>
              </a:solidFill>
              <a:latin typeface="+mn-lt"/>
              <a:ea typeface="+mn-ea"/>
            </a:endParaRPr>
          </a:p>
          <a:p>
            <a:pPr marL="233045" indent="-233045" eaLnBrk="1" hangingPunct="1">
              <a:lnSpc>
                <a:spcPct val="100000"/>
              </a:lnSpc>
              <a:spcBef>
                <a:spcPts val="792"/>
              </a:spcBef>
              <a:buClr>
                <a:srgbClr val="002B82"/>
              </a:buClr>
              <a:buFont typeface="Wingdings" panose="05000000000000000000" pitchFamily="2" charset="2"/>
              <a:buChar char="§"/>
            </a:pPr>
            <a:endParaRPr lang="en-US" altLang="en-US" sz="2000" b="0">
              <a:solidFill>
                <a:srgbClr val="002B82"/>
              </a:solidFill>
              <a:latin typeface="+mn-lt"/>
              <a:ea typeface="+mn-ea"/>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
          <p:cNvSpPr>
            <a:spLocks noChangeArrowheads="1"/>
          </p:cNvSpPr>
          <p:nvPr/>
        </p:nvSpPr>
        <p:spPr bwMode="auto">
          <a:xfrm>
            <a:off x="228600" y="992917"/>
            <a:ext cx="4572000" cy="46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168275" indent="-168275" eaLnBrk="0" hangingPunct="0">
              <a:lnSpc>
                <a:spcPct val="85000"/>
              </a:lnSpc>
              <a:spcBef>
                <a:spcPct val="40000"/>
              </a:spcBef>
              <a:buClr>
                <a:srgbClr val="CC0000"/>
              </a:buClr>
              <a:buFont typeface="Arial" charset="0"/>
              <a:buChar char="■"/>
              <a:defRPr sz="2800" b="1">
                <a:solidFill>
                  <a:schemeClr val="accent2"/>
                </a:solidFill>
                <a:latin typeface="Arial" charset="0"/>
                <a:ea typeface="ＭＳ Ｐゴシック" pitchFamily="34" charset="-128"/>
              </a:defRPr>
            </a:lvl1pPr>
            <a:lvl2pPr marL="742950" indent="-28575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2pPr>
            <a:lvl3pPr marL="11430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3pPr>
            <a:lvl4pPr marL="16002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4pPr>
            <a:lvl5pPr marL="20574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9pPr>
          </a:lstStyle>
          <a:p>
            <a:pPr marL="0" indent="0" eaLnBrk="1" hangingPunct="1">
              <a:lnSpc>
                <a:spcPct val="100000"/>
              </a:lnSpc>
              <a:spcBef>
                <a:spcPct val="0"/>
              </a:spcBef>
              <a:spcAft>
                <a:spcPct val="30000"/>
              </a:spcAft>
              <a:buClr>
                <a:srgbClr val="002060"/>
              </a:buClr>
              <a:buNone/>
            </a:pPr>
            <a:r>
              <a:rPr lang="en-US" altLang="en-US" sz="2200" u="sng" dirty="0">
                <a:solidFill>
                  <a:srgbClr val="002B82"/>
                </a:solidFill>
                <a:latin typeface="+mn-lt"/>
                <a:ea typeface="+mn-ea"/>
              </a:rPr>
              <a:t>Qualified Residences:</a:t>
            </a:r>
          </a:p>
          <a:p>
            <a:pPr marL="287338" indent="-287338" eaLnBrk="1" hangingPunct="1">
              <a:lnSpc>
                <a:spcPct val="100000"/>
              </a:lnSpc>
              <a:spcBef>
                <a:spcPct val="30000"/>
              </a:spcBef>
              <a:buClr>
                <a:srgbClr val="002060"/>
              </a:buClr>
              <a:buFont typeface="Wingdings" panose="05000000000000000000" pitchFamily="2" charset="2"/>
              <a:buChar char="§"/>
            </a:pPr>
            <a:r>
              <a:rPr lang="en-US" altLang="en-US" sz="2000" b="0" dirty="0">
                <a:solidFill>
                  <a:srgbClr val="002B82"/>
                </a:solidFill>
                <a:latin typeface="+mn-lt"/>
                <a:ea typeface="+mn-ea"/>
              </a:rPr>
              <a:t>Group home with 4 residents</a:t>
            </a:r>
          </a:p>
          <a:p>
            <a:pPr marL="287338" indent="-287338" eaLnBrk="1" hangingPunct="1">
              <a:lnSpc>
                <a:spcPct val="100000"/>
              </a:lnSpc>
              <a:spcBef>
                <a:spcPct val="30000"/>
              </a:spcBef>
              <a:buClr>
                <a:srgbClr val="002060"/>
              </a:buClr>
              <a:buFont typeface="Wingdings" panose="05000000000000000000" pitchFamily="2" charset="2"/>
              <a:buChar char="§"/>
            </a:pPr>
            <a:r>
              <a:rPr lang="en-US" altLang="en-US" sz="2000" b="0" dirty="0">
                <a:solidFill>
                  <a:srgbClr val="002B82"/>
                </a:solidFill>
                <a:latin typeface="+mn-lt"/>
                <a:ea typeface="+mn-ea"/>
              </a:rPr>
              <a:t>Home owned by the individual or a family member (with no limit on number of family members)</a:t>
            </a:r>
          </a:p>
          <a:p>
            <a:pPr marL="287338" indent="-287338" eaLnBrk="1" hangingPunct="1">
              <a:lnSpc>
                <a:spcPct val="100000"/>
              </a:lnSpc>
              <a:spcBef>
                <a:spcPct val="30000"/>
              </a:spcBef>
              <a:buClr>
                <a:srgbClr val="002060"/>
              </a:buClr>
              <a:buFont typeface="Wingdings" panose="05000000000000000000" pitchFamily="2" charset="2"/>
              <a:buChar char="§"/>
            </a:pPr>
            <a:r>
              <a:rPr lang="en-US" altLang="en-US" sz="2000" b="0" dirty="0">
                <a:solidFill>
                  <a:srgbClr val="002B82"/>
                </a:solidFill>
                <a:latin typeface="+mn-lt"/>
                <a:ea typeface="+mn-ea"/>
              </a:rPr>
              <a:t>Assisted living where resident has own apartment with an individual lease and locking entrance </a:t>
            </a:r>
          </a:p>
          <a:p>
            <a:pPr marL="287338" indent="-287338" eaLnBrk="1" hangingPunct="1">
              <a:lnSpc>
                <a:spcPct val="100000"/>
              </a:lnSpc>
              <a:spcBef>
                <a:spcPct val="30000"/>
              </a:spcBef>
              <a:buClr>
                <a:srgbClr val="002060"/>
              </a:buClr>
              <a:buFont typeface="Wingdings" panose="05000000000000000000" pitchFamily="2" charset="2"/>
              <a:buChar char="§"/>
            </a:pPr>
            <a:r>
              <a:rPr lang="en-US" altLang="en-US" sz="2000" b="0" dirty="0">
                <a:solidFill>
                  <a:srgbClr val="002B82"/>
                </a:solidFill>
                <a:latin typeface="+mn-lt"/>
                <a:ea typeface="+mn-ea"/>
              </a:rPr>
              <a:t>Apartment leased by participant shared with a roommate of their choice</a:t>
            </a:r>
          </a:p>
          <a:p>
            <a:pPr marL="287338" indent="-287338" eaLnBrk="1" hangingPunct="1">
              <a:lnSpc>
                <a:spcPct val="100000"/>
              </a:lnSpc>
              <a:spcBef>
                <a:spcPct val="30000"/>
              </a:spcBef>
              <a:buClr>
                <a:srgbClr val="002060"/>
              </a:buClr>
              <a:buFont typeface="Wingdings" panose="05000000000000000000" pitchFamily="2" charset="2"/>
              <a:buChar char="§"/>
            </a:pPr>
            <a:r>
              <a:rPr lang="en-US" altLang="en-US" sz="2000" b="0" dirty="0">
                <a:solidFill>
                  <a:srgbClr val="002B82"/>
                </a:solidFill>
                <a:latin typeface="+mn-lt"/>
                <a:ea typeface="+mn-ea"/>
              </a:rPr>
              <a:t>AFC or Shared Living caregiver’s home</a:t>
            </a:r>
          </a:p>
        </p:txBody>
      </p:sp>
      <p:sp>
        <p:nvSpPr>
          <p:cNvPr id="25604" name="Rectangle 7"/>
          <p:cNvSpPr>
            <a:spLocks noChangeArrowheads="1"/>
          </p:cNvSpPr>
          <p:nvPr/>
        </p:nvSpPr>
        <p:spPr bwMode="auto">
          <a:xfrm>
            <a:off x="4889500" y="992917"/>
            <a:ext cx="4025900" cy="41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168275" indent="-168275" eaLnBrk="0" hangingPunct="0">
              <a:lnSpc>
                <a:spcPct val="85000"/>
              </a:lnSpc>
              <a:spcBef>
                <a:spcPct val="40000"/>
              </a:spcBef>
              <a:buClr>
                <a:srgbClr val="CC0000"/>
              </a:buClr>
              <a:buFont typeface="Arial" charset="0"/>
              <a:buChar char="■"/>
              <a:defRPr sz="2800" b="1">
                <a:solidFill>
                  <a:schemeClr val="accent2"/>
                </a:solidFill>
                <a:latin typeface="Arial" charset="0"/>
                <a:ea typeface="ＭＳ Ｐゴシック" pitchFamily="34" charset="-128"/>
              </a:defRPr>
            </a:lvl1pPr>
            <a:lvl2pPr marL="742950" indent="-28575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2pPr>
            <a:lvl3pPr marL="11430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3pPr>
            <a:lvl4pPr marL="16002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4pPr>
            <a:lvl5pPr marL="20574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9pPr>
          </a:lstStyle>
          <a:p>
            <a:pPr eaLnBrk="1" hangingPunct="1">
              <a:lnSpc>
                <a:spcPct val="100000"/>
              </a:lnSpc>
              <a:spcBef>
                <a:spcPct val="0"/>
              </a:spcBef>
              <a:spcAft>
                <a:spcPct val="30000"/>
              </a:spcAft>
              <a:buClrTx/>
              <a:buFontTx/>
              <a:buNone/>
            </a:pPr>
            <a:r>
              <a:rPr lang="en-US" altLang="en-US" sz="2200" u="sng" dirty="0">
                <a:solidFill>
                  <a:srgbClr val="002B82"/>
                </a:solidFill>
                <a:latin typeface="+mn-lt"/>
                <a:ea typeface="+mn-ea"/>
              </a:rPr>
              <a:t>Non-Qualified Residences</a:t>
            </a:r>
            <a:r>
              <a:rPr lang="en-US" altLang="en-US" sz="2000" u="sng" dirty="0">
                <a:solidFill>
                  <a:srgbClr val="002B82"/>
                </a:solidFill>
                <a:latin typeface="+mn-lt"/>
                <a:ea typeface="+mn-ea"/>
              </a:rPr>
              <a:t>:</a:t>
            </a:r>
            <a:r>
              <a:rPr lang="en-US" altLang="en-US" sz="2000" dirty="0">
                <a:solidFill>
                  <a:srgbClr val="002B82"/>
                </a:solidFill>
              </a:rPr>
              <a:t> </a:t>
            </a:r>
            <a:r>
              <a:rPr lang="en-US" altLang="en-US" sz="2000" b="0" dirty="0">
                <a:solidFill>
                  <a:srgbClr val="002B82"/>
                </a:solidFill>
              </a:rPr>
              <a:t>   </a:t>
            </a:r>
          </a:p>
          <a:p>
            <a:pPr marL="233363" indent="-233363" eaLnBrk="1" hangingPunct="1">
              <a:lnSpc>
                <a:spcPct val="100000"/>
              </a:lnSpc>
              <a:spcBef>
                <a:spcPts val="792"/>
              </a:spcBef>
              <a:buClr>
                <a:srgbClr val="002B82"/>
              </a:buClr>
              <a:buFont typeface="Wingdings" panose="05000000000000000000" pitchFamily="2" charset="2"/>
              <a:buChar char="§"/>
              <a:tabLst>
                <a:tab pos="285750" algn="l"/>
              </a:tabLst>
            </a:pPr>
            <a:r>
              <a:rPr lang="en-US" altLang="en-US" sz="2000" b="0" dirty="0">
                <a:solidFill>
                  <a:srgbClr val="002B82"/>
                </a:solidFill>
                <a:latin typeface="+mn-lt"/>
                <a:ea typeface="+mn-ea"/>
              </a:rPr>
              <a:t>Group home with 5 or more           residents</a:t>
            </a:r>
          </a:p>
          <a:p>
            <a:pPr marL="233363" indent="-233363" eaLnBrk="1" hangingPunct="1">
              <a:lnSpc>
                <a:spcPct val="100000"/>
              </a:lnSpc>
              <a:spcBef>
                <a:spcPts val="792"/>
              </a:spcBef>
              <a:buClr>
                <a:srgbClr val="002B82"/>
              </a:buClr>
              <a:buFont typeface="Wingdings" panose="05000000000000000000" pitchFamily="2" charset="2"/>
              <a:buChar char="§"/>
            </a:pPr>
            <a:r>
              <a:rPr lang="en-US" altLang="en-US" sz="2000" b="0" dirty="0">
                <a:solidFill>
                  <a:srgbClr val="002B82"/>
                </a:solidFill>
                <a:latin typeface="+mn-lt"/>
                <a:ea typeface="+mn-ea"/>
              </a:rPr>
              <a:t>Assisted living which requires residents to share an apartment</a:t>
            </a:r>
          </a:p>
          <a:p>
            <a:pPr marL="233363" indent="-233363" eaLnBrk="1" hangingPunct="1">
              <a:lnSpc>
                <a:spcPct val="100000"/>
              </a:lnSpc>
              <a:spcBef>
                <a:spcPts val="792"/>
              </a:spcBef>
              <a:buClr>
                <a:srgbClr val="002B82"/>
              </a:buClr>
              <a:buFont typeface="Wingdings" panose="05000000000000000000" pitchFamily="2" charset="2"/>
              <a:buChar char="§"/>
            </a:pPr>
            <a:r>
              <a:rPr lang="en-US" altLang="en-US" sz="2000" b="0" dirty="0">
                <a:solidFill>
                  <a:srgbClr val="002B82"/>
                </a:solidFill>
                <a:latin typeface="+mn-lt"/>
                <a:ea typeface="+mn-ea"/>
              </a:rPr>
              <a:t>Assisted living housed in a wing of a nursing facility or on a medical campus</a:t>
            </a:r>
          </a:p>
          <a:p>
            <a:pPr marL="233363" indent="-233363" eaLnBrk="1" hangingPunct="1">
              <a:lnSpc>
                <a:spcPct val="100000"/>
              </a:lnSpc>
              <a:spcBef>
                <a:spcPts val="792"/>
              </a:spcBef>
              <a:buClr>
                <a:srgbClr val="002B82"/>
              </a:buClr>
              <a:buFont typeface="Wingdings" panose="05000000000000000000" pitchFamily="2" charset="2"/>
              <a:buChar char="§"/>
            </a:pPr>
            <a:r>
              <a:rPr lang="en-US" altLang="en-US" sz="2000" b="0" dirty="0">
                <a:solidFill>
                  <a:srgbClr val="002B82"/>
                </a:solidFill>
                <a:latin typeface="+mn-lt"/>
                <a:ea typeface="+mn-ea"/>
              </a:rPr>
              <a:t>Apartment shared by 5 unrelated roommates</a:t>
            </a:r>
          </a:p>
          <a:p>
            <a:pPr marL="233363" indent="-233363" eaLnBrk="1" hangingPunct="1">
              <a:lnSpc>
                <a:spcPct val="100000"/>
              </a:lnSpc>
              <a:spcBef>
                <a:spcPts val="792"/>
              </a:spcBef>
              <a:buClr>
                <a:srgbClr val="002B82"/>
              </a:buClr>
              <a:buFont typeface="Wingdings" panose="05000000000000000000" pitchFamily="2" charset="2"/>
              <a:buChar char="§"/>
            </a:pPr>
            <a:r>
              <a:rPr lang="en-US" altLang="en-US" sz="2000" b="0" dirty="0">
                <a:solidFill>
                  <a:srgbClr val="002B82"/>
                </a:solidFill>
                <a:latin typeface="+mn-lt"/>
                <a:ea typeface="+mn-ea"/>
              </a:rPr>
              <a:t>Rest Home</a:t>
            </a:r>
          </a:p>
        </p:txBody>
      </p:sp>
      <p:sp>
        <p:nvSpPr>
          <p:cNvPr id="2" name="Title 1">
            <a:extLst>
              <a:ext uri="{FF2B5EF4-FFF2-40B4-BE49-F238E27FC236}">
                <a16:creationId xmlns:a16="http://schemas.microsoft.com/office/drawing/2014/main" id="{58012E0C-BFF6-918A-BD05-4D6423256292}"/>
              </a:ext>
            </a:extLst>
          </p:cNvPr>
          <p:cNvSpPr>
            <a:spLocks noGrp="1"/>
          </p:cNvSpPr>
          <p:nvPr>
            <p:ph type="title"/>
          </p:nvPr>
        </p:nvSpPr>
        <p:spPr>
          <a:xfrm>
            <a:off x="228600" y="223507"/>
            <a:ext cx="7148245" cy="430887"/>
          </a:xfrm>
        </p:spPr>
        <p:txBody>
          <a:bodyPr/>
          <a:lstStyle/>
          <a:p>
            <a:pPr>
              <a:lnSpc>
                <a:spcPct val="100000"/>
              </a:lnSpc>
            </a:pPr>
            <a:r>
              <a:rPr lang="en-US" altLang="en-US" sz="2800" dirty="0">
                <a:ea typeface="ＭＳ Ｐゴシック" pitchFamily="34" charset="-128"/>
              </a:rPr>
              <a:t>MFP Demo Residences Summary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297809" y="373015"/>
            <a:ext cx="7816467" cy="430887"/>
          </a:xfrm>
        </p:spPr>
        <p:txBody>
          <a:bodyPr/>
          <a:lstStyle/>
          <a:p>
            <a:r>
              <a:rPr lang="en-US" altLang="en-US" sz="2800">
                <a:ea typeface="ＭＳ Ｐゴシック" pitchFamily="34" charset="-128"/>
              </a:rPr>
              <a:t>MFP Demo Services</a:t>
            </a:r>
          </a:p>
        </p:txBody>
      </p:sp>
      <p:sp>
        <p:nvSpPr>
          <p:cNvPr id="4" name="Content Placeholder 2">
            <a:extLst>
              <a:ext uri="{FF2B5EF4-FFF2-40B4-BE49-F238E27FC236}">
                <a16:creationId xmlns:a16="http://schemas.microsoft.com/office/drawing/2014/main" id="{559A2287-A745-764D-CD52-89491D1AAC6E}"/>
              </a:ext>
            </a:extLst>
          </p:cNvPr>
          <p:cNvSpPr txBox="1">
            <a:spLocks/>
          </p:cNvSpPr>
          <p:nvPr/>
        </p:nvSpPr>
        <p:spPr>
          <a:xfrm>
            <a:off x="231581" y="1230086"/>
            <a:ext cx="8237506" cy="3472543"/>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defTabSz="913429" eaLnBrk="1" hangingPunct="1">
              <a:lnSpc>
                <a:spcPct val="100000"/>
              </a:lnSpc>
              <a:spcBef>
                <a:spcPct val="0"/>
              </a:spcBef>
              <a:buClr>
                <a:srgbClr val="002060"/>
              </a:buClr>
              <a:buFont typeface="Arial" panose="020B0604020202020204" pitchFamily="34" charset="0"/>
              <a:buChar char="■"/>
              <a:defRPr/>
            </a:pPr>
            <a:r>
              <a:rPr lang="en-US" sz="2000" b="0" kern="0" dirty="0">
                <a:solidFill>
                  <a:srgbClr val="002060"/>
                </a:solidFill>
                <a:latin typeface="Arial"/>
                <a:ea typeface="+mn-ea"/>
                <a:cs typeface="+mn-cs"/>
              </a:rPr>
              <a:t>Transitional Assistance (TA) </a:t>
            </a:r>
          </a:p>
          <a:p>
            <a:pPr lvl="1" indent="-342900" defTabSz="913429" eaLnBrk="1" hangingPunct="1">
              <a:lnSpc>
                <a:spcPct val="100000"/>
              </a:lnSpc>
              <a:spcBef>
                <a:spcPct val="0"/>
              </a:spcBef>
              <a:buClr>
                <a:srgbClr val="002060"/>
              </a:buClr>
              <a:buFont typeface="Arial" panose="020B0604020202020204" pitchFamily="34" charset="0"/>
              <a:buChar char="■"/>
              <a:defRPr/>
            </a:pPr>
            <a:endParaRPr lang="en-US" sz="2000" b="0" i="1" kern="0" dirty="0">
              <a:solidFill>
                <a:srgbClr val="002060"/>
              </a:solidFill>
              <a:latin typeface="Arial"/>
              <a:ea typeface="+mn-ea"/>
              <a:cs typeface="+mn-cs"/>
            </a:endParaRPr>
          </a:p>
          <a:p>
            <a:pPr defTabSz="913429" eaLnBrk="1" hangingPunct="1">
              <a:lnSpc>
                <a:spcPct val="100000"/>
              </a:lnSpc>
              <a:spcBef>
                <a:spcPct val="0"/>
              </a:spcBef>
              <a:buClr>
                <a:srgbClr val="002060"/>
              </a:buClr>
              <a:buFont typeface="Arial" panose="020B0604020202020204" pitchFamily="34" charset="0"/>
              <a:buChar char="■"/>
              <a:defRPr/>
            </a:pPr>
            <a:r>
              <a:rPr lang="en-US" sz="2000" b="0" kern="0" dirty="0">
                <a:solidFill>
                  <a:srgbClr val="002060"/>
                </a:solidFill>
                <a:latin typeface="Arial"/>
                <a:ea typeface="+mn-ea"/>
                <a:cs typeface="+mn-cs"/>
              </a:rPr>
              <a:t>Assistive Technology (AT)</a:t>
            </a:r>
          </a:p>
          <a:p>
            <a:pPr marR="0" lvl="0" algn="l" defTabSz="913429" rtl="0" eaLnBrk="1" fontAlgn="base" latinLnBrk="0" hangingPunct="1">
              <a:lnSpc>
                <a:spcPct val="100000"/>
              </a:lnSpc>
              <a:spcBef>
                <a:spcPct val="0"/>
              </a:spcBef>
              <a:spcAft>
                <a:spcPct val="0"/>
              </a:spcAft>
              <a:buClr>
                <a:srgbClr val="002060"/>
              </a:buClr>
              <a:buSzTx/>
              <a:buFont typeface="Arial" panose="020B0604020202020204" pitchFamily="34" charset="0"/>
              <a:buChar char="■"/>
              <a:tabLst/>
              <a:defRPr/>
            </a:pPr>
            <a:endParaRPr lang="en-US" sz="2000" b="0" kern="0" dirty="0">
              <a:solidFill>
                <a:srgbClr val="002060"/>
              </a:solidFill>
              <a:latin typeface="Arial"/>
              <a:ea typeface="+mn-ea"/>
              <a:cs typeface="+mn-cs"/>
            </a:endParaRPr>
          </a:p>
          <a:p>
            <a:pPr defTabSz="913429" eaLnBrk="1" hangingPunct="1">
              <a:lnSpc>
                <a:spcPct val="100000"/>
              </a:lnSpc>
              <a:spcBef>
                <a:spcPct val="0"/>
              </a:spcBef>
              <a:buClr>
                <a:srgbClr val="002060"/>
              </a:buClr>
              <a:buFont typeface="Arial" panose="020B0604020202020204" pitchFamily="34" charset="0"/>
              <a:buChar char="■"/>
              <a:defRPr/>
            </a:pPr>
            <a:r>
              <a:rPr lang="en-US" sz="2000" b="0" kern="0" dirty="0">
                <a:solidFill>
                  <a:srgbClr val="002060"/>
                </a:solidFill>
                <a:latin typeface="Arial"/>
                <a:ea typeface="+mn-ea"/>
                <a:cs typeface="+mn-cs"/>
              </a:rPr>
              <a:t>Community Engagement Navigation (CEN)</a:t>
            </a:r>
          </a:p>
          <a:p>
            <a:pPr defTabSz="913429" eaLnBrk="1" hangingPunct="1">
              <a:lnSpc>
                <a:spcPct val="100000"/>
              </a:lnSpc>
              <a:spcBef>
                <a:spcPct val="0"/>
              </a:spcBef>
              <a:buClr>
                <a:srgbClr val="002060"/>
              </a:buClr>
              <a:buFont typeface="Arial" panose="020B0604020202020204" pitchFamily="34" charset="0"/>
              <a:buChar char="■"/>
              <a:defRPr/>
            </a:pPr>
            <a:endParaRPr lang="en-US" sz="2000" b="0" kern="0" dirty="0">
              <a:solidFill>
                <a:srgbClr val="002060"/>
              </a:solidFill>
              <a:latin typeface="Arial"/>
              <a:ea typeface="+mn-ea"/>
              <a:cs typeface="+mn-cs"/>
            </a:endParaRPr>
          </a:p>
          <a:p>
            <a:pPr defTabSz="913429" eaLnBrk="1" hangingPunct="1">
              <a:lnSpc>
                <a:spcPct val="100000"/>
              </a:lnSpc>
              <a:spcBef>
                <a:spcPct val="0"/>
              </a:spcBef>
              <a:buClr>
                <a:srgbClr val="002060"/>
              </a:buClr>
              <a:buFont typeface="Arial" panose="020B0604020202020204" pitchFamily="34" charset="0"/>
              <a:buChar char="■"/>
              <a:defRPr/>
            </a:pPr>
            <a:r>
              <a:rPr lang="en-US" sz="2000" b="0" kern="0" dirty="0">
                <a:solidFill>
                  <a:srgbClr val="002060"/>
                </a:solidFill>
                <a:latin typeface="Arial"/>
                <a:ea typeface="+mn-ea"/>
                <a:cs typeface="+mn-cs"/>
              </a:rPr>
              <a:t>Case Management</a:t>
            </a:r>
          </a:p>
        </p:txBody>
      </p:sp>
    </p:spTree>
    <p:extLst>
      <p:ext uri="{BB962C8B-B14F-4D97-AF65-F5344CB8AC3E}">
        <p14:creationId xmlns:p14="http://schemas.microsoft.com/office/powerpoint/2010/main" val="203208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297809" y="306345"/>
            <a:ext cx="7816467" cy="430887"/>
          </a:xfrm>
        </p:spPr>
        <p:txBody>
          <a:bodyPr/>
          <a:lstStyle/>
          <a:p>
            <a:r>
              <a:rPr lang="en-US" altLang="en-US" sz="2800" dirty="0">
                <a:ea typeface="ＭＳ Ｐゴシック" pitchFamily="34" charset="-128"/>
              </a:rPr>
              <a:t>Transitional Assistance (TA)</a:t>
            </a:r>
          </a:p>
        </p:txBody>
      </p:sp>
      <p:sp>
        <p:nvSpPr>
          <p:cNvPr id="4" name="Content Placeholder 2">
            <a:extLst>
              <a:ext uri="{FF2B5EF4-FFF2-40B4-BE49-F238E27FC236}">
                <a16:creationId xmlns:a16="http://schemas.microsoft.com/office/drawing/2014/main" id="{559A2287-A745-764D-CD52-89491D1AAC6E}"/>
              </a:ext>
            </a:extLst>
          </p:cNvPr>
          <p:cNvSpPr txBox="1">
            <a:spLocks/>
          </p:cNvSpPr>
          <p:nvPr/>
        </p:nvSpPr>
        <p:spPr>
          <a:xfrm>
            <a:off x="231580" y="987671"/>
            <a:ext cx="8815665" cy="5870329"/>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lvl="0"/>
            <a:endParaRPr lang="en-US" sz="1600" b="0">
              <a:solidFill>
                <a:srgbClr val="002060"/>
              </a:solidFill>
            </a:endParaRPr>
          </a:p>
        </p:txBody>
      </p:sp>
      <p:sp>
        <p:nvSpPr>
          <p:cNvPr id="7" name="TextBox 6">
            <a:extLst>
              <a:ext uri="{FF2B5EF4-FFF2-40B4-BE49-F238E27FC236}">
                <a16:creationId xmlns:a16="http://schemas.microsoft.com/office/drawing/2014/main" id="{BDCC0A2C-3C04-D223-C954-A43B5227706C}"/>
              </a:ext>
            </a:extLst>
          </p:cNvPr>
          <p:cNvSpPr txBox="1"/>
          <p:nvPr/>
        </p:nvSpPr>
        <p:spPr>
          <a:xfrm>
            <a:off x="231580" y="777171"/>
            <a:ext cx="8524580" cy="5632311"/>
          </a:xfrm>
          <a:prstGeom prst="rect">
            <a:avLst/>
          </a:prstGeom>
          <a:noFill/>
        </p:spPr>
        <p:txBody>
          <a:bodyPr wrap="square" rtlCol="0">
            <a:spAutoFit/>
          </a:bodyPr>
          <a:lstStyle/>
          <a:p>
            <a:r>
              <a:rPr lang="en-US" sz="1800" b="0" kern="0" dirty="0">
                <a:solidFill>
                  <a:srgbClr val="002060"/>
                </a:solidFill>
                <a:latin typeface="Arial"/>
                <a:ea typeface="+mn-ea"/>
                <a:cs typeface="+mn-cs"/>
              </a:rPr>
              <a:t>Non-recurring set-up expenses and short-term services necessary to </a:t>
            </a:r>
          </a:p>
          <a:p>
            <a:r>
              <a:rPr lang="en-US" sz="1800" b="0" kern="0">
                <a:solidFill>
                  <a:srgbClr val="002060"/>
                </a:solidFill>
                <a:latin typeface="Arial"/>
                <a:ea typeface="+mn-ea"/>
                <a:cs typeface="+mn-cs"/>
              </a:rPr>
              <a:t>facilitate an individual's transition from a facility-based long term care setting to the community. (Note: not an all-inclusive list)</a:t>
            </a:r>
          </a:p>
          <a:p>
            <a:endParaRPr lang="en-US" kern="0">
              <a:solidFill>
                <a:srgbClr val="002060"/>
              </a:solidFill>
              <a:latin typeface="Arial"/>
            </a:endParaRPr>
          </a:p>
          <a:p>
            <a:endParaRPr lang="en-US" sz="1800" b="0" kern="0">
              <a:solidFill>
                <a:srgbClr val="002060"/>
              </a:solidFill>
              <a:latin typeface="Arial"/>
              <a:ea typeface="+mn-ea"/>
              <a:cs typeface="+mn-cs"/>
            </a:endParaRPr>
          </a:p>
          <a:p>
            <a:endParaRPr lang="en-US" kern="0">
              <a:solidFill>
                <a:srgbClr val="002060"/>
              </a:solidFill>
              <a:latin typeface="Arial"/>
            </a:endParaRPr>
          </a:p>
          <a:p>
            <a:endParaRPr lang="en-US" sz="1800" b="0" kern="0">
              <a:solidFill>
                <a:srgbClr val="002060"/>
              </a:solidFill>
              <a:latin typeface="Arial"/>
              <a:ea typeface="+mn-ea"/>
              <a:cs typeface="+mn-cs"/>
            </a:endParaRPr>
          </a:p>
          <a:p>
            <a:endParaRPr lang="en-US" kern="0">
              <a:solidFill>
                <a:srgbClr val="002060"/>
              </a:solidFill>
              <a:latin typeface="Arial"/>
            </a:endParaRPr>
          </a:p>
          <a:p>
            <a:endParaRPr lang="en-US" sz="1800" b="0" kern="0">
              <a:solidFill>
                <a:srgbClr val="002060"/>
              </a:solidFill>
              <a:latin typeface="Arial"/>
              <a:ea typeface="+mn-ea"/>
              <a:cs typeface="+mn-cs"/>
            </a:endParaRPr>
          </a:p>
          <a:p>
            <a:endParaRPr lang="en-US" kern="0">
              <a:solidFill>
                <a:srgbClr val="002060"/>
              </a:solidFill>
              <a:latin typeface="Arial"/>
            </a:endParaRPr>
          </a:p>
          <a:p>
            <a:endParaRPr lang="en-US" sz="1800" b="0" kern="0">
              <a:solidFill>
                <a:srgbClr val="002060"/>
              </a:solidFill>
              <a:latin typeface="Arial"/>
              <a:ea typeface="+mn-ea"/>
              <a:cs typeface="+mn-cs"/>
            </a:endParaRPr>
          </a:p>
          <a:p>
            <a:endParaRPr lang="en-US" kern="0">
              <a:solidFill>
                <a:srgbClr val="002060"/>
              </a:solidFill>
              <a:latin typeface="Arial"/>
            </a:endParaRPr>
          </a:p>
          <a:p>
            <a:endParaRPr lang="en-US" sz="1800" b="0" kern="0">
              <a:solidFill>
                <a:srgbClr val="002060"/>
              </a:solidFill>
              <a:latin typeface="Arial"/>
              <a:ea typeface="+mn-ea"/>
              <a:cs typeface="+mn-cs"/>
            </a:endParaRPr>
          </a:p>
          <a:p>
            <a:endParaRPr lang="en-US" kern="0">
              <a:solidFill>
                <a:srgbClr val="002060"/>
              </a:solidFill>
              <a:latin typeface="Arial"/>
            </a:endParaRPr>
          </a:p>
          <a:p>
            <a:endParaRPr lang="en-US" sz="1800" b="0" kern="0">
              <a:solidFill>
                <a:srgbClr val="002060"/>
              </a:solidFill>
              <a:latin typeface="Arial"/>
              <a:ea typeface="+mn-ea"/>
              <a:cs typeface="+mn-cs"/>
            </a:endParaRPr>
          </a:p>
          <a:p>
            <a:endParaRPr lang="en-US" kern="0">
              <a:solidFill>
                <a:srgbClr val="002060"/>
              </a:solidFill>
              <a:latin typeface="Arial"/>
            </a:endParaRPr>
          </a:p>
          <a:p>
            <a:endParaRPr lang="en-US" sz="1800" b="0" kern="0">
              <a:solidFill>
                <a:srgbClr val="002060"/>
              </a:solidFill>
              <a:latin typeface="Arial"/>
              <a:ea typeface="+mn-ea"/>
              <a:cs typeface="+mn-cs"/>
            </a:endParaRPr>
          </a:p>
          <a:p>
            <a:endParaRPr lang="en-US" kern="0">
              <a:solidFill>
                <a:srgbClr val="002060"/>
              </a:solidFill>
              <a:latin typeface="Arial"/>
            </a:endParaRPr>
          </a:p>
          <a:p>
            <a:endParaRPr lang="en-US" sz="1200" b="0" i="1" kern="0">
              <a:solidFill>
                <a:srgbClr val="002060"/>
              </a:solidFill>
              <a:latin typeface="Arial"/>
              <a:ea typeface="+mn-ea"/>
              <a:cs typeface="+mn-cs"/>
            </a:endParaRPr>
          </a:p>
          <a:p>
            <a:endParaRPr lang="en-US" sz="1200" b="0" i="1" kern="0">
              <a:solidFill>
                <a:srgbClr val="002060"/>
              </a:solidFill>
              <a:latin typeface="Arial"/>
              <a:ea typeface="+mn-ea"/>
              <a:cs typeface="+mn-cs"/>
            </a:endParaRPr>
          </a:p>
          <a:p>
            <a:r>
              <a:rPr lang="en-US" sz="1200" b="0" i="1" kern="0">
                <a:solidFill>
                  <a:srgbClr val="002060"/>
                </a:solidFill>
                <a:latin typeface="Arial"/>
                <a:ea typeface="+mn-ea"/>
                <a:cs typeface="+mn-cs"/>
              </a:rPr>
              <a:t>* May not apply to residential settings</a:t>
            </a:r>
          </a:p>
        </p:txBody>
      </p:sp>
      <p:graphicFrame>
        <p:nvGraphicFramePr>
          <p:cNvPr id="8" name="Table 8">
            <a:extLst>
              <a:ext uri="{FF2B5EF4-FFF2-40B4-BE49-F238E27FC236}">
                <a16:creationId xmlns:a16="http://schemas.microsoft.com/office/drawing/2014/main" id="{67C7E390-4848-EFD7-5419-B06514ECFB12}"/>
              </a:ext>
            </a:extLst>
          </p:cNvPr>
          <p:cNvGraphicFramePr>
            <a:graphicFrameLocks noGrp="1"/>
          </p:cNvGraphicFramePr>
          <p:nvPr>
            <p:extLst>
              <p:ext uri="{D42A27DB-BD31-4B8C-83A1-F6EECF244321}">
                <p14:modId xmlns:p14="http://schemas.microsoft.com/office/powerpoint/2010/main" val="1369802505"/>
              </p:ext>
            </p:extLst>
          </p:nvPr>
        </p:nvGraphicFramePr>
        <p:xfrm>
          <a:off x="297809" y="1891211"/>
          <a:ext cx="8524580" cy="4074160"/>
        </p:xfrm>
        <a:graphic>
          <a:graphicData uri="http://schemas.openxmlformats.org/drawingml/2006/table">
            <a:tbl>
              <a:tblPr firstRow="1" bandRow="1">
                <a:tableStyleId>{00A15C55-8517-42AA-B614-E9B94910E393}</a:tableStyleId>
              </a:tblPr>
              <a:tblGrid>
                <a:gridCol w="4513677">
                  <a:extLst>
                    <a:ext uri="{9D8B030D-6E8A-4147-A177-3AD203B41FA5}">
                      <a16:colId xmlns:a16="http://schemas.microsoft.com/office/drawing/2014/main" val="725585327"/>
                    </a:ext>
                  </a:extLst>
                </a:gridCol>
                <a:gridCol w="1893100">
                  <a:extLst>
                    <a:ext uri="{9D8B030D-6E8A-4147-A177-3AD203B41FA5}">
                      <a16:colId xmlns:a16="http://schemas.microsoft.com/office/drawing/2014/main" val="520276099"/>
                    </a:ext>
                  </a:extLst>
                </a:gridCol>
                <a:gridCol w="2117803">
                  <a:extLst>
                    <a:ext uri="{9D8B030D-6E8A-4147-A177-3AD203B41FA5}">
                      <a16:colId xmlns:a16="http://schemas.microsoft.com/office/drawing/2014/main" val="2494697016"/>
                    </a:ext>
                  </a:extLst>
                </a:gridCol>
              </a:tblGrid>
              <a:tr h="0">
                <a:tc>
                  <a:txBody>
                    <a:bodyPr/>
                    <a:lstStyle/>
                    <a:p>
                      <a:r>
                        <a:rPr lang="en-US"/>
                        <a:t>Goods and Services</a:t>
                      </a:r>
                    </a:p>
                  </a:txBody>
                  <a:tcPr/>
                </a:tc>
                <a:tc>
                  <a:txBody>
                    <a:bodyPr/>
                    <a:lstStyle/>
                    <a:p>
                      <a:pPr algn="ctr"/>
                      <a:r>
                        <a:rPr lang="en-US"/>
                        <a:t>Demo</a:t>
                      </a:r>
                    </a:p>
                  </a:txBody>
                  <a:tcPr/>
                </a:tc>
                <a:tc>
                  <a:txBody>
                    <a:bodyPr/>
                    <a:lstStyle/>
                    <a:p>
                      <a:pPr algn="ctr"/>
                      <a:r>
                        <a:rPr lang="en-US"/>
                        <a:t>ABI/MFP Waivers</a:t>
                      </a:r>
                    </a:p>
                  </a:txBody>
                  <a:tcPr/>
                </a:tc>
                <a:extLst>
                  <a:ext uri="{0D108BD9-81ED-4DB2-BD59-A6C34878D82A}">
                    <a16:rowId xmlns:a16="http://schemas.microsoft.com/office/drawing/2014/main" val="1970178305"/>
                  </a:ext>
                </a:extLst>
              </a:tr>
              <a:tr h="370840">
                <a:tc>
                  <a:txBody>
                    <a:bodyPr/>
                    <a:lstStyle/>
                    <a:p>
                      <a:r>
                        <a:rPr lang="en-US" dirty="0"/>
                        <a:t>Moving expenses</a:t>
                      </a:r>
                    </a:p>
                  </a:txBody>
                  <a:tcPr/>
                </a:tc>
                <a:tc>
                  <a:txBody>
                    <a:bodyPr/>
                    <a:lstStyle/>
                    <a:p>
                      <a:pPr algn="ctr"/>
                      <a:r>
                        <a:rPr lang="en-US"/>
                        <a:t>Yes</a:t>
                      </a:r>
                    </a:p>
                  </a:txBody>
                  <a:tcPr/>
                </a:tc>
                <a:tc>
                  <a:txBody>
                    <a:bodyPr/>
                    <a:lstStyle/>
                    <a:p>
                      <a:pPr algn="ctr"/>
                      <a:r>
                        <a:rPr lang="en-US"/>
                        <a:t>Yes</a:t>
                      </a:r>
                    </a:p>
                  </a:txBody>
                  <a:tcPr/>
                </a:tc>
                <a:extLst>
                  <a:ext uri="{0D108BD9-81ED-4DB2-BD59-A6C34878D82A}">
                    <a16:rowId xmlns:a16="http://schemas.microsoft.com/office/drawing/2014/main" val="3414590513"/>
                  </a:ext>
                </a:extLst>
              </a:tr>
              <a:tr h="370840">
                <a:tc>
                  <a:txBody>
                    <a:bodyPr/>
                    <a:lstStyle/>
                    <a:p>
                      <a:r>
                        <a:rPr lang="en-US" b="1"/>
                        <a:t>First month’s rent*</a:t>
                      </a:r>
                    </a:p>
                  </a:txBody>
                  <a:tcPr/>
                </a:tc>
                <a:tc>
                  <a:txBody>
                    <a:bodyPr/>
                    <a:lstStyle/>
                    <a:p>
                      <a:pPr algn="ctr"/>
                      <a:r>
                        <a:rPr lang="en-US" b="1"/>
                        <a:t>Yes</a:t>
                      </a:r>
                    </a:p>
                  </a:txBody>
                  <a:tcPr/>
                </a:tc>
                <a:tc>
                  <a:txBody>
                    <a:bodyPr/>
                    <a:lstStyle/>
                    <a:p>
                      <a:pPr algn="ctr"/>
                      <a:r>
                        <a:rPr lang="en-US" b="1"/>
                        <a:t>No</a:t>
                      </a:r>
                    </a:p>
                  </a:txBody>
                  <a:tcPr/>
                </a:tc>
                <a:extLst>
                  <a:ext uri="{0D108BD9-81ED-4DB2-BD59-A6C34878D82A}">
                    <a16:rowId xmlns:a16="http://schemas.microsoft.com/office/drawing/2014/main" val="3728264432"/>
                  </a:ext>
                </a:extLst>
              </a:tr>
              <a:tr h="370840">
                <a:tc>
                  <a:txBody>
                    <a:bodyPr/>
                    <a:lstStyle/>
                    <a:p>
                      <a:r>
                        <a:rPr lang="en-US" dirty="0"/>
                        <a:t>Security deposit*</a:t>
                      </a:r>
                    </a:p>
                  </a:txBody>
                  <a:tcPr/>
                </a:tc>
                <a:tc>
                  <a:txBody>
                    <a:bodyPr/>
                    <a:lstStyle/>
                    <a:p>
                      <a:pPr algn="ctr"/>
                      <a:r>
                        <a:rPr lang="en-US"/>
                        <a:t>Yes</a:t>
                      </a:r>
                    </a:p>
                  </a:txBody>
                  <a:tcPr/>
                </a:tc>
                <a:tc>
                  <a:txBody>
                    <a:bodyPr/>
                    <a:lstStyle/>
                    <a:p>
                      <a:pPr algn="ctr"/>
                      <a:r>
                        <a:rPr lang="en-US"/>
                        <a:t>Yes</a:t>
                      </a:r>
                    </a:p>
                  </a:txBody>
                  <a:tcPr/>
                </a:tc>
                <a:extLst>
                  <a:ext uri="{0D108BD9-81ED-4DB2-BD59-A6C34878D82A}">
                    <a16:rowId xmlns:a16="http://schemas.microsoft.com/office/drawing/2014/main" val="3001300528"/>
                  </a:ext>
                </a:extLst>
              </a:tr>
              <a:tr h="370840">
                <a:tc>
                  <a:txBody>
                    <a:bodyPr/>
                    <a:lstStyle/>
                    <a:p>
                      <a:r>
                        <a:rPr lang="en-US"/>
                        <a:t>Utility set up fees/deposits</a:t>
                      </a:r>
                    </a:p>
                  </a:txBody>
                  <a:tcPr/>
                </a:tc>
                <a:tc>
                  <a:txBody>
                    <a:bodyPr/>
                    <a:lstStyle/>
                    <a:p>
                      <a:pPr algn="ctr"/>
                      <a:r>
                        <a:rPr lang="en-US"/>
                        <a:t>Yes</a:t>
                      </a:r>
                    </a:p>
                  </a:txBody>
                  <a:tcPr/>
                </a:tc>
                <a:tc>
                  <a:txBody>
                    <a:bodyPr/>
                    <a:lstStyle/>
                    <a:p>
                      <a:pPr algn="ctr"/>
                      <a:r>
                        <a:rPr lang="en-US"/>
                        <a:t>Yes</a:t>
                      </a:r>
                    </a:p>
                  </a:txBody>
                  <a:tcPr/>
                </a:tc>
                <a:extLst>
                  <a:ext uri="{0D108BD9-81ED-4DB2-BD59-A6C34878D82A}">
                    <a16:rowId xmlns:a16="http://schemas.microsoft.com/office/drawing/2014/main" val="624737702"/>
                  </a:ext>
                </a:extLst>
              </a:tr>
              <a:tr h="370840">
                <a:tc>
                  <a:txBody>
                    <a:bodyPr/>
                    <a:lstStyle/>
                    <a:p>
                      <a:r>
                        <a:rPr lang="en-US"/>
                        <a:t>Pest eradication*</a:t>
                      </a:r>
                    </a:p>
                  </a:txBody>
                  <a:tcPr/>
                </a:tc>
                <a:tc>
                  <a:txBody>
                    <a:bodyPr/>
                    <a:lstStyle/>
                    <a:p>
                      <a:pPr algn="ctr"/>
                      <a:r>
                        <a:rPr lang="en-US"/>
                        <a:t>Yes</a:t>
                      </a:r>
                    </a:p>
                  </a:txBody>
                  <a:tcPr/>
                </a:tc>
                <a:tc>
                  <a:txBody>
                    <a:bodyPr/>
                    <a:lstStyle/>
                    <a:p>
                      <a:pPr algn="ctr"/>
                      <a:r>
                        <a:rPr lang="en-US"/>
                        <a:t>Yes</a:t>
                      </a:r>
                    </a:p>
                  </a:txBody>
                  <a:tcPr/>
                </a:tc>
                <a:extLst>
                  <a:ext uri="{0D108BD9-81ED-4DB2-BD59-A6C34878D82A}">
                    <a16:rowId xmlns:a16="http://schemas.microsoft.com/office/drawing/2014/main" val="1332677921"/>
                  </a:ext>
                </a:extLst>
              </a:tr>
              <a:tr h="370840">
                <a:tc>
                  <a:txBody>
                    <a:bodyPr/>
                    <a:lstStyle/>
                    <a:p>
                      <a:r>
                        <a:rPr lang="en-US"/>
                        <a:t>One-time cleaning prior to occupancy*</a:t>
                      </a:r>
                    </a:p>
                  </a:txBody>
                  <a:tcPr/>
                </a:tc>
                <a:tc>
                  <a:txBody>
                    <a:bodyPr/>
                    <a:lstStyle/>
                    <a:p>
                      <a:pPr algn="ctr"/>
                      <a:r>
                        <a:rPr lang="en-US"/>
                        <a:t>Yes</a:t>
                      </a:r>
                    </a:p>
                  </a:txBody>
                  <a:tcPr/>
                </a:tc>
                <a:tc>
                  <a:txBody>
                    <a:bodyPr/>
                    <a:lstStyle/>
                    <a:p>
                      <a:pPr algn="ctr"/>
                      <a:r>
                        <a:rPr lang="en-US"/>
                        <a:t>Yes</a:t>
                      </a:r>
                    </a:p>
                  </a:txBody>
                  <a:tcPr/>
                </a:tc>
                <a:extLst>
                  <a:ext uri="{0D108BD9-81ED-4DB2-BD59-A6C34878D82A}">
                    <a16:rowId xmlns:a16="http://schemas.microsoft.com/office/drawing/2014/main" val="1918246296"/>
                  </a:ext>
                </a:extLst>
              </a:tr>
              <a:tr h="370840">
                <a:tc>
                  <a:txBody>
                    <a:bodyPr/>
                    <a:lstStyle/>
                    <a:p>
                      <a:r>
                        <a:rPr lang="en-US" b="1" dirty="0"/>
                        <a:t>Televisions up to 43” </a:t>
                      </a:r>
                    </a:p>
                  </a:txBody>
                  <a:tcPr/>
                </a:tc>
                <a:tc>
                  <a:txBody>
                    <a:bodyPr/>
                    <a:lstStyle/>
                    <a:p>
                      <a:pPr algn="ctr"/>
                      <a:r>
                        <a:rPr lang="en-US" b="1"/>
                        <a:t>Yes</a:t>
                      </a:r>
                    </a:p>
                  </a:txBody>
                  <a:tcPr/>
                </a:tc>
                <a:tc>
                  <a:txBody>
                    <a:bodyPr/>
                    <a:lstStyle/>
                    <a:p>
                      <a:pPr algn="ctr"/>
                      <a:r>
                        <a:rPr lang="en-US" b="1"/>
                        <a:t>No</a:t>
                      </a:r>
                    </a:p>
                  </a:txBody>
                  <a:tcPr/>
                </a:tc>
                <a:extLst>
                  <a:ext uri="{0D108BD9-81ED-4DB2-BD59-A6C34878D82A}">
                    <a16:rowId xmlns:a16="http://schemas.microsoft.com/office/drawing/2014/main" val="122445567"/>
                  </a:ext>
                </a:extLst>
              </a:tr>
              <a:tr h="370840">
                <a:tc>
                  <a:txBody>
                    <a:bodyPr/>
                    <a:lstStyle/>
                    <a:p>
                      <a:r>
                        <a:rPr lang="en-US"/>
                        <a:t>Furniture, window coverings, linens</a:t>
                      </a:r>
                    </a:p>
                  </a:txBody>
                  <a:tcPr/>
                </a:tc>
                <a:tc>
                  <a:txBody>
                    <a:bodyPr/>
                    <a:lstStyle/>
                    <a:p>
                      <a:pPr algn="ctr"/>
                      <a:r>
                        <a:rPr lang="en-US"/>
                        <a:t>Yes</a:t>
                      </a:r>
                    </a:p>
                  </a:txBody>
                  <a:tcPr/>
                </a:tc>
                <a:tc>
                  <a:txBody>
                    <a:bodyPr/>
                    <a:lstStyle/>
                    <a:p>
                      <a:pPr algn="ctr"/>
                      <a:r>
                        <a:rPr lang="en-US"/>
                        <a:t>Yes</a:t>
                      </a:r>
                    </a:p>
                  </a:txBody>
                  <a:tcPr/>
                </a:tc>
                <a:extLst>
                  <a:ext uri="{0D108BD9-81ED-4DB2-BD59-A6C34878D82A}">
                    <a16:rowId xmlns:a16="http://schemas.microsoft.com/office/drawing/2014/main" val="4101006421"/>
                  </a:ext>
                </a:extLst>
              </a:tr>
              <a:tr h="370840">
                <a:tc>
                  <a:txBody>
                    <a:bodyPr/>
                    <a:lstStyle/>
                    <a:p>
                      <a:r>
                        <a:rPr lang="en-US"/>
                        <a:t>Home modifications</a:t>
                      </a:r>
                    </a:p>
                  </a:txBody>
                  <a:tcPr/>
                </a:tc>
                <a:tc>
                  <a:txBody>
                    <a:bodyPr/>
                    <a:lstStyle/>
                    <a:p>
                      <a:pPr algn="ctr"/>
                      <a:r>
                        <a:rPr lang="en-US"/>
                        <a:t>Yes</a:t>
                      </a:r>
                    </a:p>
                  </a:txBody>
                  <a:tcPr/>
                </a:tc>
                <a:tc>
                  <a:txBody>
                    <a:bodyPr/>
                    <a:lstStyle/>
                    <a:p>
                      <a:pPr algn="ctr"/>
                      <a:r>
                        <a:rPr lang="en-US"/>
                        <a:t>Yes</a:t>
                      </a:r>
                    </a:p>
                  </a:txBody>
                  <a:tcPr/>
                </a:tc>
                <a:extLst>
                  <a:ext uri="{0D108BD9-81ED-4DB2-BD59-A6C34878D82A}">
                    <a16:rowId xmlns:a16="http://schemas.microsoft.com/office/drawing/2014/main" val="3009100909"/>
                  </a:ext>
                </a:extLst>
              </a:tr>
              <a:tr h="370840">
                <a:tc>
                  <a:txBody>
                    <a:bodyPr/>
                    <a:lstStyle/>
                    <a:p>
                      <a:r>
                        <a:rPr lang="en-US" b="1"/>
                        <a:t>Washer/dryer*</a:t>
                      </a:r>
                    </a:p>
                  </a:txBody>
                  <a:tcPr/>
                </a:tc>
                <a:tc>
                  <a:txBody>
                    <a:bodyPr/>
                    <a:lstStyle/>
                    <a:p>
                      <a:pPr algn="ctr"/>
                      <a:r>
                        <a:rPr lang="en-US" b="1"/>
                        <a:t>Yes</a:t>
                      </a:r>
                    </a:p>
                  </a:txBody>
                  <a:tcPr/>
                </a:tc>
                <a:tc>
                  <a:txBody>
                    <a:bodyPr/>
                    <a:lstStyle/>
                    <a:p>
                      <a:pPr algn="ctr"/>
                      <a:r>
                        <a:rPr lang="en-US" b="1" dirty="0"/>
                        <a:t>No</a:t>
                      </a:r>
                    </a:p>
                  </a:txBody>
                  <a:tcPr/>
                </a:tc>
                <a:extLst>
                  <a:ext uri="{0D108BD9-81ED-4DB2-BD59-A6C34878D82A}">
                    <a16:rowId xmlns:a16="http://schemas.microsoft.com/office/drawing/2014/main" val="803948355"/>
                  </a:ext>
                </a:extLst>
              </a:tr>
            </a:tbl>
          </a:graphicData>
        </a:graphic>
      </p:graphicFrame>
    </p:spTree>
    <p:extLst>
      <p:ext uri="{BB962C8B-B14F-4D97-AF65-F5344CB8AC3E}">
        <p14:creationId xmlns:p14="http://schemas.microsoft.com/office/powerpoint/2010/main" val="135931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297809" y="373015"/>
            <a:ext cx="7816467" cy="430887"/>
          </a:xfrm>
        </p:spPr>
        <p:txBody>
          <a:bodyPr/>
          <a:lstStyle/>
          <a:p>
            <a:r>
              <a:rPr lang="en-US" altLang="en-US" sz="2800">
                <a:ea typeface="ＭＳ Ｐゴシック" pitchFamily="34" charset="-128"/>
              </a:rPr>
              <a:t>Assistive Technology (AT)</a:t>
            </a:r>
          </a:p>
        </p:txBody>
      </p:sp>
      <p:sp>
        <p:nvSpPr>
          <p:cNvPr id="4" name="Content Placeholder 2">
            <a:extLst>
              <a:ext uri="{FF2B5EF4-FFF2-40B4-BE49-F238E27FC236}">
                <a16:creationId xmlns:a16="http://schemas.microsoft.com/office/drawing/2014/main" id="{559A2287-A745-764D-CD52-89491D1AAC6E}"/>
              </a:ext>
            </a:extLst>
          </p:cNvPr>
          <p:cNvSpPr txBox="1">
            <a:spLocks/>
          </p:cNvSpPr>
          <p:nvPr/>
        </p:nvSpPr>
        <p:spPr>
          <a:xfrm>
            <a:off x="231580" y="987671"/>
            <a:ext cx="8815665" cy="5870329"/>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lvl="0"/>
            <a:endParaRPr lang="en-US" sz="1600" b="0">
              <a:solidFill>
                <a:srgbClr val="002060"/>
              </a:solidFill>
            </a:endParaRPr>
          </a:p>
        </p:txBody>
      </p:sp>
      <p:sp>
        <p:nvSpPr>
          <p:cNvPr id="7" name="TextBox 6">
            <a:extLst>
              <a:ext uri="{FF2B5EF4-FFF2-40B4-BE49-F238E27FC236}">
                <a16:creationId xmlns:a16="http://schemas.microsoft.com/office/drawing/2014/main" id="{BDCC0A2C-3C04-D223-C954-A43B5227706C}"/>
              </a:ext>
            </a:extLst>
          </p:cNvPr>
          <p:cNvSpPr txBox="1"/>
          <p:nvPr/>
        </p:nvSpPr>
        <p:spPr>
          <a:xfrm>
            <a:off x="221457" y="889843"/>
            <a:ext cx="8524580" cy="5355312"/>
          </a:xfrm>
          <a:prstGeom prst="rect">
            <a:avLst/>
          </a:prstGeom>
          <a:noFill/>
        </p:spPr>
        <p:txBody>
          <a:bodyPr wrap="square" rtlCol="0">
            <a:spAutoFit/>
          </a:bodyPr>
          <a:lstStyle/>
          <a:p>
            <a:r>
              <a:rPr lang="en-US" kern="0">
                <a:solidFill>
                  <a:srgbClr val="002060"/>
                </a:solidFill>
                <a:latin typeface="Arial"/>
              </a:rPr>
              <a:t>Devices, controls, or appliances that enable individuals to increase their ability to perform activities of daily living; or that enable individuals to perceive, control, or communicate with the community environment in which they live, thereby promoting community integration. </a:t>
            </a:r>
          </a:p>
          <a:p>
            <a:endParaRPr lang="en-US" kern="0">
              <a:solidFill>
                <a:srgbClr val="002060"/>
              </a:solidFill>
              <a:latin typeface="Arial"/>
            </a:endParaRPr>
          </a:p>
          <a:p>
            <a:r>
              <a:rPr lang="en-US" b="1" kern="0">
                <a:solidFill>
                  <a:srgbClr val="002060"/>
                </a:solidFill>
                <a:latin typeface="Arial"/>
              </a:rPr>
              <a:t>Individuals enrolled in the MFP Demonstration may be eligible for AT.</a:t>
            </a: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sz="1800" b="0" kern="0">
              <a:solidFill>
                <a:srgbClr val="002060"/>
              </a:solidFill>
              <a:latin typeface="Arial"/>
              <a:ea typeface="+mn-ea"/>
              <a:cs typeface="+mn-cs"/>
            </a:endParaRPr>
          </a:p>
        </p:txBody>
      </p:sp>
      <p:graphicFrame>
        <p:nvGraphicFramePr>
          <p:cNvPr id="8" name="Table 8">
            <a:extLst>
              <a:ext uri="{FF2B5EF4-FFF2-40B4-BE49-F238E27FC236}">
                <a16:creationId xmlns:a16="http://schemas.microsoft.com/office/drawing/2014/main" id="{67C7E390-4848-EFD7-5419-B06514ECFB12}"/>
              </a:ext>
            </a:extLst>
          </p:cNvPr>
          <p:cNvGraphicFramePr>
            <a:graphicFrameLocks noGrp="1"/>
          </p:cNvGraphicFramePr>
          <p:nvPr>
            <p:extLst>
              <p:ext uri="{D42A27DB-BD31-4B8C-83A1-F6EECF244321}">
                <p14:modId xmlns:p14="http://schemas.microsoft.com/office/powerpoint/2010/main" val="470794683"/>
              </p:ext>
            </p:extLst>
          </p:nvPr>
        </p:nvGraphicFramePr>
        <p:xfrm>
          <a:off x="297809" y="2890547"/>
          <a:ext cx="8458351" cy="2979782"/>
        </p:xfrm>
        <a:graphic>
          <a:graphicData uri="http://schemas.openxmlformats.org/drawingml/2006/table">
            <a:tbl>
              <a:tblPr firstRow="1" bandRow="1">
                <a:tableStyleId>{00A15C55-8517-42AA-B614-E9B94910E393}</a:tableStyleId>
              </a:tblPr>
              <a:tblGrid>
                <a:gridCol w="8458351">
                  <a:extLst>
                    <a:ext uri="{9D8B030D-6E8A-4147-A177-3AD203B41FA5}">
                      <a16:colId xmlns:a16="http://schemas.microsoft.com/office/drawing/2014/main" val="725585327"/>
                    </a:ext>
                  </a:extLst>
                </a:gridCol>
              </a:tblGrid>
              <a:tr h="323273">
                <a:tc>
                  <a:txBody>
                    <a:bodyPr/>
                    <a:lstStyle/>
                    <a:p>
                      <a:r>
                        <a:rPr lang="en-US" b="1"/>
                        <a:t>Services</a:t>
                      </a:r>
                    </a:p>
                  </a:txBody>
                  <a:tcPr/>
                </a:tc>
                <a:extLst>
                  <a:ext uri="{0D108BD9-81ED-4DB2-BD59-A6C34878D82A}">
                    <a16:rowId xmlns:a16="http://schemas.microsoft.com/office/drawing/2014/main" val="1970178305"/>
                  </a:ext>
                </a:extLst>
              </a:tr>
              <a:tr h="565727">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b="0"/>
                        <a:t>Evaluations necessary for the selection, design, fitting or customization of AT to meet the needs of the individual</a:t>
                      </a:r>
                    </a:p>
                  </a:txBody>
                  <a:tcPr/>
                </a:tc>
                <a:extLst>
                  <a:ext uri="{0D108BD9-81ED-4DB2-BD59-A6C34878D82A}">
                    <a16:rowId xmlns:a16="http://schemas.microsoft.com/office/drawing/2014/main" val="832705103"/>
                  </a:ext>
                </a:extLst>
              </a:tr>
              <a:tr h="388587">
                <a:tc>
                  <a:txBody>
                    <a:bodyPr/>
                    <a:lstStyle/>
                    <a:p>
                      <a:r>
                        <a:rPr lang="en-US" b="0"/>
                        <a:t>Customization, adaptation, fitting, set-up, maintenance or repairs of AT</a:t>
                      </a:r>
                    </a:p>
                  </a:txBody>
                  <a:tcPr/>
                </a:tc>
                <a:extLst>
                  <a:ext uri="{0D108BD9-81ED-4DB2-BD59-A6C34878D82A}">
                    <a16:rowId xmlns:a16="http://schemas.microsoft.com/office/drawing/2014/main" val="3414590513"/>
                  </a:ext>
                </a:extLst>
              </a:tr>
              <a:tr h="388587">
                <a:tc>
                  <a:txBody>
                    <a:bodyPr/>
                    <a:lstStyle/>
                    <a:p>
                      <a:r>
                        <a:rPr lang="en-US" sz="1800" kern="1200">
                          <a:solidFill>
                            <a:schemeClr val="dk1"/>
                          </a:solidFill>
                          <a:effectLst/>
                          <a:latin typeface="+mn-lt"/>
                          <a:ea typeface="+mn-ea"/>
                          <a:cs typeface="+mn-cs"/>
                        </a:rPr>
                        <a:t>Temporary replacement of AT</a:t>
                      </a:r>
                      <a:endParaRPr lang="en-US" b="0"/>
                    </a:p>
                  </a:txBody>
                  <a:tcPr/>
                </a:tc>
                <a:extLst>
                  <a:ext uri="{0D108BD9-81ED-4DB2-BD59-A6C34878D82A}">
                    <a16:rowId xmlns:a16="http://schemas.microsoft.com/office/drawing/2014/main" val="2675246775"/>
                  </a:ext>
                </a:extLst>
              </a:tr>
              <a:tr h="388587">
                <a:tc>
                  <a:txBody>
                    <a:bodyPr/>
                    <a:lstStyle/>
                    <a:p>
                      <a:r>
                        <a:rPr lang="en-US" b="0"/>
                        <a:t>Training or technical assistance with the use of AT</a:t>
                      </a:r>
                    </a:p>
                  </a:txBody>
                  <a:tcPr/>
                </a:tc>
                <a:extLst>
                  <a:ext uri="{0D108BD9-81ED-4DB2-BD59-A6C34878D82A}">
                    <a16:rowId xmlns:a16="http://schemas.microsoft.com/office/drawing/2014/main" val="3728264432"/>
                  </a:ext>
                </a:extLst>
              </a:tr>
              <a:tr h="808181">
                <a:tc>
                  <a:txBody>
                    <a:bodyPr/>
                    <a:lstStyle/>
                    <a:p>
                      <a:r>
                        <a:rPr lang="en-US" b="0"/>
                        <a:t>Acquisition of cell phones, tablets, computers and ancillary equipment necessary for the operation of devices that enable the participant to engage in telehealth</a:t>
                      </a:r>
                    </a:p>
                  </a:txBody>
                  <a:tcPr/>
                </a:tc>
                <a:extLst>
                  <a:ext uri="{0D108BD9-81ED-4DB2-BD59-A6C34878D82A}">
                    <a16:rowId xmlns:a16="http://schemas.microsoft.com/office/drawing/2014/main" val="3001300528"/>
                  </a:ext>
                </a:extLst>
              </a:tr>
            </a:tbl>
          </a:graphicData>
        </a:graphic>
      </p:graphicFrame>
    </p:spTree>
    <p:extLst>
      <p:ext uri="{BB962C8B-B14F-4D97-AF65-F5344CB8AC3E}">
        <p14:creationId xmlns:p14="http://schemas.microsoft.com/office/powerpoint/2010/main" val="372315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F81C1-F0CB-46CC-89EE-A90749FAF3DF}"/>
              </a:ext>
            </a:extLst>
          </p:cNvPr>
          <p:cNvSpPr>
            <a:spLocks noGrp="1"/>
          </p:cNvSpPr>
          <p:nvPr>
            <p:ph type="title"/>
          </p:nvPr>
        </p:nvSpPr>
        <p:spPr>
          <a:xfrm>
            <a:off x="552167" y="339365"/>
            <a:ext cx="8280686" cy="430887"/>
          </a:xfrm>
        </p:spPr>
        <p:txBody>
          <a:bodyPr/>
          <a:lstStyle/>
          <a:p>
            <a:r>
              <a:rPr lang="en-US" sz="2800"/>
              <a:t>Agenda</a:t>
            </a:r>
          </a:p>
        </p:txBody>
      </p:sp>
      <p:sp>
        <p:nvSpPr>
          <p:cNvPr id="3" name="Content Placeholder 2">
            <a:extLst>
              <a:ext uri="{FF2B5EF4-FFF2-40B4-BE49-F238E27FC236}">
                <a16:creationId xmlns:a16="http://schemas.microsoft.com/office/drawing/2014/main" id="{789EA69D-B911-40AF-85BA-C30945816688}"/>
              </a:ext>
            </a:extLst>
          </p:cNvPr>
          <p:cNvSpPr>
            <a:spLocks noGrp="1"/>
          </p:cNvSpPr>
          <p:nvPr>
            <p:ph idx="1"/>
          </p:nvPr>
        </p:nvSpPr>
        <p:spPr>
          <a:xfrm>
            <a:off x="311146" y="1099295"/>
            <a:ext cx="8521707" cy="4001095"/>
          </a:xfrm>
        </p:spPr>
        <p:txBody>
          <a:bodyPr/>
          <a:lstStyle/>
          <a:p>
            <a:pPr lvl="2">
              <a:buClr>
                <a:srgbClr val="002D86"/>
              </a:buClr>
              <a:buSzPct val="125000"/>
              <a:buFont typeface="Wingdings" panose="05000000000000000000" pitchFamily="2" charset="2"/>
              <a:buChar char="§"/>
            </a:pPr>
            <a:r>
              <a:rPr lang="en-US" sz="2000" dirty="0">
                <a:solidFill>
                  <a:srgbClr val="002060"/>
                </a:solidFill>
              </a:rPr>
              <a:t>Overview</a:t>
            </a:r>
          </a:p>
          <a:p>
            <a:pPr marL="199204" lvl="2" indent="0">
              <a:buClr>
                <a:srgbClr val="002D86"/>
              </a:buClr>
              <a:buSzPct val="125000"/>
              <a:buNone/>
            </a:pPr>
            <a:endParaRPr lang="en-US" sz="2000" dirty="0">
              <a:solidFill>
                <a:srgbClr val="002060"/>
              </a:solidFill>
            </a:endParaRPr>
          </a:p>
          <a:p>
            <a:pPr lvl="2">
              <a:buClr>
                <a:srgbClr val="002D86"/>
              </a:buClr>
              <a:buSzPct val="125000"/>
              <a:buFont typeface="Wingdings" panose="05000000000000000000" pitchFamily="2" charset="2"/>
              <a:buChar char="§"/>
            </a:pPr>
            <a:r>
              <a:rPr lang="en-US" sz="2000" dirty="0">
                <a:solidFill>
                  <a:srgbClr val="002060"/>
                </a:solidFill>
              </a:rPr>
              <a:t>Qualification criteria</a:t>
            </a:r>
          </a:p>
          <a:p>
            <a:pPr lvl="2">
              <a:buClr>
                <a:srgbClr val="002D86"/>
              </a:buClr>
              <a:buSzPct val="125000"/>
              <a:buFont typeface="Wingdings" panose="05000000000000000000" pitchFamily="2" charset="2"/>
              <a:buChar char="§"/>
            </a:pPr>
            <a:endParaRPr lang="en-US" sz="2000" dirty="0">
              <a:solidFill>
                <a:srgbClr val="002060"/>
              </a:solidFill>
            </a:endParaRPr>
          </a:p>
          <a:p>
            <a:pPr lvl="2">
              <a:buClr>
                <a:srgbClr val="002D86"/>
              </a:buClr>
              <a:buSzPct val="125000"/>
              <a:buFont typeface="Wingdings" panose="05000000000000000000" pitchFamily="2" charset="2"/>
              <a:buChar char="§"/>
            </a:pPr>
            <a:r>
              <a:rPr lang="en-US" sz="2000" dirty="0">
                <a:solidFill>
                  <a:srgbClr val="002060"/>
                </a:solidFill>
              </a:rPr>
              <a:t>Services</a:t>
            </a:r>
          </a:p>
          <a:p>
            <a:pPr lvl="2">
              <a:buClr>
                <a:srgbClr val="002D86"/>
              </a:buClr>
              <a:buSzPct val="125000"/>
              <a:buFont typeface="Wingdings" panose="05000000000000000000" pitchFamily="2" charset="2"/>
              <a:buChar char="§"/>
            </a:pPr>
            <a:endParaRPr lang="en-US" sz="2000" dirty="0">
              <a:solidFill>
                <a:srgbClr val="002060"/>
              </a:solidFill>
            </a:endParaRPr>
          </a:p>
          <a:p>
            <a:pPr lvl="2">
              <a:buClr>
                <a:srgbClr val="002D86"/>
              </a:buClr>
              <a:buSzPct val="125000"/>
              <a:buFont typeface="Wingdings" panose="05000000000000000000" pitchFamily="2" charset="2"/>
              <a:buChar char="§"/>
            </a:pPr>
            <a:r>
              <a:rPr lang="en-US" sz="2000" dirty="0">
                <a:solidFill>
                  <a:srgbClr val="002060"/>
                </a:solidFill>
              </a:rPr>
              <a:t>DDS Service Coordinator responsibilities</a:t>
            </a:r>
          </a:p>
          <a:p>
            <a:pPr lvl="2">
              <a:buClr>
                <a:srgbClr val="002D86"/>
              </a:buClr>
              <a:buSzPct val="125000"/>
              <a:buFont typeface="Wingdings" panose="05000000000000000000" pitchFamily="2" charset="2"/>
              <a:buChar char="§"/>
            </a:pPr>
            <a:endParaRPr lang="en-US" sz="2000" dirty="0">
              <a:solidFill>
                <a:srgbClr val="002060"/>
              </a:solidFill>
            </a:endParaRPr>
          </a:p>
          <a:p>
            <a:pPr lvl="2">
              <a:buClr>
                <a:srgbClr val="002D86"/>
              </a:buClr>
              <a:buSzPct val="125000"/>
              <a:buFont typeface="Wingdings" panose="05000000000000000000" pitchFamily="2" charset="2"/>
              <a:buChar char="§"/>
            </a:pPr>
            <a:r>
              <a:rPr lang="en-US" sz="2000" dirty="0">
                <a:solidFill>
                  <a:srgbClr val="002060"/>
                </a:solidFill>
              </a:rPr>
              <a:t>Referral process</a:t>
            </a:r>
          </a:p>
          <a:p>
            <a:pPr lvl="2">
              <a:buClr>
                <a:srgbClr val="002D86"/>
              </a:buClr>
              <a:buSzPct val="125000"/>
              <a:buFont typeface="Wingdings" panose="05000000000000000000" pitchFamily="2" charset="2"/>
              <a:buChar char="§"/>
            </a:pPr>
            <a:endParaRPr lang="en-US" sz="2000" dirty="0">
              <a:solidFill>
                <a:srgbClr val="002060"/>
              </a:solidFill>
            </a:endParaRPr>
          </a:p>
          <a:p>
            <a:pPr lvl="2">
              <a:buClr>
                <a:srgbClr val="002060"/>
              </a:buClr>
              <a:buSzPct val="125000"/>
              <a:buFont typeface="Wingdings" panose="05000000000000000000" pitchFamily="2" charset="2"/>
              <a:buChar char="§"/>
            </a:pPr>
            <a:endParaRPr lang="en-US" sz="1400" b="0" dirty="0">
              <a:solidFill>
                <a:srgbClr val="002060"/>
              </a:solidFill>
            </a:endParaRPr>
          </a:p>
          <a:p>
            <a:pPr lvl="2">
              <a:buClr>
                <a:srgbClr val="002060"/>
              </a:buClr>
              <a:buSzPct val="125000"/>
              <a:buFont typeface="Arial" panose="020B0604020202020204" pitchFamily="34" charset="0"/>
              <a:buChar char="•"/>
            </a:pPr>
            <a:endParaRPr lang="en-US" sz="1400" b="0" dirty="0">
              <a:solidFill>
                <a:srgbClr val="002060"/>
              </a:solidFill>
            </a:endParaRPr>
          </a:p>
          <a:p>
            <a:endParaRPr lang="en-US" dirty="0"/>
          </a:p>
          <a:p>
            <a:endParaRPr lang="en-US" dirty="0"/>
          </a:p>
        </p:txBody>
      </p:sp>
    </p:spTree>
    <p:extLst>
      <p:ext uri="{BB962C8B-B14F-4D97-AF65-F5344CB8AC3E}">
        <p14:creationId xmlns:p14="http://schemas.microsoft.com/office/powerpoint/2010/main" val="224470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297809" y="281130"/>
            <a:ext cx="7816467" cy="430887"/>
          </a:xfrm>
        </p:spPr>
        <p:txBody>
          <a:bodyPr/>
          <a:lstStyle/>
          <a:p>
            <a:r>
              <a:rPr lang="en-US" altLang="en-US" sz="2800" dirty="0">
                <a:ea typeface="ＭＳ Ｐゴシック" pitchFamily="34" charset="-128"/>
              </a:rPr>
              <a:t>Community Engagement Navigation (CEN)</a:t>
            </a:r>
          </a:p>
        </p:txBody>
      </p:sp>
      <p:sp>
        <p:nvSpPr>
          <p:cNvPr id="4" name="Content Placeholder 2">
            <a:extLst>
              <a:ext uri="{FF2B5EF4-FFF2-40B4-BE49-F238E27FC236}">
                <a16:creationId xmlns:a16="http://schemas.microsoft.com/office/drawing/2014/main" id="{559A2287-A745-764D-CD52-89491D1AAC6E}"/>
              </a:ext>
            </a:extLst>
          </p:cNvPr>
          <p:cNvSpPr txBox="1">
            <a:spLocks/>
          </p:cNvSpPr>
          <p:nvPr/>
        </p:nvSpPr>
        <p:spPr>
          <a:xfrm>
            <a:off x="231580" y="987671"/>
            <a:ext cx="8815665" cy="5870329"/>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lvl="0"/>
            <a:endParaRPr lang="en-US" sz="1600" b="0">
              <a:solidFill>
                <a:srgbClr val="002060"/>
              </a:solidFill>
            </a:endParaRPr>
          </a:p>
        </p:txBody>
      </p:sp>
      <p:sp>
        <p:nvSpPr>
          <p:cNvPr id="7" name="TextBox 6">
            <a:extLst>
              <a:ext uri="{FF2B5EF4-FFF2-40B4-BE49-F238E27FC236}">
                <a16:creationId xmlns:a16="http://schemas.microsoft.com/office/drawing/2014/main" id="{BDCC0A2C-3C04-D223-C954-A43B5227706C}"/>
              </a:ext>
            </a:extLst>
          </p:cNvPr>
          <p:cNvSpPr txBox="1"/>
          <p:nvPr/>
        </p:nvSpPr>
        <p:spPr>
          <a:xfrm>
            <a:off x="243785" y="803902"/>
            <a:ext cx="8524580" cy="5601533"/>
          </a:xfrm>
          <a:prstGeom prst="rect">
            <a:avLst/>
          </a:prstGeom>
          <a:noFill/>
        </p:spPr>
        <p:txBody>
          <a:bodyPr wrap="square" lIns="91440" tIns="45720" rIns="91440" bIns="45720" rtlCol="0" anchor="t">
            <a:spAutoFit/>
          </a:bodyPr>
          <a:lstStyle/>
          <a:p>
            <a:r>
              <a:rPr lang="en-US" kern="0" dirty="0">
                <a:solidFill>
                  <a:srgbClr val="002060"/>
                </a:solidFill>
                <a:latin typeface="Arial"/>
              </a:rPr>
              <a:t>A “bridge” service that would include accompaniment and transportation from facilities to community housing and service options provided by CEN provider staff.</a:t>
            </a:r>
          </a:p>
          <a:p>
            <a:endParaRPr lang="en-US" kern="0">
              <a:solidFill>
                <a:srgbClr val="002060"/>
              </a:solidFill>
              <a:latin typeface="Arial"/>
            </a:endParaRPr>
          </a:p>
          <a:p>
            <a:r>
              <a:rPr lang="en-US" sz="1600" b="1" kern="0" dirty="0">
                <a:solidFill>
                  <a:srgbClr val="002060"/>
                </a:solidFill>
                <a:latin typeface="Arial"/>
              </a:rPr>
              <a:t>Note: All services must be authorized by a service coordinator before received. </a:t>
            </a:r>
            <a:endParaRPr lang="en-US" sz="1600" b="1" kern="0" dirty="0">
              <a:solidFill>
                <a:srgbClr val="002060"/>
              </a:solidFill>
              <a:latin typeface="Arial"/>
              <a:cs typeface="Arial"/>
            </a:endParaRPr>
          </a:p>
          <a:p>
            <a:r>
              <a:rPr lang="en-US" kern="0">
                <a:solidFill>
                  <a:srgbClr val="002060"/>
                </a:solidFill>
                <a:latin typeface="Arial"/>
              </a:rPr>
              <a:t> </a:t>
            </a: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p:txBody>
      </p:sp>
      <p:graphicFrame>
        <p:nvGraphicFramePr>
          <p:cNvPr id="2" name="Table 2">
            <a:extLst>
              <a:ext uri="{FF2B5EF4-FFF2-40B4-BE49-F238E27FC236}">
                <a16:creationId xmlns:a16="http://schemas.microsoft.com/office/drawing/2014/main" id="{161F9626-F3F8-4AE4-9138-50CB776CE66D}"/>
              </a:ext>
            </a:extLst>
          </p:cNvPr>
          <p:cNvGraphicFramePr>
            <a:graphicFrameLocks noGrp="1"/>
          </p:cNvGraphicFramePr>
          <p:nvPr>
            <p:extLst>
              <p:ext uri="{D42A27DB-BD31-4B8C-83A1-F6EECF244321}">
                <p14:modId xmlns:p14="http://schemas.microsoft.com/office/powerpoint/2010/main" val="4184232538"/>
              </p:ext>
            </p:extLst>
          </p:nvPr>
        </p:nvGraphicFramePr>
        <p:xfrm>
          <a:off x="309710" y="2378545"/>
          <a:ext cx="8524579" cy="3848347"/>
        </p:xfrm>
        <a:graphic>
          <a:graphicData uri="http://schemas.openxmlformats.org/drawingml/2006/table">
            <a:tbl>
              <a:tblPr firstRow="1" bandRow="1">
                <a:tableStyleId>{00A15C55-8517-42AA-B614-E9B94910E393}</a:tableStyleId>
              </a:tblPr>
              <a:tblGrid>
                <a:gridCol w="4316721">
                  <a:extLst>
                    <a:ext uri="{9D8B030D-6E8A-4147-A177-3AD203B41FA5}">
                      <a16:colId xmlns:a16="http://schemas.microsoft.com/office/drawing/2014/main" val="3293614113"/>
                    </a:ext>
                  </a:extLst>
                </a:gridCol>
                <a:gridCol w="4207858">
                  <a:extLst>
                    <a:ext uri="{9D8B030D-6E8A-4147-A177-3AD203B41FA5}">
                      <a16:colId xmlns:a16="http://schemas.microsoft.com/office/drawing/2014/main" val="4177532365"/>
                    </a:ext>
                  </a:extLst>
                </a:gridCol>
              </a:tblGrid>
              <a:tr h="290903">
                <a:tc>
                  <a:txBody>
                    <a:bodyPr/>
                    <a:lstStyle/>
                    <a:p>
                      <a:r>
                        <a:rPr lang="en-US" sz="1600" dirty="0"/>
                        <a:t>Community Engagement Navigation (CEN)</a:t>
                      </a:r>
                    </a:p>
                  </a:txBody>
                  <a:tcPr/>
                </a:tc>
                <a:tc>
                  <a:txBody>
                    <a:bodyPr/>
                    <a:lstStyle/>
                    <a:p>
                      <a:r>
                        <a:rPr lang="en-US" sz="1600" dirty="0"/>
                        <a:t>Transitional Assistance (TA) Services</a:t>
                      </a:r>
                    </a:p>
                  </a:txBody>
                  <a:tcPr/>
                </a:tc>
                <a:extLst>
                  <a:ext uri="{0D108BD9-81ED-4DB2-BD59-A6C34878D82A}">
                    <a16:rowId xmlns:a16="http://schemas.microsoft.com/office/drawing/2014/main" val="4052104595"/>
                  </a:ext>
                </a:extLst>
              </a:tr>
              <a:tr h="667566">
                <a:tc>
                  <a:txBody>
                    <a:bodyPr/>
                    <a:lstStyle/>
                    <a:p>
                      <a:pPr marL="0" algn="l" rtl="0" eaLnBrk="1" latinLnBrk="0" hangingPunct="1"/>
                      <a:r>
                        <a:rPr lang="en-US" sz="1400" b="0" i="0" u="none" strike="noStrike" kern="1200" dirty="0">
                          <a:solidFill>
                            <a:srgbClr val="002060"/>
                          </a:solidFill>
                          <a:latin typeface="+mn-lt"/>
                          <a:ea typeface="+mn-ea"/>
                          <a:cs typeface="+mn-cs"/>
                        </a:rPr>
                        <a:t>Following a signed informed consent, CEN services can be provided at any time, </a:t>
                      </a:r>
                      <a:r>
                        <a:rPr lang="en-US" sz="1400" b="1" i="0" u="none" strike="noStrike" kern="1200" dirty="0">
                          <a:solidFill>
                            <a:srgbClr val="002060"/>
                          </a:solidFill>
                          <a:latin typeface="+mn-lt"/>
                          <a:ea typeface="+mn-ea"/>
                          <a:cs typeface="+mn-cs"/>
                        </a:rPr>
                        <a:t>up to 6 months, prior to transition. </a:t>
                      </a:r>
                    </a:p>
                  </a:txBody>
                  <a:tcPr/>
                </a:tc>
                <a:tc>
                  <a:txBody>
                    <a:bodyPr/>
                    <a:lstStyle/>
                    <a:p>
                      <a:pPr marL="0" algn="l" defTabSz="932863" rtl="0" eaLnBrk="1" latinLnBrk="0" hangingPunct="1"/>
                      <a:r>
                        <a:rPr lang="en-US" sz="1400" b="0" i="0" u="none" strike="noStrike" kern="1200" dirty="0">
                          <a:solidFill>
                            <a:srgbClr val="002060"/>
                          </a:solidFill>
                          <a:latin typeface="+mn-lt"/>
                          <a:ea typeface="+mn-ea"/>
                          <a:cs typeface="+mn-cs"/>
                        </a:rPr>
                        <a:t>Provided no more than </a:t>
                      </a:r>
                      <a:r>
                        <a:rPr lang="en-US" sz="1400" b="1" i="0" u="none" strike="noStrike" kern="1200" dirty="0">
                          <a:solidFill>
                            <a:srgbClr val="002060"/>
                          </a:solidFill>
                          <a:latin typeface="+mn-lt"/>
                          <a:ea typeface="+mn-ea"/>
                          <a:cs typeface="+mn-cs"/>
                        </a:rPr>
                        <a:t>60 days prior to transition</a:t>
                      </a:r>
                    </a:p>
                  </a:txBody>
                  <a:tcPr/>
                </a:tc>
                <a:extLst>
                  <a:ext uri="{0D108BD9-81ED-4DB2-BD59-A6C34878D82A}">
                    <a16:rowId xmlns:a16="http://schemas.microsoft.com/office/drawing/2014/main" val="1729002825"/>
                  </a:ext>
                </a:extLst>
              </a:tr>
              <a:tr h="586987">
                <a:tc>
                  <a:txBody>
                    <a:bodyPr/>
                    <a:lstStyle/>
                    <a:p>
                      <a:pPr marL="0" algn="l" defTabSz="932863" rtl="0" eaLnBrk="1" latinLnBrk="0" hangingPunct="1"/>
                      <a:r>
                        <a:rPr lang="en-US" sz="1400" b="0" i="0" u="none" strike="noStrike" kern="1200" dirty="0">
                          <a:solidFill>
                            <a:srgbClr val="002060"/>
                          </a:solidFill>
                          <a:latin typeface="+mn-lt"/>
                          <a:ea typeface="+mn-ea"/>
                          <a:cs typeface="+mn-cs"/>
                        </a:rPr>
                        <a:t>Primary focus is community exploration before transition </a:t>
                      </a:r>
                    </a:p>
                  </a:txBody>
                  <a:tcPr/>
                </a:tc>
                <a:tc>
                  <a:txBody>
                    <a:bodyPr/>
                    <a:lstStyle/>
                    <a:p>
                      <a:pPr marL="0" algn="l" defTabSz="932863" rtl="0" eaLnBrk="1" latinLnBrk="0" hangingPunct="1"/>
                      <a:r>
                        <a:rPr lang="en-US" sz="1400" b="0" i="0" u="none" strike="noStrike" kern="1200" dirty="0">
                          <a:solidFill>
                            <a:srgbClr val="002060"/>
                          </a:solidFill>
                          <a:latin typeface="+mn-lt"/>
                          <a:ea typeface="+mn-ea"/>
                          <a:cs typeface="+mn-cs"/>
                        </a:rPr>
                        <a:t>Primary focus is on the immediate need for services and supports to assist in the transition </a:t>
                      </a:r>
                    </a:p>
                  </a:txBody>
                  <a:tcPr/>
                </a:tc>
                <a:extLst>
                  <a:ext uri="{0D108BD9-81ED-4DB2-BD59-A6C34878D82A}">
                    <a16:rowId xmlns:a16="http://schemas.microsoft.com/office/drawing/2014/main" val="2600641163"/>
                  </a:ext>
                </a:extLst>
              </a:tr>
              <a:tr h="353214">
                <a:tc>
                  <a:txBody>
                    <a:bodyPr/>
                    <a:lstStyle/>
                    <a:p>
                      <a:pPr marL="0" algn="l" defTabSz="932863" rtl="0" eaLnBrk="1" latinLnBrk="0" hangingPunct="1"/>
                      <a:r>
                        <a:rPr lang="en-US" sz="1400" b="0" i="0" u="none" strike="noStrike" kern="1200" dirty="0">
                          <a:solidFill>
                            <a:srgbClr val="002060"/>
                          </a:solidFill>
                          <a:latin typeface="+mn-lt"/>
                          <a:ea typeface="+mn-ea"/>
                          <a:cs typeface="+mn-cs"/>
                        </a:rPr>
                        <a:t>Assist individuals in identifying and engaging in a variety of community settings and services</a:t>
                      </a:r>
                    </a:p>
                  </a:txBody>
                  <a:tcPr/>
                </a:tc>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rgbClr val="002060"/>
                          </a:solidFill>
                          <a:latin typeface="+mn-lt"/>
                        </a:rPr>
                        <a:t>Provide housing search for individuals in need of a safe and accessible residence. This service can be provided at any point prior to transition</a:t>
                      </a:r>
                      <a:endParaRPr lang="en-US" sz="1400" b="0" i="0" u="none" strike="noStrike" noProof="0" dirty="0">
                        <a:latin typeface="+mn-lt"/>
                      </a:endParaRPr>
                    </a:p>
                  </a:txBody>
                  <a:tcPr/>
                </a:tc>
                <a:extLst>
                  <a:ext uri="{0D108BD9-81ED-4DB2-BD59-A6C34878D82A}">
                    <a16:rowId xmlns:a16="http://schemas.microsoft.com/office/drawing/2014/main" val="1348694058"/>
                  </a:ext>
                </a:extLst>
              </a:tr>
              <a:tr h="187439">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rgbClr val="002060"/>
                          </a:solidFill>
                          <a:latin typeface="+mn-lt"/>
                        </a:rPr>
                        <a:t>Accompanying individuals in visiting community housing, day programs, community centers</a:t>
                      </a:r>
                      <a:endParaRPr lang="en-US" sz="1400" b="0" i="0" u="none" strike="noStrike" kern="1200" dirty="0">
                        <a:solidFill>
                          <a:srgbClr val="002060"/>
                        </a:solidFill>
                        <a:latin typeface="+mn-lt"/>
                        <a:ea typeface="+mn-ea"/>
                        <a:cs typeface="+mn-cs"/>
                      </a:endParaRPr>
                    </a:p>
                  </a:txBody>
                  <a:tcPr/>
                </a:tc>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rgbClr val="002060"/>
                          </a:solidFill>
                          <a:latin typeface="+mn-lt"/>
                        </a:rPr>
                        <a:t>Accompanying individuals in visiting specific identified housing options </a:t>
                      </a:r>
                      <a:endParaRPr lang="en-US" sz="1400" b="0" i="0" u="none" strike="noStrike" kern="1200" dirty="0">
                        <a:solidFill>
                          <a:srgbClr val="002060"/>
                        </a:solidFill>
                        <a:latin typeface="+mn-lt"/>
                        <a:ea typeface="+mn-ea"/>
                        <a:cs typeface="+mn-cs"/>
                      </a:endParaRPr>
                    </a:p>
                    <a:p>
                      <a:pPr marL="0" algn="l" defTabSz="932863" rtl="0" eaLnBrk="1" latinLnBrk="0" hangingPunct="1"/>
                      <a:endParaRPr lang="en-US" sz="1400" b="0" i="0" u="none" strike="noStrike" kern="1200" dirty="0">
                        <a:solidFill>
                          <a:srgbClr val="002060"/>
                        </a:solidFill>
                        <a:latin typeface="+mn-lt"/>
                        <a:ea typeface="+mn-ea"/>
                        <a:cs typeface="+mn-cs"/>
                      </a:endParaRPr>
                    </a:p>
                  </a:txBody>
                  <a:tcPr/>
                </a:tc>
                <a:extLst>
                  <a:ext uri="{0D108BD9-81ED-4DB2-BD59-A6C34878D82A}">
                    <a16:rowId xmlns:a16="http://schemas.microsoft.com/office/drawing/2014/main" val="2482058564"/>
                  </a:ext>
                </a:extLst>
              </a:tr>
              <a:tr h="389108">
                <a:tc>
                  <a:txBody>
                    <a:bodyPr/>
                    <a:lstStyle/>
                    <a:p>
                      <a:r>
                        <a:rPr lang="en-US" sz="1400" b="0" i="0" u="none" strike="noStrike" kern="1200" noProof="0" dirty="0">
                          <a:solidFill>
                            <a:srgbClr val="002060"/>
                          </a:solidFill>
                          <a:latin typeface="+mn-lt"/>
                          <a:ea typeface="+mn-ea"/>
                          <a:cs typeface="+mn-cs"/>
                        </a:rPr>
                        <a:t>CEN can be provided </a:t>
                      </a:r>
                      <a:r>
                        <a:rPr lang="en-US" sz="1400" b="1" i="0" u="none" strike="noStrike" kern="1200" noProof="0" dirty="0">
                          <a:solidFill>
                            <a:srgbClr val="002060"/>
                          </a:solidFill>
                          <a:latin typeface="+mn-lt"/>
                          <a:ea typeface="+mn-ea"/>
                          <a:cs typeface="+mn-cs"/>
                        </a:rPr>
                        <a:t>pre and post transition</a:t>
                      </a:r>
                      <a:r>
                        <a:rPr lang="en-US" sz="1400" b="0" i="0" u="none" strike="noStrike" kern="1200" noProof="0" dirty="0">
                          <a:solidFill>
                            <a:srgbClr val="002060"/>
                          </a:solidFill>
                          <a:latin typeface="+mn-lt"/>
                          <a:ea typeface="+mn-ea"/>
                          <a:cs typeface="+mn-cs"/>
                        </a:rPr>
                        <a:t>. General guidance is </a:t>
                      </a:r>
                      <a:r>
                        <a:rPr lang="en-US" sz="1400" b="1" i="0" u="none" strike="noStrike" kern="1200" noProof="0" dirty="0">
                          <a:solidFill>
                            <a:srgbClr val="002060"/>
                          </a:solidFill>
                          <a:latin typeface="+mn-lt"/>
                          <a:ea typeface="+mn-ea"/>
                          <a:cs typeface="+mn-cs"/>
                        </a:rPr>
                        <a:t>approximately 10 hours/month per individual.</a:t>
                      </a:r>
                      <a:endParaRPr lang="en-US" sz="1400" b="1" dirty="0"/>
                    </a:p>
                  </a:txBody>
                  <a:tcPr/>
                </a:tc>
                <a:tc>
                  <a:txBody>
                    <a:bodyPr/>
                    <a:lstStyle/>
                    <a:p>
                      <a:r>
                        <a:rPr lang="en-US" sz="1400" b="0" i="0" u="none" strike="noStrike" noProof="0" dirty="0">
                          <a:solidFill>
                            <a:srgbClr val="002060"/>
                          </a:solidFill>
                          <a:latin typeface="+mn-lt"/>
                        </a:rPr>
                        <a:t>TA is focused on pre-transition services and supports</a:t>
                      </a:r>
                      <a:endParaRPr lang="en-US" sz="1400" b="0" dirty="0"/>
                    </a:p>
                  </a:txBody>
                  <a:tcPr/>
                </a:tc>
                <a:extLst>
                  <a:ext uri="{0D108BD9-81ED-4DB2-BD59-A6C34878D82A}">
                    <a16:rowId xmlns:a16="http://schemas.microsoft.com/office/drawing/2014/main" val="1543045454"/>
                  </a:ext>
                </a:extLst>
              </a:tr>
            </a:tbl>
          </a:graphicData>
        </a:graphic>
      </p:graphicFrame>
    </p:spTree>
    <p:extLst>
      <p:ext uri="{BB962C8B-B14F-4D97-AF65-F5344CB8AC3E}">
        <p14:creationId xmlns:p14="http://schemas.microsoft.com/office/powerpoint/2010/main" val="649353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297809" y="373015"/>
            <a:ext cx="7816467" cy="430887"/>
          </a:xfrm>
        </p:spPr>
        <p:txBody>
          <a:bodyPr/>
          <a:lstStyle/>
          <a:p>
            <a:r>
              <a:rPr lang="en-US" altLang="en-US" sz="2800">
                <a:ea typeface="ＭＳ Ｐゴシック"/>
              </a:rPr>
              <a:t>MFP Demo Case Management</a:t>
            </a:r>
            <a:endParaRPr lang="en-US" altLang="en-US" sz="2800">
              <a:ea typeface="ＭＳ Ｐゴシック" pitchFamily="34" charset="-128"/>
            </a:endParaRPr>
          </a:p>
        </p:txBody>
      </p:sp>
      <p:sp>
        <p:nvSpPr>
          <p:cNvPr id="4" name="Content Placeholder 2">
            <a:extLst>
              <a:ext uri="{FF2B5EF4-FFF2-40B4-BE49-F238E27FC236}">
                <a16:creationId xmlns:a16="http://schemas.microsoft.com/office/drawing/2014/main" id="{559A2287-A745-764D-CD52-89491D1AAC6E}"/>
              </a:ext>
            </a:extLst>
          </p:cNvPr>
          <p:cNvSpPr txBox="1">
            <a:spLocks/>
          </p:cNvSpPr>
          <p:nvPr/>
        </p:nvSpPr>
        <p:spPr>
          <a:xfrm>
            <a:off x="231580" y="987671"/>
            <a:ext cx="8815665" cy="5870329"/>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lvl="0"/>
            <a:endParaRPr lang="en-US" sz="1600" b="0">
              <a:solidFill>
                <a:srgbClr val="002060"/>
              </a:solidFill>
            </a:endParaRPr>
          </a:p>
        </p:txBody>
      </p:sp>
      <p:sp>
        <p:nvSpPr>
          <p:cNvPr id="7" name="TextBox 6">
            <a:extLst>
              <a:ext uri="{FF2B5EF4-FFF2-40B4-BE49-F238E27FC236}">
                <a16:creationId xmlns:a16="http://schemas.microsoft.com/office/drawing/2014/main" id="{BDCC0A2C-3C04-D223-C954-A43B5227706C}"/>
              </a:ext>
            </a:extLst>
          </p:cNvPr>
          <p:cNvSpPr txBox="1"/>
          <p:nvPr/>
        </p:nvSpPr>
        <p:spPr>
          <a:xfrm>
            <a:off x="231580" y="1166842"/>
            <a:ext cx="8524580" cy="4247317"/>
          </a:xfrm>
          <a:prstGeom prst="rect">
            <a:avLst/>
          </a:prstGeom>
          <a:noFill/>
        </p:spPr>
        <p:txBody>
          <a:bodyPr wrap="square" lIns="91440" tIns="45720" rIns="91440" bIns="45720" rtlCol="0" anchor="t">
            <a:spAutoFit/>
          </a:bodyPr>
          <a:lstStyle/>
          <a:p>
            <a:r>
              <a:rPr lang="en-US" kern="0">
                <a:solidFill>
                  <a:srgbClr val="002060"/>
                </a:solidFill>
                <a:latin typeface="Arial"/>
              </a:rPr>
              <a:t>These are some examples of case management/service coordination duties.</a:t>
            </a:r>
            <a:endParaRPr lang="en-US">
              <a:cs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kern="0">
              <a:solidFill>
                <a:srgbClr val="002060"/>
              </a:solidFill>
              <a:latin typeface="Arial"/>
            </a:endParaRPr>
          </a:p>
          <a:p>
            <a:endParaRPr lang="en-US" sz="1800" b="0" kern="0">
              <a:solidFill>
                <a:srgbClr val="002060"/>
              </a:solidFill>
              <a:latin typeface="Arial"/>
              <a:ea typeface="+mn-ea"/>
              <a:cs typeface="+mn-cs"/>
            </a:endParaRPr>
          </a:p>
        </p:txBody>
      </p:sp>
      <p:graphicFrame>
        <p:nvGraphicFramePr>
          <p:cNvPr id="8" name="Table 8">
            <a:extLst>
              <a:ext uri="{FF2B5EF4-FFF2-40B4-BE49-F238E27FC236}">
                <a16:creationId xmlns:a16="http://schemas.microsoft.com/office/drawing/2014/main" id="{67C7E390-4848-EFD7-5419-B06514ECFB12}"/>
              </a:ext>
            </a:extLst>
          </p:cNvPr>
          <p:cNvGraphicFramePr>
            <a:graphicFrameLocks noGrp="1"/>
          </p:cNvGraphicFramePr>
          <p:nvPr>
            <p:extLst>
              <p:ext uri="{D42A27DB-BD31-4B8C-83A1-F6EECF244321}">
                <p14:modId xmlns:p14="http://schemas.microsoft.com/office/powerpoint/2010/main" val="2220806880"/>
              </p:ext>
            </p:extLst>
          </p:nvPr>
        </p:nvGraphicFramePr>
        <p:xfrm>
          <a:off x="275208" y="1810426"/>
          <a:ext cx="8447837" cy="3880732"/>
        </p:xfrm>
        <a:graphic>
          <a:graphicData uri="http://schemas.openxmlformats.org/drawingml/2006/table">
            <a:tbl>
              <a:tblPr firstRow="1" bandRow="1">
                <a:tableStyleId>{00A15C55-8517-42AA-B614-E9B94910E393}</a:tableStyleId>
              </a:tblPr>
              <a:tblGrid>
                <a:gridCol w="8447837">
                  <a:extLst>
                    <a:ext uri="{9D8B030D-6E8A-4147-A177-3AD203B41FA5}">
                      <a16:colId xmlns:a16="http://schemas.microsoft.com/office/drawing/2014/main" val="725585327"/>
                    </a:ext>
                  </a:extLst>
                </a:gridCol>
              </a:tblGrid>
              <a:tr h="365760">
                <a:tc>
                  <a:txBody>
                    <a:bodyPr/>
                    <a:lstStyle/>
                    <a:p>
                      <a:endParaRPr lang="en-US" b="1"/>
                    </a:p>
                  </a:txBody>
                  <a:tcPr/>
                </a:tc>
                <a:extLst>
                  <a:ext uri="{0D108BD9-81ED-4DB2-BD59-A6C34878D82A}">
                    <a16:rowId xmlns:a16="http://schemas.microsoft.com/office/drawing/2014/main" val="1970178305"/>
                  </a:ext>
                </a:extLst>
              </a:tr>
              <a:tr h="680332">
                <a:tc>
                  <a:txBody>
                    <a:bodyPr/>
                    <a:lstStyle/>
                    <a:p>
                      <a:pPr marL="0" marR="0" lvl="1" indent="-267042" algn="l" defTabSz="93286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a:solidFill>
                            <a:srgbClr val="002060"/>
                          </a:solidFill>
                          <a:latin typeface="+mn-lt"/>
                          <a:ea typeface="ＭＳ Ｐゴシック"/>
                          <a:cs typeface="Arial"/>
                        </a:rPr>
                        <a:t>Supports and assists all enrolled individuals transitioning into the community and participants post transition</a:t>
                      </a:r>
                    </a:p>
                  </a:txBody>
                  <a:tcPr/>
                </a:tc>
                <a:extLst>
                  <a:ext uri="{0D108BD9-81ED-4DB2-BD59-A6C34878D82A}">
                    <a16:rowId xmlns:a16="http://schemas.microsoft.com/office/drawing/2014/main" val="832705103"/>
                  </a:ext>
                </a:extLst>
              </a:tr>
              <a:tr h="640080">
                <a:tc>
                  <a:txBody>
                    <a:bodyPr/>
                    <a:lstStyle/>
                    <a:p>
                      <a:pPr marL="0" marR="0" lvl="1" indent="-267042" algn="l" defTabSz="93286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a:solidFill>
                            <a:srgbClr val="002060"/>
                          </a:solidFill>
                          <a:latin typeface="+mn-lt"/>
                          <a:ea typeface="ＭＳ Ｐゴシック"/>
                          <a:cs typeface="Arial"/>
                        </a:rPr>
                        <a:t>Provides information about the range of community-based services, supports and housing options.</a:t>
                      </a:r>
                    </a:p>
                  </a:txBody>
                  <a:tcPr/>
                </a:tc>
                <a:extLst>
                  <a:ext uri="{0D108BD9-81ED-4DB2-BD59-A6C34878D82A}">
                    <a16:rowId xmlns:a16="http://schemas.microsoft.com/office/drawing/2014/main" val="3414590513"/>
                  </a:ext>
                </a:extLst>
              </a:tr>
              <a:tr h="914400">
                <a:tc>
                  <a:txBody>
                    <a:bodyPr/>
                    <a:lstStyle/>
                    <a:p>
                      <a:pPr marL="0" marR="0" lvl="1" indent="-267042" algn="l" defTabSz="93286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a:solidFill>
                            <a:srgbClr val="002060"/>
                          </a:solidFill>
                          <a:latin typeface="+mn-lt"/>
                          <a:ea typeface="ＭＳ Ｐゴシック"/>
                          <a:cs typeface="Arial"/>
                        </a:rPr>
                        <a:t>Facilitates a person-centered planning process which includes identifying housing options, determining, arranging and authorizing services needed to ensure a safe transition.</a:t>
                      </a:r>
                    </a:p>
                  </a:txBody>
                  <a:tcPr/>
                </a:tc>
                <a:extLst>
                  <a:ext uri="{0D108BD9-81ED-4DB2-BD59-A6C34878D82A}">
                    <a16:rowId xmlns:a16="http://schemas.microsoft.com/office/drawing/2014/main" val="2675246775"/>
                  </a:ext>
                </a:extLst>
              </a:tr>
              <a:tr h="640080">
                <a:tc>
                  <a:txBody>
                    <a:bodyPr/>
                    <a:lstStyle/>
                    <a:p>
                      <a:pPr marL="0" marR="0" lvl="1" indent="-267042" algn="l" defTabSz="93286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a:solidFill>
                            <a:srgbClr val="002060"/>
                          </a:solidFill>
                          <a:latin typeface="+mn-lt"/>
                          <a:ea typeface="ＭＳ Ｐゴシック"/>
                          <a:cs typeface="Arial"/>
                        </a:rPr>
                        <a:t>Conducts a risk assessment and works with the individual to develop an appropriate back-up plan, responsive to the individuals needs and risks.</a:t>
                      </a:r>
                    </a:p>
                  </a:txBody>
                  <a:tcPr/>
                </a:tc>
                <a:extLst>
                  <a:ext uri="{0D108BD9-81ED-4DB2-BD59-A6C34878D82A}">
                    <a16:rowId xmlns:a16="http://schemas.microsoft.com/office/drawing/2014/main" val="3728264432"/>
                  </a:ext>
                </a:extLst>
              </a:tr>
              <a:tr h="640080">
                <a:tc>
                  <a:txBody>
                    <a:bodyPr/>
                    <a:lstStyle/>
                    <a:p>
                      <a:pPr marL="0" marR="0" lvl="1" indent="-267042" algn="l" defTabSz="93286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a:solidFill>
                            <a:srgbClr val="002060"/>
                          </a:solidFill>
                          <a:latin typeface="+mn-lt"/>
                          <a:ea typeface="ＭＳ Ｐゴシック"/>
                          <a:cs typeface="Arial"/>
                        </a:rPr>
                        <a:t>Monitors back-up plan and service provisions and adjusts as needed for 365 days in the community </a:t>
                      </a:r>
                    </a:p>
                  </a:txBody>
                  <a:tcPr/>
                </a:tc>
                <a:extLst>
                  <a:ext uri="{0D108BD9-81ED-4DB2-BD59-A6C34878D82A}">
                    <a16:rowId xmlns:a16="http://schemas.microsoft.com/office/drawing/2014/main" val="3001300528"/>
                  </a:ext>
                </a:extLst>
              </a:tr>
            </a:tbl>
          </a:graphicData>
        </a:graphic>
      </p:graphicFrame>
    </p:spTree>
    <p:extLst>
      <p:ext uri="{BB962C8B-B14F-4D97-AF65-F5344CB8AC3E}">
        <p14:creationId xmlns:p14="http://schemas.microsoft.com/office/powerpoint/2010/main" val="290142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FA91-89C0-FB1A-674E-C37BD551FF9C}"/>
              </a:ext>
            </a:extLst>
          </p:cNvPr>
          <p:cNvSpPr>
            <a:spLocks noGrp="1"/>
          </p:cNvSpPr>
          <p:nvPr>
            <p:ph type="title"/>
          </p:nvPr>
        </p:nvSpPr>
        <p:spPr>
          <a:xfrm>
            <a:off x="252063" y="223847"/>
            <a:ext cx="8053675" cy="430887"/>
          </a:xfrm>
        </p:spPr>
        <p:txBody>
          <a:bodyPr/>
          <a:lstStyle/>
          <a:p>
            <a:r>
              <a:rPr lang="en-US" sz="2800" dirty="0"/>
              <a:t>Service Coordinator </a:t>
            </a:r>
            <a:r>
              <a:rPr lang="en-US" sz="2800" dirty="0">
                <a:solidFill>
                  <a:srgbClr val="002060"/>
                </a:solidFill>
              </a:rPr>
              <a:t>– Step 1</a:t>
            </a:r>
            <a:endParaRPr lang="en-US" sz="2800" dirty="0"/>
          </a:p>
        </p:txBody>
      </p:sp>
      <p:sp>
        <p:nvSpPr>
          <p:cNvPr id="3" name="Content Placeholder 2">
            <a:extLst>
              <a:ext uri="{FF2B5EF4-FFF2-40B4-BE49-F238E27FC236}">
                <a16:creationId xmlns:a16="http://schemas.microsoft.com/office/drawing/2014/main" id="{ACE8B70D-09AB-8B9C-206F-97549E3D975E}"/>
              </a:ext>
            </a:extLst>
          </p:cNvPr>
          <p:cNvSpPr>
            <a:spLocks noGrp="1"/>
          </p:cNvSpPr>
          <p:nvPr>
            <p:ph idx="1"/>
          </p:nvPr>
        </p:nvSpPr>
        <p:spPr>
          <a:xfrm>
            <a:off x="252063" y="782121"/>
            <a:ext cx="8568646" cy="5293757"/>
          </a:xfrm>
        </p:spPr>
        <p:txBody>
          <a:bodyPr>
            <a:noAutofit/>
          </a:bodyPr>
          <a:lstStyle/>
          <a:p>
            <a:r>
              <a:rPr lang="en-US" sz="2000" dirty="0">
                <a:solidFill>
                  <a:srgbClr val="002060"/>
                </a:solidFill>
              </a:rPr>
              <a:t>If a DDS service coordinator (ID/D or ABI-MFP) has an individual on their caseload in a qualified setting who is interested in or could benefit from the MFP Demo, the service coordinator needs to do the following:</a:t>
            </a:r>
          </a:p>
          <a:p>
            <a:endParaRPr lang="en-US" sz="2000" dirty="0">
              <a:solidFill>
                <a:srgbClr val="002060"/>
              </a:solidFill>
            </a:endParaRPr>
          </a:p>
          <a:p>
            <a:pPr marL="540486" lvl="1" indent="-342900">
              <a:buClr>
                <a:srgbClr val="002D86"/>
              </a:buClr>
              <a:buFont typeface="Arial" panose="020B0604020202020204" pitchFamily="34" charset="0"/>
              <a:buChar char="▪"/>
            </a:pPr>
            <a:r>
              <a:rPr lang="en-US" sz="2000" dirty="0">
                <a:solidFill>
                  <a:srgbClr val="002060"/>
                </a:solidFill>
              </a:rPr>
              <a:t>Review the MFP Demo brochure and fact sheet with the individual and/or legal representative.</a:t>
            </a: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r>
              <a:rPr lang="en-US" sz="2000" dirty="0">
                <a:solidFill>
                  <a:srgbClr val="002060"/>
                </a:solidFill>
              </a:rPr>
              <a:t>If interested in participating, obtain a signed MFP Demo Informed Consent form and complete the MFP Demo referral form. Email the completed forms to your regional ABI-MFP Program Coordinator and ABI-MFP Director. Save a copy in the individual’s file.</a:t>
            </a: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r>
              <a:rPr lang="en-US" sz="2000" dirty="0">
                <a:solidFill>
                  <a:srgbClr val="002060"/>
                </a:solidFill>
              </a:rPr>
              <a:t>The ABI-MFP Program Coordinator or </a:t>
            </a:r>
          </a:p>
          <a:p>
            <a:pPr marL="196850" lvl="1" indent="376238">
              <a:buClr>
                <a:srgbClr val="002D86"/>
              </a:buClr>
              <a:buNone/>
            </a:pPr>
            <a:r>
              <a:rPr lang="en-US" sz="2000" dirty="0">
                <a:solidFill>
                  <a:srgbClr val="002060"/>
                </a:solidFill>
              </a:rPr>
              <a:t>ABI-MFP Director will enter the information into </a:t>
            </a:r>
          </a:p>
          <a:p>
            <a:pPr marL="196850" lvl="1" indent="376238">
              <a:buClr>
                <a:srgbClr val="002D86"/>
              </a:buClr>
              <a:buNone/>
            </a:pPr>
            <a:r>
              <a:rPr lang="en-US" sz="2000" dirty="0">
                <a:solidFill>
                  <a:srgbClr val="002060"/>
                </a:solidFill>
              </a:rPr>
              <a:t>the MFP-Information System (MFP-IS) and </a:t>
            </a:r>
          </a:p>
          <a:p>
            <a:pPr marL="573088" lvl="1" indent="0">
              <a:buClr>
                <a:srgbClr val="002D86"/>
              </a:buClr>
              <a:buNone/>
            </a:pPr>
            <a:r>
              <a:rPr lang="en-US" sz="2000" dirty="0">
                <a:solidFill>
                  <a:srgbClr val="002060"/>
                </a:solidFill>
              </a:rPr>
              <a:t>let the service coordinator know if any </a:t>
            </a:r>
          </a:p>
          <a:p>
            <a:pPr marL="573088" lvl="1" indent="0">
              <a:buClr>
                <a:srgbClr val="002D86"/>
              </a:buClr>
              <a:buNone/>
            </a:pPr>
            <a:r>
              <a:rPr lang="en-US" sz="2000" dirty="0">
                <a:solidFill>
                  <a:srgbClr val="002060"/>
                </a:solidFill>
              </a:rPr>
              <a:t>additional information is needed.</a:t>
            </a: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endParaRPr lang="en-US" b="0" i="0" dirty="0">
              <a:solidFill>
                <a:srgbClr val="002060"/>
              </a:solidFill>
              <a:effectLst/>
            </a:endParaRPr>
          </a:p>
          <a:p>
            <a:pPr marL="483336" lvl="1" indent="-285750">
              <a:buFont typeface="Arial" panose="020B0604020202020204" pitchFamily="34" charset="0"/>
              <a:buChar char="■"/>
            </a:pPr>
            <a:endParaRPr lang="en-US" b="0" i="0" dirty="0">
              <a:solidFill>
                <a:srgbClr val="002060"/>
              </a:solidFill>
              <a:effectLst/>
            </a:endParaRPr>
          </a:p>
        </p:txBody>
      </p:sp>
      <p:pic>
        <p:nvPicPr>
          <p:cNvPr id="6" name="Picture 5" descr="People filling documents">
            <a:extLst>
              <a:ext uri="{FF2B5EF4-FFF2-40B4-BE49-F238E27FC236}">
                <a16:creationId xmlns:a16="http://schemas.microsoft.com/office/drawing/2014/main" id="{ED65021F-20B1-E5D8-071E-AC04D07DDF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8494" y="4315304"/>
            <a:ext cx="2642215" cy="1760574"/>
          </a:xfrm>
          <a:prstGeom prst="rect">
            <a:avLst/>
          </a:prstGeom>
        </p:spPr>
      </p:pic>
    </p:spTree>
    <p:extLst>
      <p:ext uri="{BB962C8B-B14F-4D97-AF65-F5344CB8AC3E}">
        <p14:creationId xmlns:p14="http://schemas.microsoft.com/office/powerpoint/2010/main" val="587802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FA91-89C0-FB1A-674E-C37BD551FF9C}"/>
              </a:ext>
            </a:extLst>
          </p:cNvPr>
          <p:cNvSpPr>
            <a:spLocks noGrp="1"/>
          </p:cNvSpPr>
          <p:nvPr>
            <p:ph type="title"/>
          </p:nvPr>
        </p:nvSpPr>
        <p:spPr>
          <a:xfrm>
            <a:off x="252063" y="223847"/>
            <a:ext cx="8053675" cy="430887"/>
          </a:xfrm>
        </p:spPr>
        <p:txBody>
          <a:bodyPr/>
          <a:lstStyle/>
          <a:p>
            <a:r>
              <a:rPr lang="en-US" sz="2800" dirty="0"/>
              <a:t>Service Coordinator </a:t>
            </a:r>
            <a:r>
              <a:rPr lang="en-US" sz="2800" dirty="0">
                <a:solidFill>
                  <a:srgbClr val="002060"/>
                </a:solidFill>
              </a:rPr>
              <a:t>– Step 2</a:t>
            </a:r>
            <a:endParaRPr lang="en-US" sz="2800" dirty="0"/>
          </a:p>
        </p:txBody>
      </p:sp>
      <p:sp>
        <p:nvSpPr>
          <p:cNvPr id="3" name="Content Placeholder 2">
            <a:extLst>
              <a:ext uri="{FF2B5EF4-FFF2-40B4-BE49-F238E27FC236}">
                <a16:creationId xmlns:a16="http://schemas.microsoft.com/office/drawing/2014/main" id="{ACE8B70D-09AB-8B9C-206F-97549E3D975E}"/>
              </a:ext>
            </a:extLst>
          </p:cNvPr>
          <p:cNvSpPr>
            <a:spLocks noGrp="1"/>
          </p:cNvSpPr>
          <p:nvPr>
            <p:ph idx="1"/>
          </p:nvPr>
        </p:nvSpPr>
        <p:spPr>
          <a:xfrm>
            <a:off x="252063" y="782121"/>
            <a:ext cx="8568646" cy="5212279"/>
          </a:xfrm>
        </p:spPr>
        <p:txBody>
          <a:bodyPr>
            <a:noAutofit/>
          </a:bodyPr>
          <a:lstStyle/>
          <a:p>
            <a:r>
              <a:rPr lang="en-US" sz="2000" dirty="0">
                <a:solidFill>
                  <a:srgbClr val="002060"/>
                </a:solidFill>
              </a:rPr>
              <a:t>Notify the regional ABI-MFP Program Coordinator and ABI-MFP Director when the individual:</a:t>
            </a:r>
          </a:p>
          <a:p>
            <a:pPr marL="342900"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r>
              <a:rPr lang="en-US" sz="2000" dirty="0">
                <a:solidFill>
                  <a:srgbClr val="002060"/>
                </a:solidFill>
              </a:rPr>
              <a:t>Dies – provide the date of death</a:t>
            </a: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r>
              <a:rPr lang="en-US" sz="2000" dirty="0">
                <a:solidFill>
                  <a:srgbClr val="002060"/>
                </a:solidFill>
              </a:rPr>
              <a:t>Withdraws from the MFP Demo – provide the completed MFP Demo withdrawal form and save a copy in the individual’s file</a:t>
            </a: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r>
              <a:rPr lang="en-US" sz="2000" dirty="0">
                <a:solidFill>
                  <a:srgbClr val="002060"/>
                </a:solidFill>
              </a:rPr>
              <a:t>Moves out of state – where and when the individual moved</a:t>
            </a: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r>
              <a:rPr lang="en-US" sz="2000" dirty="0">
                <a:solidFill>
                  <a:srgbClr val="002060"/>
                </a:solidFill>
              </a:rPr>
              <a:t>Transitions to an unqualified residence – provide type, where, and when</a:t>
            </a: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r>
              <a:rPr lang="en-US" sz="2000" dirty="0">
                <a:solidFill>
                  <a:srgbClr val="002060"/>
                </a:solidFill>
              </a:rPr>
              <a:t>Is ineligible because either the last day in the facility is not paid by MassHealth or they are not MassHealth Standard or CommonHealth eligible in the community (confirmed by the MassHealth eligibility team) </a:t>
            </a:r>
          </a:p>
          <a:p>
            <a:pPr lvl="1" indent="0">
              <a:buClr>
                <a:srgbClr val="002D86"/>
              </a:buClr>
              <a:buNone/>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endParaRPr lang="en-US" b="0" i="0" dirty="0">
              <a:solidFill>
                <a:srgbClr val="002060"/>
              </a:solidFill>
              <a:effectLst/>
            </a:endParaRPr>
          </a:p>
          <a:p>
            <a:pPr marL="483336" lvl="1" indent="-285750">
              <a:buFont typeface="Arial" panose="020B0604020202020204" pitchFamily="34" charset="0"/>
              <a:buChar char="■"/>
            </a:pPr>
            <a:endParaRPr lang="en-US" b="0" i="0" dirty="0">
              <a:solidFill>
                <a:srgbClr val="002060"/>
              </a:solidFill>
              <a:effectLst/>
            </a:endParaRPr>
          </a:p>
        </p:txBody>
      </p:sp>
    </p:spTree>
    <p:extLst>
      <p:ext uri="{BB962C8B-B14F-4D97-AF65-F5344CB8AC3E}">
        <p14:creationId xmlns:p14="http://schemas.microsoft.com/office/powerpoint/2010/main" val="2076558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FA91-89C0-FB1A-674E-C37BD551FF9C}"/>
              </a:ext>
            </a:extLst>
          </p:cNvPr>
          <p:cNvSpPr>
            <a:spLocks noGrp="1"/>
          </p:cNvSpPr>
          <p:nvPr>
            <p:ph type="title"/>
          </p:nvPr>
        </p:nvSpPr>
        <p:spPr>
          <a:xfrm>
            <a:off x="252063" y="92467"/>
            <a:ext cx="8053675" cy="562267"/>
          </a:xfrm>
        </p:spPr>
        <p:txBody>
          <a:bodyPr/>
          <a:lstStyle/>
          <a:p>
            <a:r>
              <a:rPr lang="en-US" sz="2800" dirty="0"/>
              <a:t>Service Coordinator </a:t>
            </a:r>
            <a:r>
              <a:rPr lang="en-US" sz="2800" dirty="0">
                <a:solidFill>
                  <a:srgbClr val="002060"/>
                </a:solidFill>
              </a:rPr>
              <a:t>– Step 3</a:t>
            </a:r>
            <a:endParaRPr lang="en-US" sz="2800" dirty="0"/>
          </a:p>
        </p:txBody>
      </p:sp>
      <p:sp>
        <p:nvSpPr>
          <p:cNvPr id="3" name="Content Placeholder 2">
            <a:extLst>
              <a:ext uri="{FF2B5EF4-FFF2-40B4-BE49-F238E27FC236}">
                <a16:creationId xmlns:a16="http://schemas.microsoft.com/office/drawing/2014/main" id="{ACE8B70D-09AB-8B9C-206F-97549E3D975E}"/>
              </a:ext>
            </a:extLst>
          </p:cNvPr>
          <p:cNvSpPr>
            <a:spLocks noGrp="1"/>
          </p:cNvSpPr>
          <p:nvPr>
            <p:ph idx="1"/>
          </p:nvPr>
        </p:nvSpPr>
        <p:spPr>
          <a:xfrm>
            <a:off x="252063" y="653686"/>
            <a:ext cx="8494773" cy="5504873"/>
          </a:xfrm>
        </p:spPr>
        <p:txBody>
          <a:bodyPr>
            <a:noAutofit/>
          </a:bodyPr>
          <a:lstStyle/>
          <a:p>
            <a:r>
              <a:rPr lang="en-US" sz="1800" dirty="0">
                <a:solidFill>
                  <a:srgbClr val="002060"/>
                </a:solidFill>
              </a:rPr>
              <a:t>While the individual on the ID/DD or ABI-MFP caseload is residing in a qualified setting and enrolled in the MFP Demo, the service coordinator needs to review and/or complete, sign and date a </a:t>
            </a:r>
            <a:r>
              <a:rPr lang="en-US" sz="1800" b="1" i="1" dirty="0">
                <a:solidFill>
                  <a:srgbClr val="002060"/>
                </a:solidFill>
              </a:rPr>
              <a:t>risk assessment</a:t>
            </a:r>
            <a:r>
              <a:rPr lang="en-US" sz="1800" dirty="0">
                <a:solidFill>
                  <a:srgbClr val="002060"/>
                </a:solidFill>
              </a:rPr>
              <a:t> and </a:t>
            </a:r>
            <a:r>
              <a:rPr lang="en-US" sz="1800" b="1" i="1" dirty="0">
                <a:solidFill>
                  <a:srgbClr val="002060"/>
                </a:solidFill>
              </a:rPr>
              <a:t>emergency back up plan </a:t>
            </a:r>
            <a:r>
              <a:rPr lang="en-US" sz="1800" dirty="0">
                <a:solidFill>
                  <a:srgbClr val="002060"/>
                </a:solidFill>
              </a:rPr>
              <a:t>prior to discharge and save copies in the individual’s file.</a:t>
            </a:r>
          </a:p>
          <a:p>
            <a:endParaRPr lang="en-US" sz="1800" dirty="0">
              <a:solidFill>
                <a:srgbClr val="002060"/>
              </a:solidFill>
            </a:endParaRPr>
          </a:p>
          <a:p>
            <a:r>
              <a:rPr lang="en-US" sz="1800" u="sng" dirty="0">
                <a:solidFill>
                  <a:srgbClr val="002060"/>
                </a:solidFill>
              </a:rPr>
              <a:t>For ID-DD</a:t>
            </a:r>
          </a:p>
          <a:p>
            <a:endParaRPr lang="en-US" sz="1800" u="sng" dirty="0">
              <a:solidFill>
                <a:srgbClr val="002060"/>
              </a:solidFill>
            </a:endParaRPr>
          </a:p>
          <a:p>
            <a:pPr marL="540486" lvl="1" indent="-342900">
              <a:buClr>
                <a:srgbClr val="002D86"/>
              </a:buClr>
              <a:buFont typeface="Arial" panose="020B0604020202020204" pitchFamily="34" charset="0"/>
              <a:buChar char="▪"/>
            </a:pPr>
            <a:r>
              <a:rPr lang="en-US" i="1" dirty="0">
                <a:solidFill>
                  <a:srgbClr val="002060"/>
                </a:solidFill>
              </a:rPr>
              <a:t>Risk Assessment- </a:t>
            </a:r>
            <a:r>
              <a:rPr lang="en-US" dirty="0">
                <a:solidFill>
                  <a:srgbClr val="002060"/>
                </a:solidFill>
              </a:rPr>
              <a:t>Review, sign and date a </a:t>
            </a:r>
            <a:r>
              <a:rPr lang="en-US" u="sng" dirty="0">
                <a:solidFill>
                  <a:srgbClr val="002060"/>
                </a:solidFill>
              </a:rPr>
              <a:t>Safety</a:t>
            </a:r>
            <a:r>
              <a:rPr lang="en-US" dirty="0">
                <a:solidFill>
                  <a:srgbClr val="002060"/>
                </a:solidFill>
              </a:rPr>
              <a:t> </a:t>
            </a:r>
            <a:r>
              <a:rPr lang="en-US" u="sng" dirty="0">
                <a:solidFill>
                  <a:srgbClr val="002060"/>
                </a:solidFill>
              </a:rPr>
              <a:t>Assessment</a:t>
            </a:r>
            <a:r>
              <a:rPr lang="en-US" dirty="0">
                <a:solidFill>
                  <a:srgbClr val="002060"/>
                </a:solidFill>
              </a:rPr>
              <a:t> if one already exists for the individual as a supporting document to the ISP. If one doesn’t exist, complete, sign and date the </a:t>
            </a:r>
            <a:r>
              <a:rPr lang="en-US" u="sng" dirty="0">
                <a:solidFill>
                  <a:srgbClr val="002060"/>
                </a:solidFill>
              </a:rPr>
              <a:t>DDS ID-DD Risk Assessment template</a:t>
            </a:r>
            <a:r>
              <a:rPr lang="en-US" dirty="0">
                <a:solidFill>
                  <a:srgbClr val="002060"/>
                </a:solidFill>
              </a:rPr>
              <a:t>. </a:t>
            </a:r>
          </a:p>
          <a:p>
            <a:pPr lvl="1" indent="0">
              <a:buClr>
                <a:srgbClr val="002D86"/>
              </a:buClr>
              <a:buNone/>
            </a:pPr>
            <a:endParaRPr lang="en-US" dirty="0">
              <a:solidFill>
                <a:srgbClr val="002060"/>
              </a:solidFill>
            </a:endParaRPr>
          </a:p>
          <a:p>
            <a:pPr marL="540486" lvl="1" indent="-342900">
              <a:buClr>
                <a:srgbClr val="002D86"/>
              </a:buClr>
              <a:buFont typeface="Arial" panose="020B0604020202020204" pitchFamily="34" charset="0"/>
              <a:buChar char="▪"/>
            </a:pPr>
            <a:r>
              <a:rPr lang="en-US" i="1" dirty="0">
                <a:solidFill>
                  <a:srgbClr val="002060"/>
                </a:solidFill>
              </a:rPr>
              <a:t>Emergency Backup Plan- </a:t>
            </a:r>
            <a:r>
              <a:rPr lang="en-US" dirty="0">
                <a:solidFill>
                  <a:srgbClr val="002060"/>
                </a:solidFill>
              </a:rPr>
              <a:t>To meet the emergency backup plan requirement, review, sign and date the </a:t>
            </a:r>
            <a:r>
              <a:rPr lang="en-US" u="sng" dirty="0">
                <a:solidFill>
                  <a:srgbClr val="002060"/>
                </a:solidFill>
              </a:rPr>
              <a:t>Evacuation Safety Plan Residential </a:t>
            </a:r>
            <a:r>
              <a:rPr lang="en-US" dirty="0">
                <a:solidFill>
                  <a:srgbClr val="002060"/>
                </a:solidFill>
              </a:rPr>
              <a:t>document if the individual is moving into a 24/7 residential setting (group home or shared living). If the individual is not moving into 24/7 residential, complete the </a:t>
            </a:r>
            <a:r>
              <a:rPr lang="en-US" u="sng" dirty="0">
                <a:solidFill>
                  <a:srgbClr val="002060"/>
                </a:solidFill>
              </a:rPr>
              <a:t>DDS ID-DD 24 Emergency Backup Plan </a:t>
            </a:r>
            <a:r>
              <a:rPr lang="en-US" dirty="0">
                <a:solidFill>
                  <a:srgbClr val="002060"/>
                </a:solidFill>
              </a:rPr>
              <a:t>document to the best of your ability, date and sign it. </a:t>
            </a:r>
          </a:p>
          <a:p>
            <a:pPr marL="540486" lvl="1" indent="-342900">
              <a:buClr>
                <a:srgbClr val="002D86"/>
              </a:buClr>
              <a:buFont typeface="Arial" panose="020B0604020202020204" pitchFamily="34" charset="0"/>
              <a:buChar char="▪"/>
            </a:pPr>
            <a:endParaRPr lang="en-US" dirty="0">
              <a:solidFill>
                <a:srgbClr val="002060"/>
              </a:solidFill>
            </a:endParaRPr>
          </a:p>
          <a:p>
            <a:pPr lvl="1" indent="0">
              <a:buClr>
                <a:srgbClr val="002D86"/>
              </a:buClr>
              <a:buNone/>
            </a:pPr>
            <a:r>
              <a:rPr lang="en-US" i="1" dirty="0">
                <a:solidFill>
                  <a:srgbClr val="002060"/>
                </a:solidFill>
              </a:rPr>
              <a:t>All service coordinators should notify via email the regional ABI-MFP Program Coordinator and ABI-MFP Director the date the risk assessment and back up plan documents were created and/or reviewed. Note: The dates must be </a:t>
            </a:r>
            <a:r>
              <a:rPr lang="en-US" i="1" u="sng" dirty="0">
                <a:solidFill>
                  <a:srgbClr val="002060"/>
                </a:solidFill>
              </a:rPr>
              <a:t>after</a:t>
            </a:r>
            <a:r>
              <a:rPr lang="en-US" i="1" dirty="0">
                <a:solidFill>
                  <a:srgbClr val="002060"/>
                </a:solidFill>
              </a:rPr>
              <a:t> the Informed Consent Date and </a:t>
            </a:r>
            <a:r>
              <a:rPr lang="en-US" i="1" u="sng" dirty="0">
                <a:solidFill>
                  <a:srgbClr val="002060"/>
                </a:solidFill>
              </a:rPr>
              <a:t>before</a:t>
            </a:r>
            <a:r>
              <a:rPr lang="en-US" i="1" dirty="0">
                <a:solidFill>
                  <a:srgbClr val="002060"/>
                </a:solidFill>
              </a:rPr>
              <a:t> the discharge date.</a:t>
            </a:r>
            <a:endParaRPr lang="en-US"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endParaRPr lang="en-US" b="0" i="0" dirty="0">
              <a:solidFill>
                <a:srgbClr val="002060"/>
              </a:solidFill>
              <a:effectLst/>
            </a:endParaRPr>
          </a:p>
          <a:p>
            <a:pPr marL="483336" lvl="1" indent="-285750">
              <a:buFont typeface="Arial" panose="020B0604020202020204" pitchFamily="34" charset="0"/>
              <a:buChar char="■"/>
            </a:pPr>
            <a:endParaRPr lang="en-US" b="0" i="0" dirty="0">
              <a:solidFill>
                <a:srgbClr val="002060"/>
              </a:solidFill>
              <a:effectLst/>
            </a:endParaRPr>
          </a:p>
        </p:txBody>
      </p:sp>
    </p:spTree>
    <p:extLst>
      <p:ext uri="{BB962C8B-B14F-4D97-AF65-F5344CB8AC3E}">
        <p14:creationId xmlns:p14="http://schemas.microsoft.com/office/powerpoint/2010/main" val="1715991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FA91-89C0-FB1A-674E-C37BD551FF9C}"/>
              </a:ext>
            </a:extLst>
          </p:cNvPr>
          <p:cNvSpPr>
            <a:spLocks noGrp="1"/>
          </p:cNvSpPr>
          <p:nvPr>
            <p:ph type="title"/>
          </p:nvPr>
        </p:nvSpPr>
        <p:spPr>
          <a:xfrm>
            <a:off x="252063" y="92467"/>
            <a:ext cx="8053675" cy="430887"/>
          </a:xfrm>
        </p:spPr>
        <p:txBody>
          <a:bodyPr/>
          <a:lstStyle/>
          <a:p>
            <a:r>
              <a:rPr lang="en-US" sz="2800" dirty="0"/>
              <a:t>Service Coordinator </a:t>
            </a:r>
            <a:r>
              <a:rPr lang="en-US" sz="2800" dirty="0">
                <a:solidFill>
                  <a:srgbClr val="002060"/>
                </a:solidFill>
              </a:rPr>
              <a:t>– Step 3 </a:t>
            </a:r>
            <a:r>
              <a:rPr lang="en-US" sz="1800" dirty="0">
                <a:solidFill>
                  <a:srgbClr val="002060"/>
                </a:solidFill>
              </a:rPr>
              <a:t>(cont’d)</a:t>
            </a:r>
            <a:endParaRPr lang="en-US" sz="2800" dirty="0"/>
          </a:p>
        </p:txBody>
      </p:sp>
      <p:sp>
        <p:nvSpPr>
          <p:cNvPr id="3" name="Content Placeholder 2">
            <a:extLst>
              <a:ext uri="{FF2B5EF4-FFF2-40B4-BE49-F238E27FC236}">
                <a16:creationId xmlns:a16="http://schemas.microsoft.com/office/drawing/2014/main" id="{ACE8B70D-09AB-8B9C-206F-97549E3D975E}"/>
              </a:ext>
            </a:extLst>
          </p:cNvPr>
          <p:cNvSpPr>
            <a:spLocks noGrp="1"/>
          </p:cNvSpPr>
          <p:nvPr>
            <p:ph idx="1"/>
          </p:nvPr>
        </p:nvSpPr>
        <p:spPr>
          <a:xfrm>
            <a:off x="252063" y="554804"/>
            <a:ext cx="8494773" cy="5873705"/>
          </a:xfrm>
        </p:spPr>
        <p:txBody>
          <a:bodyPr>
            <a:noAutofit/>
          </a:bodyPr>
          <a:lstStyle/>
          <a:p>
            <a:r>
              <a:rPr lang="en-US" sz="1800" dirty="0">
                <a:solidFill>
                  <a:srgbClr val="002060"/>
                </a:solidFill>
              </a:rPr>
              <a:t>While the individual on the ID/DD or ABI-MFP caseload is residing in a qualified setting and enrolled in the MFP Demo, the service coordinator needs to review and/or complete, sign and date a </a:t>
            </a:r>
            <a:r>
              <a:rPr lang="en-US" sz="1800" b="1" i="1" dirty="0">
                <a:solidFill>
                  <a:srgbClr val="002060"/>
                </a:solidFill>
              </a:rPr>
              <a:t>risk assessment</a:t>
            </a:r>
            <a:r>
              <a:rPr lang="en-US" sz="1800" dirty="0">
                <a:solidFill>
                  <a:srgbClr val="002060"/>
                </a:solidFill>
              </a:rPr>
              <a:t> and </a:t>
            </a:r>
            <a:r>
              <a:rPr lang="en-US" sz="1800" b="1" i="1" dirty="0">
                <a:solidFill>
                  <a:srgbClr val="002060"/>
                </a:solidFill>
              </a:rPr>
              <a:t>emergency back up plan </a:t>
            </a:r>
            <a:r>
              <a:rPr lang="en-US" sz="1800" dirty="0">
                <a:solidFill>
                  <a:srgbClr val="002060"/>
                </a:solidFill>
              </a:rPr>
              <a:t>prior to discharge and save copies in the individual’s file.</a:t>
            </a:r>
          </a:p>
          <a:p>
            <a:endParaRPr lang="en-US" sz="1800" dirty="0">
              <a:solidFill>
                <a:srgbClr val="002060"/>
              </a:solidFill>
            </a:endParaRPr>
          </a:p>
          <a:p>
            <a:pPr marL="0" lvl="1" indent="0">
              <a:buClr>
                <a:srgbClr val="002D86"/>
              </a:buClr>
              <a:buNone/>
            </a:pPr>
            <a:r>
              <a:rPr lang="en-US" sz="1800" u="sng" dirty="0">
                <a:solidFill>
                  <a:srgbClr val="002060"/>
                </a:solidFill>
              </a:rPr>
              <a:t>For ABI-MFP</a:t>
            </a:r>
          </a:p>
          <a:p>
            <a:pPr marL="0" lvl="1" indent="0">
              <a:buClr>
                <a:srgbClr val="002D86"/>
              </a:buClr>
              <a:buNone/>
            </a:pPr>
            <a:endParaRPr lang="en-US" sz="1800" u="sng" dirty="0">
              <a:solidFill>
                <a:srgbClr val="002060"/>
              </a:solidFill>
            </a:endParaRPr>
          </a:p>
          <a:p>
            <a:pPr marL="540486" lvl="1" indent="-342900">
              <a:buClr>
                <a:srgbClr val="002D86"/>
              </a:buClr>
              <a:buFont typeface="Arial" panose="020B0604020202020204" pitchFamily="34" charset="0"/>
              <a:buChar char="▪"/>
            </a:pPr>
            <a:r>
              <a:rPr lang="en-US" sz="1800" i="1" dirty="0">
                <a:solidFill>
                  <a:srgbClr val="002060"/>
                </a:solidFill>
              </a:rPr>
              <a:t>Risk Assessment- </a:t>
            </a:r>
            <a:r>
              <a:rPr lang="en-US" sz="1800" dirty="0">
                <a:solidFill>
                  <a:srgbClr val="002060"/>
                </a:solidFill>
              </a:rPr>
              <a:t>Review, sign and date </a:t>
            </a:r>
            <a:r>
              <a:rPr lang="en-US" sz="1800" u="sng" dirty="0">
                <a:solidFill>
                  <a:srgbClr val="002060"/>
                </a:solidFill>
              </a:rPr>
              <a:t>the ABI-MFP Waivers Community Risk Assessment.</a:t>
            </a:r>
          </a:p>
          <a:p>
            <a:pPr lvl="1" indent="0">
              <a:buClr>
                <a:srgbClr val="002D86"/>
              </a:buClr>
              <a:buNone/>
            </a:pPr>
            <a:endParaRPr lang="en-US" sz="1800" u="sng" dirty="0">
              <a:solidFill>
                <a:srgbClr val="002060"/>
              </a:solidFill>
            </a:endParaRPr>
          </a:p>
          <a:p>
            <a:pPr marL="540486" lvl="1" indent="-342900">
              <a:buClr>
                <a:srgbClr val="002D86"/>
              </a:buClr>
              <a:buFont typeface="Arial" panose="020B0604020202020204" pitchFamily="34" charset="0"/>
              <a:buChar char="▪"/>
            </a:pPr>
            <a:r>
              <a:rPr lang="en-US" sz="1800" i="1" dirty="0">
                <a:solidFill>
                  <a:srgbClr val="002060"/>
                </a:solidFill>
              </a:rPr>
              <a:t>Emergency Backup Plan- </a:t>
            </a:r>
            <a:r>
              <a:rPr lang="en-US" sz="1800" dirty="0">
                <a:solidFill>
                  <a:srgbClr val="002060"/>
                </a:solidFill>
              </a:rPr>
              <a:t>To meet the emergency backup plan requirement, review, sign and date the </a:t>
            </a:r>
            <a:r>
              <a:rPr lang="en-US" sz="1800" u="sng" dirty="0">
                <a:solidFill>
                  <a:srgbClr val="002060"/>
                </a:solidFill>
              </a:rPr>
              <a:t>Evacuation Safety Plan Residential </a:t>
            </a:r>
            <a:r>
              <a:rPr lang="en-US" sz="1800" dirty="0">
                <a:solidFill>
                  <a:srgbClr val="002060"/>
                </a:solidFill>
              </a:rPr>
              <a:t>document. </a:t>
            </a:r>
            <a:endParaRPr lang="en-US" sz="1800" u="sng" dirty="0">
              <a:solidFill>
                <a:srgbClr val="002060"/>
              </a:solidFill>
            </a:endParaRPr>
          </a:p>
          <a:p>
            <a:pPr lvl="1" indent="0">
              <a:buClr>
                <a:srgbClr val="002D86"/>
              </a:buClr>
              <a:buNone/>
            </a:pPr>
            <a:endParaRPr lang="en-US" sz="1800" i="1" dirty="0"/>
          </a:p>
          <a:p>
            <a:pPr lvl="1" indent="0">
              <a:buClr>
                <a:srgbClr val="002D86"/>
              </a:buClr>
              <a:buNone/>
            </a:pPr>
            <a:endParaRPr lang="en-US" sz="1800" i="1" dirty="0">
              <a:solidFill>
                <a:srgbClr val="002060"/>
              </a:solidFill>
            </a:endParaRPr>
          </a:p>
          <a:p>
            <a:pPr lvl="1" indent="0">
              <a:buClr>
                <a:srgbClr val="002D86"/>
              </a:buClr>
              <a:buNone/>
            </a:pPr>
            <a:endParaRPr lang="en-US" sz="1800" i="1" dirty="0">
              <a:solidFill>
                <a:srgbClr val="002060"/>
              </a:solidFill>
            </a:endParaRPr>
          </a:p>
          <a:p>
            <a:pPr lvl="1" indent="0">
              <a:buClr>
                <a:srgbClr val="002D86"/>
              </a:buClr>
              <a:buNone/>
            </a:pPr>
            <a:r>
              <a:rPr lang="en-US" sz="1800" i="1" dirty="0">
                <a:solidFill>
                  <a:srgbClr val="002060"/>
                </a:solidFill>
              </a:rPr>
              <a:t>All service coordinators should notify via email the regional ABI-MFP Program Coordinator and ABI-MFP Director the date the risk assessment and back up plan documents were created and/or reviewed. Note: The dates must be </a:t>
            </a:r>
            <a:r>
              <a:rPr lang="en-US" sz="1800" i="1" u="sng" dirty="0">
                <a:solidFill>
                  <a:srgbClr val="002060"/>
                </a:solidFill>
              </a:rPr>
              <a:t>after</a:t>
            </a:r>
            <a:r>
              <a:rPr lang="en-US" sz="1800" i="1" dirty="0">
                <a:solidFill>
                  <a:srgbClr val="002060"/>
                </a:solidFill>
              </a:rPr>
              <a:t> the Informed Consent Date and </a:t>
            </a:r>
            <a:r>
              <a:rPr lang="en-US" sz="1800" i="1" u="sng" dirty="0">
                <a:solidFill>
                  <a:srgbClr val="002060"/>
                </a:solidFill>
              </a:rPr>
              <a:t>before</a:t>
            </a:r>
            <a:r>
              <a:rPr lang="en-US" sz="1800" i="1" dirty="0">
                <a:solidFill>
                  <a:srgbClr val="002060"/>
                </a:solidFill>
              </a:rPr>
              <a:t> the discharge date.</a:t>
            </a:r>
            <a:endParaRPr lang="en-US" sz="1800" dirty="0">
              <a:solidFill>
                <a:srgbClr val="002060"/>
              </a:solidFill>
            </a:endParaRPr>
          </a:p>
          <a:p>
            <a:pPr marL="540486" lvl="1" indent="-342900">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endParaRPr lang="en-US" b="0" i="0" dirty="0">
              <a:solidFill>
                <a:srgbClr val="002060"/>
              </a:solidFill>
              <a:effectLst/>
            </a:endParaRPr>
          </a:p>
          <a:p>
            <a:pPr marL="483336" lvl="1" indent="-285750">
              <a:buFont typeface="Arial" panose="020B0604020202020204" pitchFamily="34" charset="0"/>
              <a:buChar char="■"/>
            </a:pPr>
            <a:endParaRPr lang="en-US" b="0" i="0" dirty="0">
              <a:solidFill>
                <a:srgbClr val="002060"/>
              </a:solidFill>
              <a:effectLst/>
            </a:endParaRPr>
          </a:p>
        </p:txBody>
      </p:sp>
    </p:spTree>
    <p:extLst>
      <p:ext uri="{BB962C8B-B14F-4D97-AF65-F5344CB8AC3E}">
        <p14:creationId xmlns:p14="http://schemas.microsoft.com/office/powerpoint/2010/main" val="2194237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2DA2BD-720D-93C4-742F-C691F6CB1F21}"/>
              </a:ext>
            </a:extLst>
          </p:cNvPr>
          <p:cNvPicPr>
            <a:picLocks noChangeAspect="1"/>
          </p:cNvPicPr>
          <p:nvPr/>
        </p:nvPicPr>
        <p:blipFill>
          <a:blip r:embed="rId3"/>
          <a:stretch>
            <a:fillRect/>
          </a:stretch>
        </p:blipFill>
        <p:spPr>
          <a:xfrm>
            <a:off x="6719878" y="2292928"/>
            <a:ext cx="2063903" cy="2676236"/>
          </a:xfrm>
          <a:prstGeom prst="rect">
            <a:avLst/>
          </a:prstGeom>
          <a:ln>
            <a:solidFill>
              <a:schemeClr val="tx1"/>
            </a:solidFill>
          </a:ln>
        </p:spPr>
      </p:pic>
      <p:sp>
        <p:nvSpPr>
          <p:cNvPr id="2" name="Title 1">
            <a:extLst>
              <a:ext uri="{FF2B5EF4-FFF2-40B4-BE49-F238E27FC236}">
                <a16:creationId xmlns:a16="http://schemas.microsoft.com/office/drawing/2014/main" id="{F7B7FA91-89C0-FB1A-674E-C37BD551FF9C}"/>
              </a:ext>
            </a:extLst>
          </p:cNvPr>
          <p:cNvSpPr>
            <a:spLocks noGrp="1"/>
          </p:cNvSpPr>
          <p:nvPr>
            <p:ph type="title"/>
          </p:nvPr>
        </p:nvSpPr>
        <p:spPr>
          <a:xfrm>
            <a:off x="252063" y="223847"/>
            <a:ext cx="8053675" cy="430887"/>
          </a:xfrm>
        </p:spPr>
        <p:txBody>
          <a:bodyPr/>
          <a:lstStyle/>
          <a:p>
            <a:r>
              <a:rPr lang="en-US" sz="2800" dirty="0"/>
              <a:t>Service Coordinator </a:t>
            </a:r>
            <a:r>
              <a:rPr lang="en-US" sz="2800" dirty="0">
                <a:solidFill>
                  <a:srgbClr val="002060"/>
                </a:solidFill>
              </a:rPr>
              <a:t>– Step 4</a:t>
            </a:r>
            <a:endParaRPr lang="en-US" sz="2800" dirty="0"/>
          </a:p>
        </p:txBody>
      </p:sp>
      <p:sp>
        <p:nvSpPr>
          <p:cNvPr id="3" name="Content Placeholder 2">
            <a:extLst>
              <a:ext uri="{FF2B5EF4-FFF2-40B4-BE49-F238E27FC236}">
                <a16:creationId xmlns:a16="http://schemas.microsoft.com/office/drawing/2014/main" id="{ACE8B70D-09AB-8B9C-206F-97549E3D975E}"/>
              </a:ext>
            </a:extLst>
          </p:cNvPr>
          <p:cNvSpPr>
            <a:spLocks noGrp="1"/>
          </p:cNvSpPr>
          <p:nvPr>
            <p:ph idx="1"/>
          </p:nvPr>
        </p:nvSpPr>
        <p:spPr>
          <a:xfrm>
            <a:off x="252063" y="892957"/>
            <a:ext cx="8236155" cy="5293757"/>
          </a:xfrm>
        </p:spPr>
        <p:txBody>
          <a:bodyPr>
            <a:noAutofit/>
          </a:bodyPr>
          <a:lstStyle/>
          <a:p>
            <a:r>
              <a:rPr lang="en-US" sz="2000" dirty="0">
                <a:solidFill>
                  <a:srgbClr val="002060"/>
                </a:solidFill>
              </a:rPr>
              <a:t>When the individual on the ID/D or ABI-MFP caseload </a:t>
            </a:r>
            <a:r>
              <a:rPr lang="en-US" sz="2000" u="sng" dirty="0">
                <a:solidFill>
                  <a:srgbClr val="002060"/>
                </a:solidFill>
              </a:rPr>
              <a:t>transitions</a:t>
            </a:r>
            <a:r>
              <a:rPr lang="en-US" sz="2000" dirty="0">
                <a:solidFill>
                  <a:srgbClr val="002060"/>
                </a:solidFill>
              </a:rPr>
              <a:t> to a qualified residence, the service coordinator needs to do the following:</a:t>
            </a:r>
          </a:p>
          <a:p>
            <a:endParaRPr lang="en-US" sz="2000" dirty="0">
              <a:solidFill>
                <a:srgbClr val="002060"/>
              </a:solidFill>
            </a:endParaRPr>
          </a:p>
          <a:p>
            <a:pPr marL="540486" lvl="1" indent="-342900">
              <a:buClr>
                <a:srgbClr val="002D86"/>
              </a:buClr>
              <a:buFont typeface="Arial" panose="020B0604020202020204" pitchFamily="34" charset="0"/>
              <a:buChar char="▪"/>
            </a:pPr>
            <a:r>
              <a:rPr lang="en-US" sz="2000" dirty="0">
                <a:solidFill>
                  <a:srgbClr val="002060"/>
                </a:solidFill>
              </a:rPr>
              <a:t>Obtain the MassHealth discharge SC1 from the social worker or business office at the qualified facility</a:t>
            </a: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r>
              <a:rPr lang="en-US" sz="2000" dirty="0">
                <a:solidFill>
                  <a:srgbClr val="002060"/>
                </a:solidFill>
              </a:rPr>
              <a:t>Provide the regional ABI-MFP Program Coordinator </a:t>
            </a:r>
          </a:p>
          <a:p>
            <a:pPr lvl="1" indent="0">
              <a:buClr>
                <a:srgbClr val="002D86"/>
              </a:buClr>
              <a:buNone/>
              <a:tabLst>
                <a:tab pos="573088" algn="l"/>
              </a:tabLst>
            </a:pPr>
            <a:r>
              <a:rPr lang="en-US" sz="2000" dirty="0">
                <a:solidFill>
                  <a:srgbClr val="002060"/>
                </a:solidFill>
              </a:rPr>
              <a:t>	and Director with the discharge SC1 and the </a:t>
            </a:r>
          </a:p>
          <a:p>
            <a:pPr lvl="1" indent="0">
              <a:buClr>
                <a:srgbClr val="002D86"/>
              </a:buClr>
              <a:buNone/>
              <a:tabLst>
                <a:tab pos="573088" algn="l"/>
              </a:tabLst>
            </a:pPr>
            <a:r>
              <a:rPr lang="en-US" sz="2000" dirty="0">
                <a:solidFill>
                  <a:srgbClr val="002060"/>
                </a:solidFill>
              </a:rPr>
              <a:t>	following information for MFP-IS entry:</a:t>
            </a:r>
          </a:p>
          <a:p>
            <a:pPr marL="1107847" lvl="7" indent="-342900">
              <a:buClr>
                <a:srgbClr val="002D86"/>
              </a:buClr>
              <a:buFont typeface="Arial" panose="020B0604020202020204" pitchFamily="34" charset="0"/>
              <a:buChar char="−"/>
            </a:pPr>
            <a:r>
              <a:rPr lang="en-US" sz="2000" dirty="0">
                <a:solidFill>
                  <a:srgbClr val="002060"/>
                </a:solidFill>
              </a:rPr>
              <a:t>MassHealth Support program type</a:t>
            </a:r>
          </a:p>
          <a:p>
            <a:pPr marL="1090613" lvl="7" indent="0">
              <a:buClr>
                <a:srgbClr val="002D86"/>
              </a:buClr>
              <a:buNone/>
            </a:pPr>
            <a:r>
              <a:rPr lang="en-US" sz="2000" dirty="0">
                <a:solidFill>
                  <a:srgbClr val="002060"/>
                </a:solidFill>
              </a:rPr>
              <a:t>(for example, DDS Adult waivers) </a:t>
            </a:r>
          </a:p>
          <a:p>
            <a:pPr marL="1107847" lvl="7" indent="-342900">
              <a:buClr>
                <a:srgbClr val="002D86"/>
              </a:buClr>
              <a:buFont typeface="Arial" panose="020B0604020202020204" pitchFamily="34" charset="0"/>
              <a:buChar char="−"/>
            </a:pPr>
            <a:r>
              <a:rPr lang="en-US" sz="2000" dirty="0">
                <a:solidFill>
                  <a:srgbClr val="002060"/>
                </a:solidFill>
              </a:rPr>
              <a:t>Qualified residence type</a:t>
            </a:r>
          </a:p>
          <a:p>
            <a:pPr marL="1107847" lvl="7" indent="-342900">
              <a:buClr>
                <a:srgbClr val="002D86"/>
              </a:buClr>
              <a:buFont typeface="Arial" panose="020B0604020202020204" pitchFamily="34" charset="0"/>
              <a:buChar char="−"/>
            </a:pPr>
            <a:r>
              <a:rPr lang="en-US" sz="2000" dirty="0">
                <a:solidFill>
                  <a:srgbClr val="002060"/>
                </a:solidFill>
              </a:rPr>
              <a:t>If the individual is living with family members</a:t>
            </a:r>
          </a:p>
          <a:p>
            <a:pPr marL="1107847" lvl="7" indent="-342900">
              <a:buClr>
                <a:srgbClr val="002D86"/>
              </a:buClr>
              <a:buFont typeface="Arial" panose="020B0604020202020204" pitchFamily="34" charset="0"/>
              <a:buChar char="−"/>
            </a:pPr>
            <a:r>
              <a:rPr lang="en-US" sz="2000" dirty="0">
                <a:solidFill>
                  <a:srgbClr val="002060"/>
                </a:solidFill>
              </a:rPr>
              <a:t>Discharge Date</a:t>
            </a:r>
          </a:p>
          <a:p>
            <a:pPr marL="1107847" lvl="7" indent="-342900">
              <a:buClr>
                <a:srgbClr val="002D86"/>
              </a:buClr>
              <a:buFont typeface="Arial" panose="020B0604020202020204" pitchFamily="34" charset="0"/>
              <a:buChar char="−"/>
            </a:pPr>
            <a:r>
              <a:rPr lang="en-US" sz="2000" dirty="0">
                <a:solidFill>
                  <a:srgbClr val="002060"/>
                </a:solidFill>
              </a:rPr>
              <a:t>Address and phone of new residence</a:t>
            </a:r>
          </a:p>
          <a:p>
            <a:pPr marL="1106488" lvl="7" indent="-930275">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endParaRPr lang="en-US" b="0" i="0" dirty="0">
              <a:solidFill>
                <a:srgbClr val="002060"/>
              </a:solidFill>
              <a:effectLst/>
            </a:endParaRPr>
          </a:p>
          <a:p>
            <a:pPr marL="483336" lvl="1" indent="-285750">
              <a:buFont typeface="Arial" panose="020B0604020202020204" pitchFamily="34" charset="0"/>
              <a:buChar char="■"/>
            </a:pPr>
            <a:endParaRPr lang="en-US" b="0" i="0" dirty="0">
              <a:solidFill>
                <a:srgbClr val="002060"/>
              </a:solidFill>
              <a:effectLst/>
            </a:endParaRPr>
          </a:p>
        </p:txBody>
      </p:sp>
    </p:spTree>
    <p:extLst>
      <p:ext uri="{BB962C8B-B14F-4D97-AF65-F5344CB8AC3E}">
        <p14:creationId xmlns:p14="http://schemas.microsoft.com/office/powerpoint/2010/main" val="3530589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FA91-89C0-FB1A-674E-C37BD551FF9C}"/>
              </a:ext>
            </a:extLst>
          </p:cNvPr>
          <p:cNvSpPr>
            <a:spLocks noGrp="1"/>
          </p:cNvSpPr>
          <p:nvPr>
            <p:ph type="title"/>
          </p:nvPr>
        </p:nvSpPr>
        <p:spPr>
          <a:xfrm>
            <a:off x="252063" y="223847"/>
            <a:ext cx="8053675" cy="430887"/>
          </a:xfrm>
        </p:spPr>
        <p:txBody>
          <a:bodyPr/>
          <a:lstStyle/>
          <a:p>
            <a:r>
              <a:rPr lang="en-US" sz="2800" dirty="0"/>
              <a:t>Service Coordinator </a:t>
            </a:r>
            <a:r>
              <a:rPr lang="en-US" sz="2800" dirty="0">
                <a:solidFill>
                  <a:srgbClr val="002060"/>
                </a:solidFill>
              </a:rPr>
              <a:t>– Step 5</a:t>
            </a:r>
            <a:endParaRPr lang="en-US" sz="2800" dirty="0"/>
          </a:p>
        </p:txBody>
      </p:sp>
      <p:sp>
        <p:nvSpPr>
          <p:cNvPr id="3" name="Content Placeholder 2">
            <a:extLst>
              <a:ext uri="{FF2B5EF4-FFF2-40B4-BE49-F238E27FC236}">
                <a16:creationId xmlns:a16="http://schemas.microsoft.com/office/drawing/2014/main" id="{ACE8B70D-09AB-8B9C-206F-97549E3D975E}"/>
              </a:ext>
            </a:extLst>
          </p:cNvPr>
          <p:cNvSpPr>
            <a:spLocks noGrp="1"/>
          </p:cNvSpPr>
          <p:nvPr>
            <p:ph idx="1"/>
          </p:nvPr>
        </p:nvSpPr>
        <p:spPr>
          <a:xfrm>
            <a:off x="252063" y="892957"/>
            <a:ext cx="8522482" cy="5453414"/>
          </a:xfrm>
        </p:spPr>
        <p:txBody>
          <a:bodyPr>
            <a:noAutofit/>
          </a:bodyPr>
          <a:lstStyle/>
          <a:p>
            <a:r>
              <a:rPr lang="en-US" sz="2000" dirty="0">
                <a:solidFill>
                  <a:srgbClr val="002060"/>
                </a:solidFill>
              </a:rPr>
              <a:t>When the individual on the ID/D or ABI-MFP caseload is admitted to a nursing facility, acute or rehabilitation hospital, or their MFP Demo participation has ended, the service coordinator needs to do the following:</a:t>
            </a:r>
          </a:p>
          <a:p>
            <a:endParaRPr lang="en-US" sz="2000" dirty="0">
              <a:solidFill>
                <a:srgbClr val="002060"/>
              </a:solidFill>
            </a:endParaRPr>
          </a:p>
          <a:p>
            <a:pPr marL="540486" lvl="1" indent="-342900">
              <a:buClr>
                <a:srgbClr val="002D86"/>
              </a:buClr>
              <a:buFont typeface="Arial" panose="020B0604020202020204" pitchFamily="34" charset="0"/>
              <a:buChar char="▪"/>
            </a:pPr>
            <a:r>
              <a:rPr lang="en-US" sz="2000" dirty="0">
                <a:solidFill>
                  <a:srgbClr val="002060"/>
                </a:solidFill>
              </a:rPr>
              <a:t>Notify the regional ABI-MFP Program Coordinator and ABI-MFP Director, within 5 business days of the event, that the MFP Demo participation has suspended/ended and why (required for MFP-IS entry):</a:t>
            </a:r>
          </a:p>
          <a:p>
            <a:pPr lvl="1" indent="0">
              <a:buClr>
                <a:srgbClr val="002D86"/>
              </a:buClr>
              <a:buNone/>
            </a:pPr>
            <a:endParaRPr lang="en-US" sz="2000" dirty="0">
              <a:solidFill>
                <a:srgbClr val="002060"/>
              </a:solidFill>
            </a:endParaRPr>
          </a:p>
          <a:p>
            <a:pPr marL="969668" lvl="3" indent="-342900">
              <a:buClr>
                <a:srgbClr val="002D86"/>
              </a:buClr>
              <a:buFont typeface="Arial" panose="020B0604020202020204" pitchFamily="34" charset="0"/>
              <a:buChar char="−"/>
            </a:pPr>
            <a:r>
              <a:rPr lang="en-US" sz="2000" dirty="0">
                <a:solidFill>
                  <a:srgbClr val="002060"/>
                </a:solidFill>
              </a:rPr>
              <a:t>The date the individual left and/or returned to the community setting (this is important as it impacts the counting of the 365 days that the MFP Demo services are available to the individual) </a:t>
            </a:r>
          </a:p>
          <a:p>
            <a:pPr marL="969668" lvl="3" indent="-342900">
              <a:buClr>
                <a:srgbClr val="002D86"/>
              </a:buClr>
              <a:buFont typeface="Arial" panose="020B0604020202020204" pitchFamily="34" charset="0"/>
              <a:buChar char="−"/>
            </a:pPr>
            <a:endParaRPr lang="en-US" sz="2000" dirty="0">
              <a:solidFill>
                <a:srgbClr val="002060"/>
              </a:solidFill>
            </a:endParaRPr>
          </a:p>
          <a:p>
            <a:pPr marL="969668" lvl="3" indent="-342900">
              <a:buClr>
                <a:srgbClr val="002D86"/>
              </a:buClr>
              <a:buFont typeface="Arial" panose="020B0604020202020204" pitchFamily="34" charset="0"/>
              <a:buChar char="−"/>
            </a:pPr>
            <a:r>
              <a:rPr lang="en-US" sz="2000" dirty="0">
                <a:solidFill>
                  <a:srgbClr val="002060"/>
                </a:solidFill>
              </a:rPr>
              <a:t>Reason participation ended/suspended</a:t>
            </a: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Arial" panose="020B0604020202020204" pitchFamily="34" charset="0"/>
              <a:buChar char="▪"/>
            </a:pPr>
            <a:r>
              <a:rPr lang="en-US" sz="2000" dirty="0">
                <a:solidFill>
                  <a:srgbClr val="002060"/>
                </a:solidFill>
              </a:rPr>
              <a:t>If the individual is admitted to a facility for 30 or more days, the reason for admission is required.</a:t>
            </a:r>
          </a:p>
          <a:p>
            <a:pPr marL="540486" lvl="1" indent="-342900">
              <a:buClr>
                <a:srgbClr val="002D86"/>
              </a:buClr>
              <a:buFont typeface="Arial" panose="020B0604020202020204" pitchFamily="34" charset="0"/>
              <a:buChar char="▪"/>
            </a:pPr>
            <a:endParaRPr lang="en-US" sz="2000" dirty="0">
              <a:solidFill>
                <a:srgbClr val="002060"/>
              </a:solidFill>
            </a:endParaRPr>
          </a:p>
          <a:p>
            <a:pPr marL="1106488" lvl="7" indent="-930275">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pPr marL="540486" lvl="1" indent="-342900">
              <a:buClr>
                <a:srgbClr val="002D86"/>
              </a:buClr>
              <a:buFont typeface="Wingdings" panose="05000000000000000000" pitchFamily="2" charset="2"/>
              <a:buChar char="§"/>
            </a:pPr>
            <a:endParaRPr lang="en-US" sz="2000" dirty="0">
              <a:solidFill>
                <a:srgbClr val="002060"/>
              </a:solidFill>
            </a:endParaRPr>
          </a:p>
          <a:p>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pPr marL="540486" lvl="1" indent="-342900">
              <a:buClr>
                <a:srgbClr val="002D86"/>
              </a:buClr>
              <a:buFont typeface="Arial" panose="020B0604020202020204" pitchFamily="34" charset="0"/>
              <a:buChar char="▪"/>
            </a:pPr>
            <a:endParaRPr lang="en-US" sz="2000" dirty="0">
              <a:solidFill>
                <a:srgbClr val="002060"/>
              </a:solidFill>
            </a:endParaRPr>
          </a:p>
          <a:p>
            <a:endParaRPr lang="en-US" b="0" i="0" dirty="0">
              <a:solidFill>
                <a:srgbClr val="002060"/>
              </a:solidFill>
              <a:effectLst/>
            </a:endParaRPr>
          </a:p>
          <a:p>
            <a:pPr marL="483336" lvl="1" indent="-285750">
              <a:buFont typeface="Arial" panose="020B0604020202020204" pitchFamily="34" charset="0"/>
              <a:buChar char="■"/>
            </a:pPr>
            <a:endParaRPr lang="en-US" b="0" i="0" dirty="0">
              <a:solidFill>
                <a:srgbClr val="002060"/>
              </a:solidFill>
              <a:effectLst/>
            </a:endParaRPr>
          </a:p>
        </p:txBody>
      </p:sp>
    </p:spTree>
    <p:extLst>
      <p:ext uri="{BB962C8B-B14F-4D97-AF65-F5344CB8AC3E}">
        <p14:creationId xmlns:p14="http://schemas.microsoft.com/office/powerpoint/2010/main" val="1785729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2109-3E43-C7C7-4140-0033AD9A9A0D}"/>
              </a:ext>
            </a:extLst>
          </p:cNvPr>
          <p:cNvSpPr>
            <a:spLocks noGrp="1"/>
          </p:cNvSpPr>
          <p:nvPr>
            <p:ph type="title"/>
          </p:nvPr>
        </p:nvSpPr>
        <p:spPr>
          <a:xfrm>
            <a:off x="174945" y="271584"/>
            <a:ext cx="8053675" cy="738664"/>
          </a:xfrm>
        </p:spPr>
        <p:txBody>
          <a:bodyPr/>
          <a:lstStyle/>
          <a:p>
            <a:r>
              <a:rPr lang="en-US" sz="2400" dirty="0">
                <a:solidFill>
                  <a:srgbClr val="002060"/>
                </a:solidFill>
              </a:rPr>
              <a:t>Meditech and HCSIS Update for individuals on the ID/D or ABI-MFP caseload and the MFP Demo</a:t>
            </a:r>
          </a:p>
        </p:txBody>
      </p:sp>
      <p:sp>
        <p:nvSpPr>
          <p:cNvPr id="3" name="Text Placeholder 2">
            <a:extLst>
              <a:ext uri="{FF2B5EF4-FFF2-40B4-BE49-F238E27FC236}">
                <a16:creationId xmlns:a16="http://schemas.microsoft.com/office/drawing/2014/main" id="{65DC944F-C470-8F8B-F4E9-251843F8F1A5}"/>
              </a:ext>
            </a:extLst>
          </p:cNvPr>
          <p:cNvSpPr>
            <a:spLocks noGrp="1"/>
          </p:cNvSpPr>
          <p:nvPr>
            <p:ph type="body" sz="quarter" idx="10"/>
          </p:nvPr>
        </p:nvSpPr>
        <p:spPr>
          <a:xfrm>
            <a:off x="0" y="1160554"/>
            <a:ext cx="8765855" cy="5101699"/>
          </a:xfrm>
          <a:noFill/>
          <a:ln>
            <a:noFill/>
          </a:ln>
        </p:spPr>
        <p:txBody>
          <a:bodyPr/>
          <a:lstStyle/>
          <a:p>
            <a:pPr marL="483235" lvl="1" indent="-285750">
              <a:buFont typeface="Wingdings" panose="05000000000000000000" pitchFamily="2" charset="2"/>
              <a:buChar char="§"/>
            </a:pPr>
            <a:r>
              <a:rPr lang="en-US" sz="1800" dirty="0">
                <a:solidFill>
                  <a:srgbClr val="002060"/>
                </a:solidFill>
              </a:rPr>
              <a:t>The three activity codes below have been added to Meditech and HCSIS to reflect MFP Demo services. DDS ID/D and ABI-MFP service coordinators should enroll individuals on their caseloads into these Demo services.</a:t>
            </a:r>
          </a:p>
          <a:p>
            <a:pPr marL="483235" lvl="1" indent="-285750">
              <a:buFont typeface="Wingdings" panose="05000000000000000000" pitchFamily="2" charset="2"/>
              <a:buChar char="§"/>
            </a:pPr>
            <a:endParaRPr lang="en-US" sz="1800" dirty="0">
              <a:solidFill>
                <a:srgbClr val="002060"/>
              </a:solidFill>
            </a:endParaRPr>
          </a:p>
          <a:p>
            <a:pPr marL="483235" lvl="1" indent="-285750">
              <a:buFont typeface="Wingdings" panose="05000000000000000000" pitchFamily="2" charset="2"/>
              <a:buChar char="§"/>
            </a:pPr>
            <a:r>
              <a:rPr lang="en-US" sz="1800" dirty="0">
                <a:solidFill>
                  <a:srgbClr val="002060"/>
                </a:solidFill>
              </a:rPr>
              <a:t>Enrollments can only be made in Meditech as of July 1, 2023, for activity code 2232. UMass needs to finalize and share the provider info for the 2210 and 2712 providers before enrollments can be made for those services.</a:t>
            </a:r>
          </a:p>
          <a:p>
            <a:pPr marL="197485" lvl="1" indent="0">
              <a:buNone/>
            </a:pPr>
            <a:endParaRPr lang="en-US" sz="1800" dirty="0">
              <a:solidFill>
                <a:srgbClr val="002060"/>
              </a:solidFill>
              <a:cs typeface="Arial"/>
            </a:endParaRPr>
          </a:p>
          <a:p>
            <a:pPr marL="483235" lvl="1" indent="-285750">
              <a:buFont typeface="Wingdings" panose="05000000000000000000" pitchFamily="2" charset="2"/>
              <a:buChar char="§"/>
            </a:pPr>
            <a:r>
              <a:rPr lang="en-US" sz="1800" dirty="0">
                <a:solidFill>
                  <a:srgbClr val="002060"/>
                </a:solidFill>
              </a:rPr>
              <a:t>MFP Demo Services should be listed as non-waiver services, on page 2 of the Plan of Care (POC) in HCSIS.</a:t>
            </a:r>
            <a:endParaRPr lang="en-US" sz="1800" dirty="0">
              <a:solidFill>
                <a:srgbClr val="002060"/>
              </a:solidFill>
              <a:cs typeface="Arial"/>
            </a:endParaRPr>
          </a:p>
          <a:p>
            <a:endParaRPr lang="en-US" sz="1800" dirty="0">
              <a:cs typeface="Arial"/>
            </a:endParaRPr>
          </a:p>
        </p:txBody>
      </p:sp>
      <p:graphicFrame>
        <p:nvGraphicFramePr>
          <p:cNvPr id="5" name="Table 5">
            <a:extLst>
              <a:ext uri="{FF2B5EF4-FFF2-40B4-BE49-F238E27FC236}">
                <a16:creationId xmlns:a16="http://schemas.microsoft.com/office/drawing/2014/main" id="{396A6019-4457-E869-939C-140B3C032CE4}"/>
              </a:ext>
            </a:extLst>
          </p:cNvPr>
          <p:cNvGraphicFramePr>
            <a:graphicFrameLocks noGrp="1"/>
          </p:cNvGraphicFramePr>
          <p:nvPr/>
        </p:nvGraphicFramePr>
        <p:xfrm>
          <a:off x="487680" y="4239484"/>
          <a:ext cx="8209279" cy="1717040"/>
        </p:xfrm>
        <a:graphic>
          <a:graphicData uri="http://schemas.openxmlformats.org/drawingml/2006/table">
            <a:tbl>
              <a:tblPr firstRow="1" bandRow="1">
                <a:tableStyleId>{5C22544A-7EE6-4342-B048-85BDC9FD1C3A}</a:tableStyleId>
              </a:tblPr>
              <a:tblGrid>
                <a:gridCol w="1592845">
                  <a:extLst>
                    <a:ext uri="{9D8B030D-6E8A-4147-A177-3AD203B41FA5}">
                      <a16:colId xmlns:a16="http://schemas.microsoft.com/office/drawing/2014/main" val="1169581406"/>
                    </a:ext>
                  </a:extLst>
                </a:gridCol>
                <a:gridCol w="3440954">
                  <a:extLst>
                    <a:ext uri="{9D8B030D-6E8A-4147-A177-3AD203B41FA5}">
                      <a16:colId xmlns:a16="http://schemas.microsoft.com/office/drawing/2014/main" val="3186628046"/>
                    </a:ext>
                  </a:extLst>
                </a:gridCol>
                <a:gridCol w="3175480">
                  <a:extLst>
                    <a:ext uri="{9D8B030D-6E8A-4147-A177-3AD203B41FA5}">
                      <a16:colId xmlns:a16="http://schemas.microsoft.com/office/drawing/2014/main" val="1361527434"/>
                    </a:ext>
                  </a:extLst>
                </a:gridCol>
              </a:tblGrid>
              <a:tr h="370840">
                <a:tc>
                  <a:txBody>
                    <a:bodyPr/>
                    <a:lstStyle/>
                    <a:p>
                      <a:r>
                        <a:rPr lang="en-US" sz="1600" dirty="0">
                          <a:solidFill>
                            <a:srgbClr val="002D86"/>
                          </a:solidFill>
                        </a:rPr>
                        <a:t>Activity Code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0325" indent="0"/>
                      <a:r>
                        <a:rPr lang="en-US" sz="1600" dirty="0">
                          <a:solidFill>
                            <a:srgbClr val="002D86"/>
                          </a:solidFill>
                        </a:rPr>
                        <a:t>Service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a:solidFill>
                            <a:srgbClr val="002D86"/>
                          </a:solidFill>
                        </a:rPr>
                        <a:t>Meditech Description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5203987"/>
                  </a:ext>
                </a:extLst>
              </a:tr>
              <a:tr h="370840">
                <a:tc>
                  <a:txBody>
                    <a:bodyPr/>
                    <a:lstStyle/>
                    <a:p>
                      <a:pPr algn="ctr"/>
                      <a:r>
                        <a:rPr lang="en-US" sz="1600" dirty="0">
                          <a:solidFill>
                            <a:srgbClr val="002D86"/>
                          </a:solidFill>
                        </a:rPr>
                        <a:t>2232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73038" marR="0" lvl="1" indent="0" fontAlgn="base">
                        <a:spcBef>
                          <a:spcPts val="0"/>
                        </a:spcBef>
                        <a:spcAft>
                          <a:spcPts val="0"/>
                        </a:spcAft>
                      </a:pPr>
                      <a:r>
                        <a:rPr lang="en-US" sz="1600" dirty="0">
                          <a:solidFill>
                            <a:srgbClr val="002D86"/>
                          </a:solidFill>
                          <a:effectLst/>
                        </a:rPr>
                        <a:t>MFP Demo Transitional Assistance </a:t>
                      </a:r>
                      <a:endParaRPr lang="en-US" sz="1600" dirty="0">
                        <a:solidFill>
                          <a:srgbClr val="002D86"/>
                        </a:solidFill>
                        <a:effectLst/>
                        <a:latin typeface="Calibri" panose="020F0502020204030204" pitchFamily="34" charset="0"/>
                        <a:ea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11125" marR="0" lvl="1" indent="0" fontAlgn="base">
                        <a:spcBef>
                          <a:spcPts val="0"/>
                        </a:spcBef>
                        <a:spcAft>
                          <a:spcPts val="0"/>
                        </a:spcAft>
                      </a:pPr>
                      <a:r>
                        <a:rPr lang="en-US" sz="1600" dirty="0">
                          <a:solidFill>
                            <a:srgbClr val="002D86"/>
                          </a:solidFill>
                          <a:effectLst/>
                        </a:rPr>
                        <a:t>MFP DEMO TRANSITIONAL ASSIST.</a:t>
                      </a:r>
                      <a:endParaRPr lang="en-US" sz="1600" dirty="0">
                        <a:solidFill>
                          <a:srgbClr val="002D86"/>
                        </a:solidFill>
                        <a:effectLst/>
                        <a:latin typeface="Calibri" panose="020F0502020204030204" pitchFamily="34" charset="0"/>
                        <a:ea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63283413"/>
                  </a:ext>
                </a:extLst>
              </a:tr>
              <a:tr h="370840">
                <a:tc>
                  <a:txBody>
                    <a:bodyPr/>
                    <a:lstStyle/>
                    <a:p>
                      <a:pPr algn="ctr"/>
                      <a:r>
                        <a:rPr lang="en-US" sz="1600" dirty="0">
                          <a:solidFill>
                            <a:srgbClr val="002D86"/>
                          </a:solidFill>
                        </a:rPr>
                        <a:t>2210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73038" marR="0" lvl="1" indent="0" fontAlgn="base">
                        <a:spcBef>
                          <a:spcPts val="0"/>
                        </a:spcBef>
                        <a:spcAft>
                          <a:spcPts val="0"/>
                        </a:spcAft>
                      </a:pPr>
                      <a:r>
                        <a:rPr lang="en-US" sz="1600" dirty="0">
                          <a:solidFill>
                            <a:srgbClr val="002D86"/>
                          </a:solidFill>
                          <a:effectLst/>
                        </a:rPr>
                        <a:t>MFP Demo Assistive Technology </a:t>
                      </a:r>
                      <a:endParaRPr lang="en-US" sz="1600" dirty="0">
                        <a:solidFill>
                          <a:srgbClr val="002D86"/>
                        </a:solidFill>
                        <a:effectLst/>
                        <a:latin typeface="Calibri" panose="020F0502020204030204" pitchFamily="34" charset="0"/>
                        <a:ea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11125" marR="0" lvl="1" indent="0" fontAlgn="base">
                        <a:spcBef>
                          <a:spcPts val="0"/>
                        </a:spcBef>
                        <a:spcAft>
                          <a:spcPts val="0"/>
                        </a:spcAft>
                      </a:pPr>
                      <a:r>
                        <a:rPr lang="en-US" sz="1600" dirty="0">
                          <a:solidFill>
                            <a:srgbClr val="002D86"/>
                          </a:solidFill>
                          <a:effectLst/>
                        </a:rPr>
                        <a:t>MFP DEMO ASSISTIVE TECH</a:t>
                      </a:r>
                      <a:endParaRPr lang="en-US" sz="1600" dirty="0">
                        <a:solidFill>
                          <a:srgbClr val="002D86"/>
                        </a:solidFill>
                        <a:effectLst/>
                        <a:latin typeface="Calibri" panose="020F0502020204030204" pitchFamily="34" charset="0"/>
                        <a:ea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60239490"/>
                  </a:ext>
                </a:extLst>
              </a:tr>
              <a:tr h="370840">
                <a:tc>
                  <a:txBody>
                    <a:bodyPr/>
                    <a:lstStyle/>
                    <a:p>
                      <a:pPr algn="ctr"/>
                      <a:r>
                        <a:rPr lang="en-US" sz="1600" dirty="0">
                          <a:solidFill>
                            <a:srgbClr val="002D86"/>
                          </a:solidFill>
                        </a:rPr>
                        <a:t>2712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73038" marR="0" lvl="1" indent="0" fontAlgn="base">
                        <a:spcBef>
                          <a:spcPts val="0"/>
                        </a:spcBef>
                        <a:spcAft>
                          <a:spcPts val="0"/>
                        </a:spcAft>
                      </a:pPr>
                      <a:r>
                        <a:rPr lang="en-US" sz="1600" dirty="0">
                          <a:solidFill>
                            <a:srgbClr val="002D86"/>
                          </a:solidFill>
                          <a:effectLst/>
                        </a:rPr>
                        <a:t>MFP Demo Community Engagement &amp; Navigation </a:t>
                      </a:r>
                      <a:endParaRPr lang="en-US" sz="1600" dirty="0">
                        <a:solidFill>
                          <a:srgbClr val="002D86"/>
                        </a:solidFill>
                        <a:effectLst/>
                        <a:latin typeface="Calibri" panose="020F0502020204030204" pitchFamily="34" charset="0"/>
                        <a:ea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11125" marR="0" lvl="1" indent="0" fontAlgn="base">
                        <a:spcBef>
                          <a:spcPts val="0"/>
                        </a:spcBef>
                        <a:spcAft>
                          <a:spcPts val="0"/>
                        </a:spcAft>
                      </a:pPr>
                      <a:r>
                        <a:rPr lang="en-US" sz="1600" dirty="0">
                          <a:solidFill>
                            <a:srgbClr val="002D86"/>
                          </a:solidFill>
                          <a:effectLst/>
                        </a:rPr>
                        <a:t>MFP DEMO COMM. NAV. &amp; ENGAGE.</a:t>
                      </a:r>
                      <a:endParaRPr lang="en-US" sz="1600" dirty="0">
                        <a:solidFill>
                          <a:srgbClr val="002D86"/>
                        </a:solidFill>
                        <a:effectLst/>
                        <a:latin typeface="Calibri" panose="020F0502020204030204" pitchFamily="34" charset="0"/>
                        <a:ea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63525210"/>
                  </a:ext>
                </a:extLst>
              </a:tr>
            </a:tbl>
          </a:graphicData>
        </a:graphic>
      </p:graphicFrame>
    </p:spTree>
    <p:extLst>
      <p:ext uri="{BB962C8B-B14F-4D97-AF65-F5344CB8AC3E}">
        <p14:creationId xmlns:p14="http://schemas.microsoft.com/office/powerpoint/2010/main" val="2458416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FA91-89C0-FB1A-674E-C37BD551FF9C}"/>
              </a:ext>
            </a:extLst>
          </p:cNvPr>
          <p:cNvSpPr>
            <a:spLocks noGrp="1"/>
          </p:cNvSpPr>
          <p:nvPr>
            <p:ph type="title"/>
          </p:nvPr>
        </p:nvSpPr>
        <p:spPr>
          <a:xfrm>
            <a:off x="252063" y="223847"/>
            <a:ext cx="8053675" cy="430887"/>
          </a:xfrm>
        </p:spPr>
        <p:txBody>
          <a:bodyPr/>
          <a:lstStyle/>
          <a:p>
            <a:r>
              <a:rPr lang="en-US" sz="2800">
                <a:solidFill>
                  <a:srgbClr val="002060"/>
                </a:solidFill>
              </a:rPr>
              <a:t>Referral Process</a:t>
            </a:r>
            <a:endParaRPr lang="en-US" sz="2800"/>
          </a:p>
        </p:txBody>
      </p:sp>
      <p:sp>
        <p:nvSpPr>
          <p:cNvPr id="3" name="Content Placeholder 2">
            <a:extLst>
              <a:ext uri="{FF2B5EF4-FFF2-40B4-BE49-F238E27FC236}">
                <a16:creationId xmlns:a16="http://schemas.microsoft.com/office/drawing/2014/main" id="{ACE8B70D-09AB-8B9C-206F-97549E3D975E}"/>
              </a:ext>
            </a:extLst>
          </p:cNvPr>
          <p:cNvSpPr>
            <a:spLocks noGrp="1"/>
          </p:cNvSpPr>
          <p:nvPr>
            <p:ph idx="1"/>
          </p:nvPr>
        </p:nvSpPr>
        <p:spPr>
          <a:xfrm>
            <a:off x="252063" y="936233"/>
            <a:ext cx="8568646" cy="5293757"/>
          </a:xfrm>
        </p:spPr>
        <p:txBody>
          <a:bodyPr>
            <a:noAutofit/>
          </a:bodyPr>
          <a:lstStyle/>
          <a:p>
            <a:r>
              <a:rPr lang="en-US" sz="2000" dirty="0">
                <a:solidFill>
                  <a:srgbClr val="002060"/>
                </a:solidFill>
              </a:rPr>
              <a:t>Individuals</a:t>
            </a:r>
            <a:r>
              <a:rPr lang="en-US" sz="2000" b="0" i="0" dirty="0">
                <a:solidFill>
                  <a:srgbClr val="002060"/>
                </a:solidFill>
                <a:effectLst/>
              </a:rPr>
              <a:t> residing in qualified facilities interested in transitioning to the community or want to learn more about community services </a:t>
            </a:r>
            <a:r>
              <a:rPr lang="en-US" sz="2000" b="1" dirty="0">
                <a:solidFill>
                  <a:srgbClr val="002060"/>
                </a:solidFill>
              </a:rPr>
              <a:t>may</a:t>
            </a:r>
            <a:r>
              <a:rPr lang="en-US" sz="2000" b="1" i="0" dirty="0">
                <a:solidFill>
                  <a:srgbClr val="002060"/>
                </a:solidFill>
                <a:effectLst/>
              </a:rPr>
              <a:t> apply for the MFP Demo at any time</a:t>
            </a:r>
            <a:r>
              <a:rPr lang="en-US" sz="2000" b="0" i="0" dirty="0">
                <a:solidFill>
                  <a:srgbClr val="002060"/>
                </a:solidFill>
                <a:effectLst/>
              </a:rPr>
              <a:t>. </a:t>
            </a:r>
          </a:p>
          <a:p>
            <a:endParaRPr lang="en-US" sz="2000" dirty="0">
              <a:solidFill>
                <a:srgbClr val="002060"/>
              </a:solidFill>
            </a:endParaRPr>
          </a:p>
          <a:p>
            <a:pPr marL="342900" indent="-342900">
              <a:buFont typeface="Wingdings" panose="05000000000000000000" pitchFamily="2" charset="2"/>
              <a:buChar char="§"/>
            </a:pPr>
            <a:r>
              <a:rPr lang="en-US" sz="2000" b="0" i="0" dirty="0">
                <a:solidFill>
                  <a:srgbClr val="002060"/>
                </a:solidFill>
                <a:effectLst/>
              </a:rPr>
              <a:t>If the individual </a:t>
            </a:r>
            <a:r>
              <a:rPr lang="en-US" sz="2000" u="sng" dirty="0">
                <a:solidFill>
                  <a:srgbClr val="002060"/>
                </a:solidFill>
              </a:rPr>
              <a:t>IS</a:t>
            </a:r>
            <a:r>
              <a:rPr lang="en-US" sz="2000" b="0" i="0" dirty="0">
                <a:solidFill>
                  <a:srgbClr val="002060"/>
                </a:solidFill>
                <a:effectLst/>
              </a:rPr>
              <a:t> already working with a case manager/</a:t>
            </a:r>
            <a:r>
              <a:rPr lang="en-US" sz="2000" dirty="0">
                <a:solidFill>
                  <a:srgbClr val="002060"/>
                </a:solidFill>
              </a:rPr>
              <a:t>service coordinator, they can contact</a:t>
            </a:r>
            <a:r>
              <a:rPr lang="en-US" sz="2000" b="0" i="0" dirty="0">
                <a:solidFill>
                  <a:srgbClr val="002060"/>
                </a:solidFill>
                <a:effectLst/>
              </a:rPr>
              <a:t> that person to learn more about the </a:t>
            </a:r>
            <a:r>
              <a:rPr lang="en-US" sz="2000" dirty="0">
                <a:solidFill>
                  <a:srgbClr val="002060"/>
                </a:solidFill>
              </a:rPr>
              <a:t>MFP Demo and, if interested, </a:t>
            </a:r>
            <a:r>
              <a:rPr lang="en-US" sz="2000" b="0" i="0" dirty="0">
                <a:solidFill>
                  <a:srgbClr val="002060"/>
                </a:solidFill>
                <a:effectLst/>
              </a:rPr>
              <a:t>sign the MFP Demo Informed Consent Form.</a:t>
            </a:r>
            <a:r>
              <a:rPr lang="en-US" sz="2000" dirty="0">
                <a:solidFill>
                  <a:srgbClr val="002060"/>
                </a:solidFill>
              </a:rPr>
              <a:t> </a:t>
            </a:r>
            <a:endParaRPr lang="en-US" sz="2000" b="0" i="0" dirty="0">
              <a:solidFill>
                <a:srgbClr val="002060"/>
              </a:solidFill>
              <a:effectLst/>
              <a:cs typeface="Arial"/>
            </a:endParaRPr>
          </a:p>
          <a:p>
            <a:pPr marL="342900" indent="-342900">
              <a:buFont typeface="Wingdings" panose="05000000000000000000" pitchFamily="2" charset="2"/>
              <a:buChar char="§"/>
            </a:pPr>
            <a:endParaRPr lang="en-US" sz="2000" dirty="0">
              <a:solidFill>
                <a:srgbClr val="002060"/>
              </a:solidFill>
            </a:endParaRPr>
          </a:p>
          <a:p>
            <a:pPr marL="342900" indent="-342900">
              <a:buFont typeface="Wingdings" panose="05000000000000000000" pitchFamily="2" charset="2"/>
              <a:buChar char="§"/>
            </a:pPr>
            <a:r>
              <a:rPr lang="en-US" sz="2000" b="0" i="0" dirty="0">
                <a:solidFill>
                  <a:srgbClr val="002060"/>
                </a:solidFill>
                <a:effectLst/>
              </a:rPr>
              <a:t>If the individual </a:t>
            </a:r>
            <a:r>
              <a:rPr lang="en-US" sz="2000" b="0" i="0" u="sng" dirty="0">
                <a:solidFill>
                  <a:srgbClr val="002060"/>
                </a:solidFill>
                <a:effectLst/>
              </a:rPr>
              <a:t>IS NOT</a:t>
            </a:r>
            <a:r>
              <a:rPr lang="en-US" sz="2000" b="0" i="0" dirty="0">
                <a:solidFill>
                  <a:srgbClr val="002060"/>
                </a:solidFill>
                <a:effectLst/>
              </a:rPr>
              <a:t> already working with a case manager/</a:t>
            </a:r>
            <a:r>
              <a:rPr lang="en-US" sz="2000" dirty="0">
                <a:solidFill>
                  <a:srgbClr val="002060"/>
                </a:solidFill>
              </a:rPr>
              <a:t>service coordinator, they can complete</a:t>
            </a:r>
            <a:r>
              <a:rPr lang="en-US" sz="2000" b="0" i="0" dirty="0">
                <a:solidFill>
                  <a:srgbClr val="002060"/>
                </a:solidFill>
                <a:effectLst/>
              </a:rPr>
              <a:t> the fillable referral form </a:t>
            </a:r>
            <a:r>
              <a:rPr lang="en-US" sz="2000" dirty="0">
                <a:solidFill>
                  <a:srgbClr val="002060"/>
                </a:solidFill>
              </a:rPr>
              <a:t>from</a:t>
            </a:r>
            <a:r>
              <a:rPr lang="en-US" sz="2000" b="0" i="0" dirty="0">
                <a:solidFill>
                  <a:srgbClr val="002060"/>
                </a:solidFill>
                <a:effectLst/>
              </a:rPr>
              <a:t> the MFP Demo website and</a:t>
            </a:r>
            <a:r>
              <a:rPr lang="en-US" sz="2000" dirty="0">
                <a:solidFill>
                  <a:srgbClr val="002060"/>
                </a:solidFill>
              </a:rPr>
              <a:t> </a:t>
            </a:r>
            <a:r>
              <a:rPr lang="en-US" sz="2000" b="0" i="0" dirty="0">
                <a:solidFill>
                  <a:srgbClr val="002060"/>
                </a:solidFill>
                <a:effectLst/>
              </a:rPr>
              <a:t>email it to the MFP Project Office at </a:t>
            </a:r>
            <a:r>
              <a:rPr lang="en-US" sz="2000" b="0" i="0" dirty="0">
                <a:solidFill>
                  <a:srgbClr val="002060"/>
                </a:solidFill>
                <a:effectLst/>
                <a:hlinkClick r:id="rId3"/>
              </a:rPr>
              <a:t>MFP@mass.gov</a:t>
            </a:r>
            <a:r>
              <a:rPr lang="en-US" sz="2000" dirty="0">
                <a:solidFill>
                  <a:srgbClr val="002060"/>
                </a:solidFill>
              </a:rPr>
              <a:t>. </a:t>
            </a:r>
          </a:p>
          <a:p>
            <a:endParaRPr lang="en-US" sz="2000" dirty="0">
              <a:solidFill>
                <a:srgbClr val="002060"/>
              </a:solidFill>
            </a:endParaRPr>
          </a:p>
          <a:p>
            <a:r>
              <a:rPr lang="en-US" sz="2000" b="0" i="0" dirty="0">
                <a:solidFill>
                  <a:srgbClr val="002060"/>
                </a:solidFill>
                <a:effectLst/>
              </a:rPr>
              <a:t>Once the MFP Projec</a:t>
            </a:r>
            <a:r>
              <a:rPr lang="en-US" sz="2000" dirty="0">
                <a:solidFill>
                  <a:srgbClr val="002060"/>
                </a:solidFill>
              </a:rPr>
              <a:t>t Office receives the referral, </a:t>
            </a:r>
          </a:p>
          <a:p>
            <a:r>
              <a:rPr lang="en-US" sz="2000" dirty="0">
                <a:solidFill>
                  <a:srgbClr val="002060"/>
                </a:solidFill>
              </a:rPr>
              <a:t>it is forwarded to the appropriate agency </a:t>
            </a:r>
          </a:p>
          <a:p>
            <a:r>
              <a:rPr lang="en-US" sz="2000" dirty="0">
                <a:solidFill>
                  <a:srgbClr val="002060"/>
                </a:solidFill>
              </a:rPr>
              <a:t>for further outreach and follow up.</a:t>
            </a:r>
            <a:endParaRPr lang="en-US" dirty="0">
              <a:solidFill>
                <a:srgbClr val="002060"/>
              </a:solidFill>
            </a:endParaRPr>
          </a:p>
          <a:p>
            <a:endParaRPr lang="en-US" b="0" i="0" dirty="0">
              <a:solidFill>
                <a:srgbClr val="002060"/>
              </a:solidFill>
              <a:effectLst/>
            </a:endParaRPr>
          </a:p>
          <a:p>
            <a:endParaRPr lang="en-US" dirty="0">
              <a:solidFill>
                <a:srgbClr val="002060"/>
              </a:solidFill>
            </a:endParaRPr>
          </a:p>
          <a:p>
            <a:endParaRPr lang="en-US" b="0" i="0" dirty="0">
              <a:solidFill>
                <a:srgbClr val="002060"/>
              </a:solidFill>
              <a:effectLst/>
            </a:endParaRPr>
          </a:p>
        </p:txBody>
      </p:sp>
      <p:pic>
        <p:nvPicPr>
          <p:cNvPr id="6" name="Picture 5" descr="People filling documents">
            <a:extLst>
              <a:ext uri="{FF2B5EF4-FFF2-40B4-BE49-F238E27FC236}">
                <a16:creationId xmlns:a16="http://schemas.microsoft.com/office/drawing/2014/main" id="{ED65021F-20B1-E5D8-071E-AC04D07DD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3448" y="4603315"/>
            <a:ext cx="2627790" cy="1750962"/>
          </a:xfrm>
          <a:prstGeom prst="rect">
            <a:avLst/>
          </a:prstGeom>
        </p:spPr>
      </p:pic>
    </p:spTree>
    <p:extLst>
      <p:ext uri="{BB962C8B-B14F-4D97-AF65-F5344CB8AC3E}">
        <p14:creationId xmlns:p14="http://schemas.microsoft.com/office/powerpoint/2010/main" val="176723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06413" y="370712"/>
            <a:ext cx="7935499" cy="78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4400" b="1">
                <a:solidFill>
                  <a:schemeClr val="accent2"/>
                </a:solidFill>
                <a:latin typeface="+mj-lt"/>
                <a:ea typeface="ＭＳ Ｐゴシック" pitchFamily="34" charset="-128"/>
                <a:cs typeface="ＭＳ Ｐゴシック" charset="0"/>
              </a:defRPr>
            </a:lvl1pPr>
            <a:lvl2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2pPr>
            <a:lvl3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3pPr>
            <a:lvl4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4pPr>
            <a:lvl5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5pPr>
            <a:lvl6pPr marL="457200" algn="l" rtl="0" fontAlgn="base">
              <a:lnSpc>
                <a:spcPct val="85000"/>
              </a:lnSpc>
              <a:spcBef>
                <a:spcPct val="0"/>
              </a:spcBef>
              <a:spcAft>
                <a:spcPct val="0"/>
              </a:spcAft>
              <a:defRPr sz="4400" b="1">
                <a:solidFill>
                  <a:schemeClr val="accent2"/>
                </a:solidFill>
                <a:latin typeface="Arial" charset="0"/>
              </a:defRPr>
            </a:lvl6pPr>
            <a:lvl7pPr marL="914400" algn="l" rtl="0" fontAlgn="base">
              <a:lnSpc>
                <a:spcPct val="85000"/>
              </a:lnSpc>
              <a:spcBef>
                <a:spcPct val="0"/>
              </a:spcBef>
              <a:spcAft>
                <a:spcPct val="0"/>
              </a:spcAft>
              <a:defRPr sz="4400" b="1">
                <a:solidFill>
                  <a:schemeClr val="accent2"/>
                </a:solidFill>
                <a:latin typeface="Arial" charset="0"/>
              </a:defRPr>
            </a:lvl7pPr>
            <a:lvl8pPr marL="1371600" algn="l" rtl="0" fontAlgn="base">
              <a:lnSpc>
                <a:spcPct val="85000"/>
              </a:lnSpc>
              <a:spcBef>
                <a:spcPct val="0"/>
              </a:spcBef>
              <a:spcAft>
                <a:spcPct val="0"/>
              </a:spcAft>
              <a:defRPr sz="4400" b="1">
                <a:solidFill>
                  <a:schemeClr val="accent2"/>
                </a:solidFill>
                <a:latin typeface="Arial" charset="0"/>
              </a:defRPr>
            </a:lvl8pPr>
            <a:lvl9pPr marL="1828800" algn="l" rtl="0" fontAlgn="base">
              <a:lnSpc>
                <a:spcPct val="85000"/>
              </a:lnSpc>
              <a:spcBef>
                <a:spcPct val="0"/>
              </a:spcBef>
              <a:spcAft>
                <a:spcPct val="0"/>
              </a:spcAft>
              <a:defRPr sz="4400" b="1">
                <a:solidFill>
                  <a:schemeClr val="accent2"/>
                </a:solidFill>
                <a:latin typeface="Arial" charset="0"/>
              </a:defRPr>
            </a:lvl9pPr>
          </a:lstStyle>
          <a:p>
            <a:pPr eaLnBrk="1" hangingPunct="1">
              <a:lnSpc>
                <a:spcPct val="100000"/>
              </a:lnSpc>
            </a:pPr>
            <a:r>
              <a:rPr lang="en-US" altLang="en-US" sz="2800" kern="0">
                <a:solidFill>
                  <a:srgbClr val="002060"/>
                </a:solidFill>
                <a:ea typeface="ＭＳ Ｐゴシック" charset="-128"/>
              </a:rPr>
              <a:t>What is the Money Follows the Person Demonstration?</a:t>
            </a:r>
          </a:p>
        </p:txBody>
      </p:sp>
      <p:sp>
        <p:nvSpPr>
          <p:cNvPr id="3" name="Content Placeholder 2"/>
          <p:cNvSpPr txBox="1">
            <a:spLocks/>
          </p:cNvSpPr>
          <p:nvPr/>
        </p:nvSpPr>
        <p:spPr>
          <a:xfrm>
            <a:off x="206414" y="1447653"/>
            <a:ext cx="8103086" cy="4606834"/>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marR="0" lvl="0" algn="l" defTabSz="913429" rtl="0" eaLnBrk="1" fontAlgn="base" latinLnBrk="0" hangingPunct="1">
              <a:lnSpc>
                <a:spcPct val="100000"/>
              </a:lnSpc>
              <a:spcBef>
                <a:spcPct val="0"/>
              </a:spcBef>
              <a:spcAft>
                <a:spcPct val="0"/>
              </a:spcAft>
              <a:buClr>
                <a:srgbClr val="002D86"/>
              </a:buClr>
              <a:buSzTx/>
              <a:buFont typeface="Arial" panose="020B0604020202020204" pitchFamily="34" charset="0"/>
              <a:buChar char="■"/>
              <a:tabLst/>
              <a:defRPr/>
            </a:pPr>
            <a:r>
              <a:rPr lang="en-US" sz="2000" b="0" kern="0">
                <a:solidFill>
                  <a:srgbClr val="002060"/>
                </a:solidFill>
                <a:latin typeface="Arial"/>
                <a:ea typeface="+mn-ea"/>
                <a:cs typeface="+mn-cs"/>
              </a:rPr>
              <a:t>The Money Follows the Person Demonstration (MFP Demo) is a federally funded grant that covers services to help people with disabilities and older adults move from qualified nursing facilities and long term stay hospitals to qualified residences in the community. </a:t>
            </a:r>
          </a:p>
          <a:p>
            <a:pPr marR="0" lvl="0" algn="l" defTabSz="913429" rtl="0" eaLnBrk="1" fontAlgn="base" latinLnBrk="0" hangingPunct="1">
              <a:lnSpc>
                <a:spcPct val="100000"/>
              </a:lnSpc>
              <a:spcBef>
                <a:spcPct val="0"/>
              </a:spcBef>
              <a:spcAft>
                <a:spcPct val="0"/>
              </a:spcAft>
              <a:buClr>
                <a:srgbClr val="002D86"/>
              </a:buClr>
              <a:buSzTx/>
              <a:buFont typeface="Arial" panose="020B0604020202020204" pitchFamily="34" charset="0"/>
              <a:buChar char="■"/>
              <a:tabLst/>
              <a:defRPr/>
            </a:pPr>
            <a:endParaRPr lang="en-US" sz="2000" b="0" kern="0">
              <a:solidFill>
                <a:srgbClr val="002060"/>
              </a:solidFill>
              <a:latin typeface="Arial"/>
              <a:ea typeface="+mn-ea"/>
              <a:cs typeface="+mn-cs"/>
            </a:endParaRPr>
          </a:p>
          <a:p>
            <a:pPr defTabSz="913429" eaLnBrk="1" hangingPunct="1">
              <a:lnSpc>
                <a:spcPct val="100000"/>
              </a:lnSpc>
              <a:spcBef>
                <a:spcPct val="0"/>
              </a:spcBef>
              <a:buClr>
                <a:srgbClr val="002D86"/>
              </a:buClr>
              <a:buFont typeface="Arial" panose="020B0604020202020204" pitchFamily="34" charset="0"/>
              <a:buChar char="■"/>
              <a:defRPr/>
            </a:pPr>
            <a:r>
              <a:rPr lang="en-US" sz="2000" b="0" i="0" u="none" strike="noStrike">
                <a:solidFill>
                  <a:srgbClr val="002060"/>
                </a:solidFill>
                <a:effectLst/>
                <a:latin typeface="Arial" panose="020B0604020202020204" pitchFamily="34" charset="0"/>
              </a:rPr>
              <a:t>MassHealth previously operated the MFP Demonstration from 2011-2018 and transitioned 2,151 individuals from facilities to home and community-based settings.</a:t>
            </a:r>
          </a:p>
          <a:p>
            <a:pPr defTabSz="913429" eaLnBrk="1" hangingPunct="1">
              <a:lnSpc>
                <a:spcPct val="100000"/>
              </a:lnSpc>
              <a:spcBef>
                <a:spcPct val="0"/>
              </a:spcBef>
              <a:buClr>
                <a:srgbClr val="002D86"/>
              </a:buClr>
              <a:buFont typeface="Arial" panose="020B0604020202020204" pitchFamily="34" charset="0"/>
              <a:buChar char="■"/>
              <a:defRPr/>
            </a:pPr>
            <a:endParaRPr kumimoji="0" lang="en-US" altLang="en-US" sz="2000" b="0" kern="0" cap="none" spc="0" normalizeH="0" baseline="0" noProof="0">
              <a:ln>
                <a:noFill/>
              </a:ln>
              <a:solidFill>
                <a:srgbClr val="002060"/>
              </a:solidFill>
              <a:uLnTx/>
              <a:uFillTx/>
              <a:latin typeface="Arial" panose="020B0604020202020204" pitchFamily="34" charset="0"/>
              <a:ea typeface="ＭＳ Ｐゴシック" pitchFamily="34" charset="-128"/>
            </a:endParaRPr>
          </a:p>
          <a:p>
            <a:pPr defTabSz="913429" eaLnBrk="1" hangingPunct="1">
              <a:lnSpc>
                <a:spcPct val="100000"/>
              </a:lnSpc>
              <a:spcBef>
                <a:spcPct val="0"/>
              </a:spcBef>
              <a:buClr>
                <a:srgbClr val="002D86"/>
              </a:buClr>
              <a:buFont typeface="Arial" panose="020B0604020202020204" pitchFamily="34" charset="0"/>
              <a:buChar char="■"/>
              <a:defRPr/>
            </a:pPr>
            <a:r>
              <a:rPr kumimoji="0" lang="en-US" altLang="en-US" sz="2000" b="0" i="0" u="none" strike="noStrike" kern="0" cap="none" spc="0" normalizeH="0" baseline="0" noProof="0">
                <a:ln>
                  <a:noFill/>
                </a:ln>
                <a:solidFill>
                  <a:srgbClr val="002060"/>
                </a:solidFill>
                <a:effectLst/>
                <a:uLnTx/>
                <a:uFillTx/>
                <a:latin typeface="Arial" charset="0"/>
                <a:ea typeface="ＭＳ Ｐゴシック" pitchFamily="34" charset="-128"/>
              </a:rPr>
              <a:t>As of April 27, 2023, MassHealth received approval from Centers for Medicare and Medicaid Services (CMS) to move forward with MFP Demo implementation.</a:t>
            </a:r>
            <a:endParaRPr lang="en-US" altLang="en-US" sz="2400" b="0" kern="0">
              <a:solidFill>
                <a:srgbClr val="002060"/>
              </a:solidFill>
              <a:latin typeface="Arial" charset="0"/>
              <a:ea typeface="ＭＳ Ｐゴシック" pitchFamily="34" charset="-128"/>
            </a:endParaRPr>
          </a:p>
          <a:p>
            <a:pPr marL="0" marR="0" lvl="0" indent="0" algn="l" defTabSz="913429" rtl="0" eaLnBrk="1" fontAlgn="base" latinLnBrk="0" hangingPunct="1">
              <a:lnSpc>
                <a:spcPct val="100000"/>
              </a:lnSpc>
              <a:spcBef>
                <a:spcPct val="0"/>
              </a:spcBef>
              <a:spcAft>
                <a:spcPct val="0"/>
              </a:spcAft>
              <a:buClr>
                <a:srgbClr val="002B82"/>
              </a:buClr>
              <a:buSzTx/>
              <a:buNone/>
              <a:tabLst/>
              <a:defRPr/>
            </a:pPr>
            <a:endParaRPr lang="en-US" sz="1600" b="0">
              <a:solidFill>
                <a:srgbClr val="002060"/>
              </a:solidFill>
            </a:endParaRPr>
          </a:p>
        </p:txBody>
      </p:sp>
    </p:spTree>
    <p:extLst>
      <p:ext uri="{BB962C8B-B14F-4D97-AF65-F5344CB8AC3E}">
        <p14:creationId xmlns:p14="http://schemas.microsoft.com/office/powerpoint/2010/main" val="1111413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FA91-89C0-FB1A-674E-C37BD551FF9C}"/>
              </a:ext>
            </a:extLst>
          </p:cNvPr>
          <p:cNvSpPr>
            <a:spLocks noGrp="1"/>
          </p:cNvSpPr>
          <p:nvPr>
            <p:ph type="title"/>
          </p:nvPr>
        </p:nvSpPr>
        <p:spPr>
          <a:xfrm>
            <a:off x="252063" y="223847"/>
            <a:ext cx="8053675" cy="430887"/>
          </a:xfrm>
        </p:spPr>
        <p:txBody>
          <a:bodyPr/>
          <a:lstStyle/>
          <a:p>
            <a:r>
              <a:rPr lang="en-US" sz="2800">
                <a:solidFill>
                  <a:srgbClr val="002060"/>
                </a:solidFill>
              </a:rPr>
              <a:t>Referral sources</a:t>
            </a:r>
            <a:endParaRPr lang="en-US" sz="2800"/>
          </a:p>
        </p:txBody>
      </p:sp>
      <p:sp>
        <p:nvSpPr>
          <p:cNvPr id="3" name="Content Placeholder 2">
            <a:extLst>
              <a:ext uri="{FF2B5EF4-FFF2-40B4-BE49-F238E27FC236}">
                <a16:creationId xmlns:a16="http://schemas.microsoft.com/office/drawing/2014/main" id="{ACE8B70D-09AB-8B9C-206F-97549E3D975E}"/>
              </a:ext>
            </a:extLst>
          </p:cNvPr>
          <p:cNvSpPr>
            <a:spLocks noGrp="1"/>
          </p:cNvSpPr>
          <p:nvPr>
            <p:ph idx="1"/>
          </p:nvPr>
        </p:nvSpPr>
        <p:spPr>
          <a:xfrm>
            <a:off x="358048" y="782121"/>
            <a:ext cx="8427904" cy="5293757"/>
          </a:xfrm>
        </p:spPr>
        <p:txBody>
          <a:bodyPr>
            <a:noAutofit/>
          </a:bodyPr>
          <a:lstStyle/>
          <a:p>
            <a:r>
              <a:rPr lang="en-US" sz="2000" dirty="0">
                <a:solidFill>
                  <a:srgbClr val="002060"/>
                </a:solidFill>
              </a:rPr>
              <a:t>Integrate the MFP Demo program into existing outreach and identification activities to educate:</a:t>
            </a:r>
          </a:p>
          <a:p>
            <a:endParaRPr lang="en-US" sz="2000" dirty="0">
              <a:solidFill>
                <a:srgbClr val="002060"/>
              </a:solidFill>
            </a:endParaRPr>
          </a:p>
          <a:p>
            <a:pPr marL="540486" lvl="1" indent="-342900">
              <a:buClr>
                <a:srgbClr val="002B82"/>
              </a:buClr>
              <a:buFont typeface="Wingdings" panose="05000000000000000000" pitchFamily="2" charset="2"/>
              <a:buChar char="§"/>
            </a:pPr>
            <a:r>
              <a:rPr lang="en-US" sz="2000" dirty="0">
                <a:solidFill>
                  <a:srgbClr val="002060"/>
                </a:solidFill>
              </a:rPr>
              <a:t>Staff at qualified facilities </a:t>
            </a:r>
            <a:r>
              <a:rPr lang="en-US" dirty="0">
                <a:solidFill>
                  <a:srgbClr val="002060"/>
                </a:solidFill>
              </a:rPr>
              <a:t>(i.e., social workers, admission/discharge planners)</a:t>
            </a:r>
            <a:endParaRPr lang="en-US" sz="2000" dirty="0">
              <a:solidFill>
                <a:srgbClr val="002060"/>
              </a:solidFill>
            </a:endParaRPr>
          </a:p>
          <a:p>
            <a:pPr marL="540486" lvl="1" indent="-342900">
              <a:buClr>
                <a:srgbClr val="002B82"/>
              </a:buClr>
              <a:buFont typeface="Wingdings" panose="05000000000000000000" pitchFamily="2" charset="2"/>
              <a:buChar char="§"/>
            </a:pPr>
            <a:r>
              <a:rPr lang="en-US" sz="2000" dirty="0">
                <a:solidFill>
                  <a:srgbClr val="002060"/>
                </a:solidFill>
              </a:rPr>
              <a:t>State agencies</a:t>
            </a:r>
          </a:p>
          <a:p>
            <a:pPr marL="540486" lvl="1" indent="-342900">
              <a:buClr>
                <a:srgbClr val="002B82"/>
              </a:buClr>
              <a:buFont typeface="Wingdings" panose="05000000000000000000" pitchFamily="2" charset="2"/>
              <a:buChar char="§"/>
            </a:pPr>
            <a:r>
              <a:rPr lang="en-US" sz="2000" dirty="0">
                <a:solidFill>
                  <a:srgbClr val="002060"/>
                </a:solidFill>
              </a:rPr>
              <a:t>Aging &amp; Disability Resource Consortia (ADRC) Network</a:t>
            </a:r>
          </a:p>
          <a:p>
            <a:pPr marL="540486" lvl="1" indent="-342900">
              <a:buClr>
                <a:srgbClr val="002B82"/>
              </a:buClr>
              <a:buFont typeface="Wingdings" panose="05000000000000000000" pitchFamily="2" charset="2"/>
              <a:buChar char="§"/>
            </a:pPr>
            <a:r>
              <a:rPr lang="en-US" sz="2000" dirty="0">
                <a:solidFill>
                  <a:srgbClr val="002060"/>
                </a:solidFill>
              </a:rPr>
              <a:t>Aging Service Access Point (ASAP) staff</a:t>
            </a:r>
          </a:p>
          <a:p>
            <a:pPr marL="969668" lvl="3" indent="-342900">
              <a:buClr>
                <a:srgbClr val="002B82"/>
              </a:buClr>
              <a:buFont typeface="Arial" panose="020B0604020202020204" pitchFamily="34" charset="0"/>
              <a:buChar char="–"/>
            </a:pPr>
            <a:r>
              <a:rPr lang="en-US" sz="2000" dirty="0">
                <a:solidFill>
                  <a:srgbClr val="002060"/>
                </a:solidFill>
              </a:rPr>
              <a:t>Community Transition Liaison Program (CTLP), Options Counselors, nurses, information and referral staff</a:t>
            </a:r>
          </a:p>
          <a:p>
            <a:pPr marL="540486" lvl="1" indent="-342900">
              <a:buClr>
                <a:srgbClr val="002B82"/>
              </a:buClr>
              <a:buFont typeface="Wingdings" panose="05000000000000000000" pitchFamily="2" charset="2"/>
              <a:buChar char="§"/>
            </a:pPr>
            <a:r>
              <a:rPr lang="en-US" sz="2000" dirty="0">
                <a:solidFill>
                  <a:srgbClr val="002060"/>
                </a:solidFill>
              </a:rPr>
              <a:t>Independent Living Centers (ILC) Staff</a:t>
            </a:r>
          </a:p>
          <a:p>
            <a:pPr marL="969668" lvl="3" indent="-342900">
              <a:buClr>
                <a:srgbClr val="002B82"/>
              </a:buClr>
              <a:buFont typeface="Arial" panose="020B0604020202020204" pitchFamily="34" charset="0"/>
              <a:buChar char="–"/>
            </a:pPr>
            <a:r>
              <a:rPr lang="en-US" sz="2000" dirty="0">
                <a:solidFill>
                  <a:srgbClr val="002060"/>
                </a:solidFill>
              </a:rPr>
              <a:t>Options counselors, transitions staff, housing coordinators, information and referral staff</a:t>
            </a:r>
          </a:p>
          <a:p>
            <a:pPr marL="809331" lvl="2" indent="-342900">
              <a:buFont typeface="Wingdings" panose="05000000000000000000" pitchFamily="2" charset="2"/>
              <a:buChar char="§"/>
            </a:pPr>
            <a:endParaRPr lang="en-US" sz="2000" dirty="0">
              <a:solidFill>
                <a:srgbClr val="002060"/>
              </a:solidFill>
            </a:endParaRPr>
          </a:p>
          <a:p>
            <a:endParaRPr lang="en-US" sz="2000" b="0" i="0" dirty="0">
              <a:solidFill>
                <a:srgbClr val="002060"/>
              </a:solidFill>
              <a:effectLst/>
            </a:endParaRPr>
          </a:p>
          <a:p>
            <a:endParaRPr lang="en-US" dirty="0">
              <a:solidFill>
                <a:srgbClr val="002060"/>
              </a:solidFill>
            </a:endParaRPr>
          </a:p>
          <a:p>
            <a:endParaRPr lang="en-US" b="0" i="0" dirty="0">
              <a:solidFill>
                <a:srgbClr val="002060"/>
              </a:solidFill>
              <a:effectLst/>
            </a:endParaRPr>
          </a:p>
          <a:p>
            <a:endParaRPr lang="en-US" dirty="0">
              <a:solidFill>
                <a:srgbClr val="002060"/>
              </a:solidFill>
            </a:endParaRPr>
          </a:p>
          <a:p>
            <a:endParaRPr lang="en-US" b="0" i="0" dirty="0">
              <a:solidFill>
                <a:srgbClr val="002060"/>
              </a:solidFill>
              <a:effectLst/>
            </a:endParaRPr>
          </a:p>
        </p:txBody>
      </p:sp>
    </p:spTree>
    <p:extLst>
      <p:ext uri="{BB962C8B-B14F-4D97-AF65-F5344CB8AC3E}">
        <p14:creationId xmlns:p14="http://schemas.microsoft.com/office/powerpoint/2010/main" val="423724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C395E9-AB5A-5B8F-4CD0-667A9DEBA60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F956D4-7918-4C84-8F3E-D634D7BE79D5}" type="slidenum">
              <a:rPr lang="en-US" smtClean="0"/>
              <a:pPr/>
              <a:t>31</a:t>
            </a:fld>
            <a:endParaRPr lang="en-US"/>
          </a:p>
        </p:txBody>
      </p:sp>
      <p:sp>
        <p:nvSpPr>
          <p:cNvPr id="6" name="Content Placeholder 4">
            <a:extLst>
              <a:ext uri="{FF2B5EF4-FFF2-40B4-BE49-F238E27FC236}">
                <a16:creationId xmlns:a16="http://schemas.microsoft.com/office/drawing/2014/main" id="{8D84D59E-4F1E-A0D8-E913-4F4E37FC24E8}"/>
              </a:ext>
            </a:extLst>
          </p:cNvPr>
          <p:cNvSpPr>
            <a:spLocks noGrp="1"/>
          </p:cNvSpPr>
          <p:nvPr/>
        </p:nvSpPr>
        <p:spPr>
          <a:xfrm>
            <a:off x="4629150" y="1473994"/>
            <a:ext cx="4200525" cy="4549379"/>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25"/>
              </a:spcAft>
              <a:buNone/>
            </a:pPr>
            <a:endParaRPr lang="en-US" sz="1125" b="1">
              <a:latin typeface="Arial"/>
              <a:ea typeface="+mn-lt"/>
              <a:cs typeface="Arial"/>
            </a:endParaRPr>
          </a:p>
          <a:p>
            <a:pPr>
              <a:lnSpc>
                <a:spcPct val="100000"/>
              </a:lnSpc>
              <a:spcBef>
                <a:spcPts val="0"/>
              </a:spcBef>
            </a:pPr>
            <a:endParaRPr lang="en-US" sz="1125">
              <a:ea typeface="+mn-lt"/>
              <a:cs typeface="+mn-lt"/>
            </a:endParaRPr>
          </a:p>
          <a:p>
            <a:pPr marL="0" indent="0">
              <a:lnSpc>
                <a:spcPct val="100000"/>
              </a:lnSpc>
              <a:spcBef>
                <a:spcPts val="0"/>
              </a:spcBef>
              <a:spcAft>
                <a:spcPts val="225"/>
              </a:spcAft>
              <a:buNone/>
            </a:pPr>
            <a:endParaRPr lang="en-US" sz="1125" b="1">
              <a:latin typeface="Arial"/>
              <a:ea typeface="+mn-lt"/>
              <a:cs typeface="Arial"/>
            </a:endParaRPr>
          </a:p>
          <a:p>
            <a:endParaRPr lang="en-US" sz="1050">
              <a:cs typeface="Calibri"/>
            </a:endParaRPr>
          </a:p>
        </p:txBody>
      </p:sp>
      <p:sp>
        <p:nvSpPr>
          <p:cNvPr id="8" name="Title 1">
            <a:extLst>
              <a:ext uri="{FF2B5EF4-FFF2-40B4-BE49-F238E27FC236}">
                <a16:creationId xmlns:a16="http://schemas.microsoft.com/office/drawing/2014/main" id="{9643964C-FBA4-F707-176E-B5ECFD83D522}"/>
              </a:ext>
            </a:extLst>
          </p:cNvPr>
          <p:cNvSpPr txBox="1">
            <a:spLocks/>
          </p:cNvSpPr>
          <p:nvPr/>
        </p:nvSpPr>
        <p:spPr bwMode="auto">
          <a:xfrm>
            <a:off x="196979" y="303589"/>
            <a:ext cx="80536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rgbClr val="002060"/>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sz="2800" kern="0"/>
              <a:t>Community Transition Liaison Program (CTLP)</a:t>
            </a:r>
          </a:p>
        </p:txBody>
      </p:sp>
      <p:sp>
        <p:nvSpPr>
          <p:cNvPr id="12" name="Content Placeholder 2">
            <a:extLst>
              <a:ext uri="{FF2B5EF4-FFF2-40B4-BE49-F238E27FC236}">
                <a16:creationId xmlns:a16="http://schemas.microsoft.com/office/drawing/2014/main" id="{187BC44D-C79D-26F5-A23A-2C955CC8F483}"/>
              </a:ext>
            </a:extLst>
          </p:cNvPr>
          <p:cNvSpPr>
            <a:spLocks noGrp="1"/>
          </p:cNvSpPr>
          <p:nvPr>
            <p:ph idx="1"/>
          </p:nvPr>
        </p:nvSpPr>
        <p:spPr>
          <a:xfrm>
            <a:off x="196980" y="834627"/>
            <a:ext cx="8765216" cy="5570756"/>
          </a:xfrm>
        </p:spPr>
        <p:txBody>
          <a:bodyPr/>
          <a:lstStyle/>
          <a:p>
            <a:pPr>
              <a:buClr>
                <a:srgbClr val="002B82"/>
              </a:buClr>
            </a:pPr>
            <a:r>
              <a:rPr lang="en-US" sz="2000" dirty="0">
                <a:solidFill>
                  <a:srgbClr val="002060"/>
                </a:solidFill>
                <a:ea typeface="+mn-lt"/>
                <a:cs typeface="+mn-lt"/>
              </a:rPr>
              <a:t>CTLP is an expansion of the existing Comprehensive Support Services Model (CSSM). CSSM was created in 2005 to support any resident of a nursing facility (aged 22+) by assisting the resident, family and nursing facility (NF) to overcome barriers to discharge. </a:t>
            </a:r>
          </a:p>
          <a:p>
            <a:pPr>
              <a:buClr>
                <a:srgbClr val="002B82"/>
              </a:buClr>
            </a:pPr>
            <a:endParaRPr lang="en-US" sz="2000" dirty="0">
              <a:solidFill>
                <a:srgbClr val="002060"/>
              </a:solidFill>
              <a:ea typeface="+mn-lt"/>
              <a:cs typeface="+mn-lt"/>
            </a:endParaRPr>
          </a:p>
          <a:p>
            <a:pPr>
              <a:buClr>
                <a:srgbClr val="002B82"/>
              </a:buClr>
            </a:pPr>
            <a:r>
              <a:rPr lang="en-US" sz="2000" dirty="0">
                <a:solidFill>
                  <a:srgbClr val="002060"/>
                </a:solidFill>
                <a:ea typeface="+mn-lt"/>
                <a:cs typeface="+mn-lt"/>
              </a:rPr>
              <a:t>CTLP staff include a Community Transition Liaison and Case Assistant. Their roles are to:</a:t>
            </a:r>
          </a:p>
          <a:p>
            <a:pPr marL="285750" indent="-285750">
              <a:buClr>
                <a:srgbClr val="002B82"/>
              </a:buClr>
              <a:buFont typeface="Wingdings" panose="05000000000000000000" pitchFamily="2" charset="2"/>
              <a:buChar char="§"/>
            </a:pPr>
            <a:endParaRPr lang="en-US" sz="1800" dirty="0">
              <a:solidFill>
                <a:srgbClr val="002060"/>
              </a:solidFill>
              <a:ea typeface="+mn-lt"/>
              <a:cs typeface="+mn-lt"/>
            </a:endParaRPr>
          </a:p>
          <a:p>
            <a:pPr marL="285750" indent="-285750">
              <a:lnSpc>
                <a:spcPct val="100000"/>
              </a:lnSpc>
              <a:buClr>
                <a:srgbClr val="002B82"/>
              </a:buClr>
              <a:buFont typeface="Wingdings" panose="05000000000000000000" pitchFamily="2" charset="2"/>
              <a:buChar char="§"/>
            </a:pPr>
            <a:r>
              <a:rPr lang="en-US" sz="1600" dirty="0">
                <a:solidFill>
                  <a:srgbClr val="002060"/>
                </a:solidFill>
                <a:ea typeface="+mn-lt"/>
                <a:cs typeface="+mn-lt"/>
              </a:rPr>
              <a:t>Act as onsite point of contact for residents, families and nursing facility staff related to transitions to the community.</a:t>
            </a:r>
          </a:p>
          <a:p>
            <a:pPr marL="285750" indent="-285750">
              <a:lnSpc>
                <a:spcPct val="100000"/>
              </a:lnSpc>
              <a:buClr>
                <a:srgbClr val="002B82"/>
              </a:buClr>
              <a:buFont typeface="Wingdings" panose="05000000000000000000" pitchFamily="2" charset="2"/>
              <a:buChar char="§"/>
            </a:pPr>
            <a:r>
              <a:rPr lang="en-US" sz="1600" dirty="0">
                <a:solidFill>
                  <a:srgbClr val="002060"/>
                </a:solidFill>
                <a:ea typeface="+mn-lt"/>
                <a:cs typeface="+mn-lt"/>
              </a:rPr>
              <a:t>Visit with residents to increase awareness of service and introduce transition as a potential option.</a:t>
            </a:r>
          </a:p>
          <a:p>
            <a:pPr marL="285750" indent="-285750">
              <a:lnSpc>
                <a:spcPct val="100000"/>
              </a:lnSpc>
              <a:buClr>
                <a:srgbClr val="002B82"/>
              </a:buClr>
              <a:buFont typeface="Wingdings" panose="05000000000000000000" pitchFamily="2" charset="2"/>
              <a:buChar char="§"/>
            </a:pPr>
            <a:r>
              <a:rPr lang="en-US" sz="1600" dirty="0">
                <a:solidFill>
                  <a:srgbClr val="002060"/>
                </a:solidFill>
                <a:ea typeface="+mn-lt"/>
                <a:cs typeface="+mn-lt"/>
              </a:rPr>
              <a:t>Participate in resident and family conversations to inform options and transition plan.</a:t>
            </a:r>
          </a:p>
          <a:p>
            <a:pPr marL="285750" indent="-285750">
              <a:buClr>
                <a:srgbClr val="002B82"/>
              </a:buClr>
              <a:buFont typeface="Wingdings" panose="05000000000000000000" pitchFamily="2" charset="2"/>
              <a:buChar char="§"/>
            </a:pPr>
            <a:r>
              <a:rPr lang="en-US" sz="1600" dirty="0">
                <a:solidFill>
                  <a:srgbClr val="002060"/>
                </a:solidFill>
                <a:ea typeface="+mn-lt"/>
                <a:cs typeface="+mn-lt"/>
              </a:rPr>
              <a:t>Conduct assessments to determine potential program referrals and help with planning.</a:t>
            </a:r>
          </a:p>
          <a:p>
            <a:pPr marL="285750" indent="-285750">
              <a:lnSpc>
                <a:spcPct val="100000"/>
              </a:lnSpc>
              <a:buClr>
                <a:srgbClr val="002B82"/>
              </a:buClr>
              <a:buFont typeface="Wingdings" panose="05000000000000000000" pitchFamily="2" charset="2"/>
              <a:buChar char="§"/>
            </a:pPr>
            <a:r>
              <a:rPr lang="en-US" sz="1600" dirty="0">
                <a:solidFill>
                  <a:srgbClr val="002060"/>
                </a:solidFill>
                <a:ea typeface="+mn-lt"/>
                <a:cs typeface="+mn-lt"/>
              </a:rPr>
              <a:t>Begin the process of gathering necessary documentation and identification needed for housing and other benefit.</a:t>
            </a:r>
          </a:p>
          <a:p>
            <a:pPr marL="285750" indent="-285750">
              <a:lnSpc>
                <a:spcPct val="100000"/>
              </a:lnSpc>
              <a:buClr>
                <a:srgbClr val="002B82"/>
              </a:buClr>
              <a:buFont typeface="Wingdings" panose="05000000000000000000" pitchFamily="2" charset="2"/>
              <a:buChar char="§"/>
            </a:pPr>
            <a:r>
              <a:rPr lang="en-US" sz="1600" dirty="0">
                <a:solidFill>
                  <a:srgbClr val="002060"/>
                </a:solidFill>
                <a:ea typeface="+mn-lt"/>
                <a:cs typeface="+mn-lt"/>
              </a:rPr>
              <a:t>Complete referrals to other programs and follows-up on referrals to ensure timely transition.</a:t>
            </a:r>
          </a:p>
          <a:p>
            <a:pPr marL="285750" indent="-285750">
              <a:lnSpc>
                <a:spcPct val="100000"/>
              </a:lnSpc>
              <a:buClr>
                <a:srgbClr val="002B82"/>
              </a:buClr>
              <a:buFont typeface="Wingdings" panose="05000000000000000000" pitchFamily="2" charset="2"/>
              <a:buChar char="§"/>
            </a:pPr>
            <a:r>
              <a:rPr lang="en-US" sz="1600" dirty="0">
                <a:solidFill>
                  <a:srgbClr val="002060"/>
                </a:solidFill>
                <a:ea typeface="+mn-lt"/>
                <a:cs typeface="+mn-lt"/>
              </a:rPr>
              <a:t>Liaise with nursing and other professionals at the NF.</a:t>
            </a:r>
          </a:p>
          <a:p>
            <a:pPr marL="285750" indent="-285750">
              <a:buClr>
                <a:srgbClr val="002B82"/>
              </a:buClr>
              <a:buFont typeface="Wingdings" panose="05000000000000000000" pitchFamily="2" charset="2"/>
              <a:buChar char="§"/>
            </a:pPr>
            <a:r>
              <a:rPr lang="en-US" sz="1600" dirty="0">
                <a:solidFill>
                  <a:srgbClr val="002060"/>
                </a:solidFill>
                <a:ea typeface="+mn-lt"/>
                <a:cs typeface="+mn-lt"/>
              </a:rPr>
              <a:t>Coordinate with state programs and teams. </a:t>
            </a:r>
          </a:p>
          <a:p>
            <a:endParaRPr lang="en-US" dirty="0"/>
          </a:p>
        </p:txBody>
      </p:sp>
    </p:spTree>
    <p:extLst>
      <p:ext uri="{BB962C8B-B14F-4D97-AF65-F5344CB8AC3E}">
        <p14:creationId xmlns:p14="http://schemas.microsoft.com/office/powerpoint/2010/main" val="1176210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FCA0-76AE-4A54-8D8A-9DD0617927F7}"/>
              </a:ext>
            </a:extLst>
          </p:cNvPr>
          <p:cNvSpPr>
            <a:spLocks noGrp="1"/>
          </p:cNvSpPr>
          <p:nvPr>
            <p:ph type="title"/>
          </p:nvPr>
        </p:nvSpPr>
        <p:spPr>
          <a:xfrm>
            <a:off x="287383" y="285205"/>
            <a:ext cx="8053675" cy="430887"/>
          </a:xfrm>
        </p:spPr>
        <p:txBody>
          <a:bodyPr/>
          <a:lstStyle/>
          <a:p>
            <a:r>
              <a:rPr lang="en-US" sz="2800">
                <a:solidFill>
                  <a:srgbClr val="002060"/>
                </a:solidFill>
              </a:rPr>
              <a:t>MFP Demo – Participation</a:t>
            </a:r>
          </a:p>
        </p:txBody>
      </p:sp>
      <p:sp>
        <p:nvSpPr>
          <p:cNvPr id="9" name="TextBox 8">
            <a:extLst>
              <a:ext uri="{FF2B5EF4-FFF2-40B4-BE49-F238E27FC236}">
                <a16:creationId xmlns:a16="http://schemas.microsoft.com/office/drawing/2014/main" id="{9C084A8B-F73E-2452-A832-653B265E481B}"/>
              </a:ext>
            </a:extLst>
          </p:cNvPr>
          <p:cNvSpPr txBox="1"/>
          <p:nvPr/>
        </p:nvSpPr>
        <p:spPr>
          <a:xfrm>
            <a:off x="287383" y="1039917"/>
            <a:ext cx="8447313" cy="3570208"/>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
            </a:pPr>
            <a:r>
              <a:rPr lang="en-US" sz="2000">
                <a:solidFill>
                  <a:srgbClr val="002060"/>
                </a:solidFill>
              </a:rPr>
              <a:t>Participation is voluntary.</a:t>
            </a:r>
          </a:p>
          <a:p>
            <a:endParaRPr lang="en-US" sz="2000" strike="sngStrike">
              <a:solidFill>
                <a:srgbClr val="002060"/>
              </a:solidFill>
            </a:endParaRPr>
          </a:p>
          <a:p>
            <a:pPr marL="342900" indent="-342900">
              <a:buFont typeface="Wingdings" panose="05000000000000000000" pitchFamily="2" charset="2"/>
              <a:buChar char="§"/>
            </a:pPr>
            <a:r>
              <a:rPr lang="en-US" sz="2000">
                <a:solidFill>
                  <a:srgbClr val="002060"/>
                </a:solidFill>
              </a:rPr>
              <a:t>Case management/service coordination services will be provided by the following:</a:t>
            </a:r>
            <a:endParaRPr lang="en-US" sz="2000">
              <a:solidFill>
                <a:srgbClr val="002060"/>
              </a:solidFill>
              <a:cs typeface="Arial"/>
            </a:endParaRPr>
          </a:p>
          <a:p>
            <a:pPr marL="342900" indent="-342900">
              <a:buFont typeface="Wingdings" panose="05000000000000000000" pitchFamily="2" charset="2"/>
              <a:buChar char="§"/>
            </a:pPr>
            <a:endParaRPr lang="en-US" sz="2000">
              <a:solidFill>
                <a:srgbClr val="002060"/>
              </a:solidFill>
            </a:endParaRPr>
          </a:p>
          <a:p>
            <a:pPr marL="540385" lvl="1" indent="-342900">
              <a:buFont typeface="Arial" panose="020B0604020202020204" pitchFamily="34" charset="0"/>
              <a:buChar char="-"/>
            </a:pPr>
            <a:r>
              <a:rPr lang="en-US" sz="1800">
                <a:solidFill>
                  <a:srgbClr val="002060"/>
                </a:solidFill>
              </a:rPr>
              <a:t>ASAP for those eligible for Frail Elder Waiver (FEW) or State Home Care</a:t>
            </a:r>
            <a:endParaRPr lang="en-US" sz="1800">
              <a:solidFill>
                <a:srgbClr val="002060"/>
              </a:solidFill>
              <a:cs typeface="Arial"/>
            </a:endParaRPr>
          </a:p>
          <a:p>
            <a:pPr marL="540385" lvl="1" indent="-342900">
              <a:buFont typeface="Arial" panose="020B0604020202020204" pitchFamily="34" charset="0"/>
              <a:buChar char="-"/>
            </a:pPr>
            <a:endParaRPr lang="en-US" sz="1800">
              <a:solidFill>
                <a:srgbClr val="002060"/>
              </a:solidFill>
              <a:cs typeface="Arial"/>
            </a:endParaRPr>
          </a:p>
          <a:p>
            <a:pPr marL="540385" lvl="1" indent="-342900">
              <a:buFont typeface="Arial" panose="020B0604020202020204" pitchFamily="34" charset="0"/>
              <a:buChar char="-"/>
            </a:pPr>
            <a:r>
              <a:rPr lang="en-US" sz="1800">
                <a:solidFill>
                  <a:srgbClr val="002060"/>
                </a:solidFill>
              </a:rPr>
              <a:t>DDS for those eligible for ABI/MFP residential waivers, ID waivers or DDS funded services</a:t>
            </a:r>
            <a:endParaRPr lang="en-US" sz="1800">
              <a:solidFill>
                <a:srgbClr val="002060"/>
              </a:solidFill>
              <a:cs typeface="Arial"/>
            </a:endParaRPr>
          </a:p>
          <a:p>
            <a:pPr marL="540385" lvl="1" indent="-342900">
              <a:buFont typeface="Arial" panose="020B0604020202020204" pitchFamily="34" charset="0"/>
              <a:buChar char="-"/>
            </a:pPr>
            <a:endParaRPr lang="en-US" sz="1800">
              <a:solidFill>
                <a:srgbClr val="002060"/>
              </a:solidFill>
              <a:cs typeface="Arial"/>
            </a:endParaRPr>
          </a:p>
          <a:p>
            <a:pPr marL="540385" lvl="1" indent="-342900">
              <a:buFont typeface="Arial" panose="020B0604020202020204" pitchFamily="34" charset="0"/>
              <a:buChar char="-"/>
            </a:pPr>
            <a:r>
              <a:rPr lang="en-US" sz="1800">
                <a:solidFill>
                  <a:srgbClr val="002060"/>
                </a:solidFill>
              </a:rPr>
              <a:t>MRC for those eligible for ABI/MFP community </a:t>
            </a:r>
            <a:r>
              <a:rPr lang="en-US">
                <a:solidFill>
                  <a:srgbClr val="002060"/>
                </a:solidFill>
              </a:rPr>
              <a:t>waivers, State Plan, and all others</a:t>
            </a:r>
          </a:p>
        </p:txBody>
      </p:sp>
    </p:spTree>
    <p:extLst>
      <p:ext uri="{BB962C8B-B14F-4D97-AF65-F5344CB8AC3E}">
        <p14:creationId xmlns:p14="http://schemas.microsoft.com/office/powerpoint/2010/main" val="2836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4CE5-6BDC-AE0C-3219-21A01391DBC7}"/>
              </a:ext>
            </a:extLst>
          </p:cNvPr>
          <p:cNvSpPr>
            <a:spLocks noGrp="1"/>
          </p:cNvSpPr>
          <p:nvPr>
            <p:ph type="title" idx="4294967295"/>
          </p:nvPr>
        </p:nvSpPr>
        <p:spPr>
          <a:xfrm>
            <a:off x="346229" y="323726"/>
            <a:ext cx="8053388" cy="430887"/>
          </a:xfrm>
        </p:spPr>
        <p:txBody>
          <a:bodyPr/>
          <a:lstStyle/>
          <a:p>
            <a:r>
              <a:rPr lang="en-US" sz="2800"/>
              <a:t>MFP Demo- Informed Consent</a:t>
            </a:r>
          </a:p>
        </p:txBody>
      </p:sp>
      <p:graphicFrame>
        <p:nvGraphicFramePr>
          <p:cNvPr id="8" name="Object 7">
            <a:extLst>
              <a:ext uri="{FF2B5EF4-FFF2-40B4-BE49-F238E27FC236}">
                <a16:creationId xmlns:a16="http://schemas.microsoft.com/office/drawing/2014/main" id="{424CD36A-2950-619A-957B-DF83815EBDAA}"/>
              </a:ext>
            </a:extLst>
          </p:cNvPr>
          <p:cNvGraphicFramePr>
            <a:graphicFrameLocks noChangeAspect="1"/>
          </p:cNvGraphicFramePr>
          <p:nvPr/>
        </p:nvGraphicFramePr>
        <p:xfrm>
          <a:off x="319503" y="889986"/>
          <a:ext cx="3939781" cy="5564080"/>
        </p:xfrm>
        <a:graphic>
          <a:graphicData uri="http://schemas.openxmlformats.org/presentationml/2006/ole">
            <mc:AlternateContent xmlns:mc="http://schemas.openxmlformats.org/markup-compatibility/2006">
              <mc:Choice xmlns:v="urn:schemas-microsoft-com:vml" Requires="v">
                <p:oleObj name="Document" r:id="rId2" imgW="6659020" imgH="8283317" progId="Word.Document.12">
                  <p:embed/>
                </p:oleObj>
              </mc:Choice>
              <mc:Fallback>
                <p:oleObj name="Document" r:id="rId2" imgW="6659020" imgH="8283317" progId="Word.Document.12">
                  <p:embed/>
                  <p:pic>
                    <p:nvPicPr>
                      <p:cNvPr id="8" name="Object 7">
                        <a:extLst>
                          <a:ext uri="{FF2B5EF4-FFF2-40B4-BE49-F238E27FC236}">
                            <a16:creationId xmlns:a16="http://schemas.microsoft.com/office/drawing/2014/main" id="{424CD36A-2950-619A-957B-DF83815EBDAA}"/>
                          </a:ext>
                        </a:extLst>
                      </p:cNvPr>
                      <p:cNvPicPr/>
                      <p:nvPr/>
                    </p:nvPicPr>
                    <p:blipFill>
                      <a:blip r:embed="rId3"/>
                      <a:stretch>
                        <a:fillRect/>
                      </a:stretch>
                    </p:blipFill>
                    <p:spPr>
                      <a:xfrm>
                        <a:off x="319503" y="889986"/>
                        <a:ext cx="3939781" cy="556408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82309CE2-14C5-F25F-4BAC-612550A9AF79}"/>
              </a:ext>
            </a:extLst>
          </p:cNvPr>
          <p:cNvPicPr>
            <a:picLocks noChangeAspect="1"/>
          </p:cNvPicPr>
          <p:nvPr/>
        </p:nvPicPr>
        <p:blipFill>
          <a:blip r:embed="rId4"/>
          <a:stretch>
            <a:fillRect/>
          </a:stretch>
        </p:blipFill>
        <p:spPr>
          <a:xfrm>
            <a:off x="4653802" y="1056443"/>
            <a:ext cx="4170695" cy="5726098"/>
          </a:xfrm>
          <a:prstGeom prst="rect">
            <a:avLst/>
          </a:prstGeom>
        </p:spPr>
      </p:pic>
    </p:spTree>
    <p:extLst>
      <p:ext uri="{BB962C8B-B14F-4D97-AF65-F5344CB8AC3E}">
        <p14:creationId xmlns:p14="http://schemas.microsoft.com/office/powerpoint/2010/main" val="3107392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0536-208C-F3B3-778D-6C169D7BD2AE}"/>
              </a:ext>
            </a:extLst>
          </p:cNvPr>
          <p:cNvSpPr>
            <a:spLocks noGrp="1"/>
          </p:cNvSpPr>
          <p:nvPr>
            <p:ph type="title"/>
          </p:nvPr>
        </p:nvSpPr>
        <p:spPr>
          <a:xfrm>
            <a:off x="174945" y="234863"/>
            <a:ext cx="8053675" cy="430887"/>
          </a:xfrm>
        </p:spPr>
        <p:txBody>
          <a:bodyPr/>
          <a:lstStyle/>
          <a:p>
            <a:r>
              <a:rPr lang="en-US" sz="2800" dirty="0"/>
              <a:t>MFP Demo Services - 365 Days</a:t>
            </a:r>
          </a:p>
        </p:txBody>
      </p:sp>
      <p:sp>
        <p:nvSpPr>
          <p:cNvPr id="3" name="Content Placeholder 2">
            <a:extLst>
              <a:ext uri="{FF2B5EF4-FFF2-40B4-BE49-F238E27FC236}">
                <a16:creationId xmlns:a16="http://schemas.microsoft.com/office/drawing/2014/main" id="{437AD226-64D8-B55A-FAA8-A1C5928DBD15}"/>
              </a:ext>
            </a:extLst>
          </p:cNvPr>
          <p:cNvSpPr>
            <a:spLocks noGrp="1"/>
          </p:cNvSpPr>
          <p:nvPr>
            <p:ph idx="1"/>
          </p:nvPr>
        </p:nvSpPr>
        <p:spPr>
          <a:xfrm>
            <a:off x="174945" y="876578"/>
            <a:ext cx="8600755" cy="5478423"/>
          </a:xfrm>
        </p:spPr>
        <p:txBody>
          <a:bodyPr/>
          <a:lstStyle/>
          <a:p>
            <a:pPr marL="342900" indent="-342900">
              <a:buClr>
                <a:srgbClr val="002B82"/>
              </a:buClr>
              <a:buFont typeface="Wingdings" panose="05000000000000000000" pitchFamily="2" charset="2"/>
              <a:buChar char="§"/>
            </a:pPr>
            <a:r>
              <a:rPr lang="en-US" sz="2000" dirty="0">
                <a:solidFill>
                  <a:srgbClr val="002060"/>
                </a:solidFill>
              </a:rPr>
              <a:t>MFP Demo services are available for a period of 365 days beginning the day the individual transitions to a qualified setting.</a:t>
            </a:r>
          </a:p>
          <a:p>
            <a:pPr marL="342900" indent="-342900">
              <a:buClr>
                <a:srgbClr val="002B82"/>
              </a:buClr>
              <a:buFont typeface="Wingdings" panose="05000000000000000000" pitchFamily="2" charset="2"/>
              <a:buChar char="§"/>
            </a:pPr>
            <a:endParaRPr lang="en-US" sz="2000" dirty="0">
              <a:solidFill>
                <a:srgbClr val="002060"/>
              </a:solidFill>
            </a:endParaRPr>
          </a:p>
          <a:p>
            <a:pPr marL="342900" indent="-342900">
              <a:buClr>
                <a:srgbClr val="002B82"/>
              </a:buClr>
              <a:buFont typeface="Wingdings" panose="05000000000000000000" pitchFamily="2" charset="2"/>
              <a:buChar char="§"/>
            </a:pPr>
            <a:r>
              <a:rPr lang="en-US" sz="2000" dirty="0">
                <a:solidFill>
                  <a:srgbClr val="002060"/>
                </a:solidFill>
              </a:rPr>
              <a:t>If an individual is admitted to a facility during the 365 days, the MFP Demo services are paused and restarted once the individual is discharged back to the community. See examples below.</a:t>
            </a:r>
          </a:p>
          <a:p>
            <a:pPr marL="342900" indent="-342900">
              <a:buClr>
                <a:srgbClr val="002B82"/>
              </a:buClr>
              <a:buFont typeface="Arial" panose="020B0604020202020204" pitchFamily="34" charset="0"/>
              <a:buChar char="■"/>
            </a:pPr>
            <a:endParaRPr lang="en-US" sz="2000" dirty="0">
              <a:solidFill>
                <a:srgbClr val="002060"/>
              </a:solidFill>
            </a:endParaRPr>
          </a:p>
          <a:p>
            <a:pPr marL="342900" indent="-342900">
              <a:buClr>
                <a:srgbClr val="002B82"/>
              </a:buClr>
              <a:buFont typeface="Arial" panose="020B0604020202020204" pitchFamily="34" charset="0"/>
              <a:buChar char="■"/>
            </a:pPr>
            <a:endParaRPr lang="en-US" sz="2000" dirty="0">
              <a:solidFill>
                <a:srgbClr val="002060"/>
              </a:solidFill>
            </a:endParaRPr>
          </a:p>
          <a:p>
            <a:pPr marL="342900" indent="-342900">
              <a:buClr>
                <a:srgbClr val="002B82"/>
              </a:buClr>
              <a:buFont typeface="Arial" panose="020B0604020202020204" pitchFamily="34" charset="0"/>
              <a:buChar char="■"/>
            </a:pPr>
            <a:endParaRPr lang="en-US" sz="2000" dirty="0">
              <a:solidFill>
                <a:srgbClr val="002060"/>
              </a:solidFill>
            </a:endParaRPr>
          </a:p>
          <a:p>
            <a:pPr marL="342900" indent="-342900">
              <a:buClr>
                <a:srgbClr val="002B82"/>
              </a:buClr>
              <a:buFont typeface="Arial" panose="020B0604020202020204" pitchFamily="34" charset="0"/>
              <a:buChar char="■"/>
            </a:pPr>
            <a:endParaRPr lang="en-US" sz="2000" dirty="0">
              <a:solidFill>
                <a:srgbClr val="002060"/>
              </a:solidFill>
            </a:endParaRPr>
          </a:p>
          <a:p>
            <a:pPr marL="342900" indent="-342900">
              <a:buClr>
                <a:srgbClr val="002B82"/>
              </a:buClr>
              <a:buFont typeface="Arial" panose="020B0604020202020204" pitchFamily="34" charset="0"/>
              <a:buChar char="■"/>
            </a:pPr>
            <a:endParaRPr lang="en-US" sz="2000" dirty="0">
              <a:solidFill>
                <a:srgbClr val="002060"/>
              </a:solidFill>
            </a:endParaRPr>
          </a:p>
          <a:p>
            <a:pPr marL="342900" indent="-342900">
              <a:buClr>
                <a:srgbClr val="002B82"/>
              </a:buClr>
              <a:buFont typeface="Arial" panose="020B0604020202020204" pitchFamily="34" charset="0"/>
              <a:buChar char="■"/>
            </a:pPr>
            <a:endParaRPr lang="en-US" sz="2000" dirty="0">
              <a:solidFill>
                <a:srgbClr val="002060"/>
              </a:solidFill>
            </a:endParaRPr>
          </a:p>
          <a:p>
            <a:pPr marL="342900" indent="-342900">
              <a:buClr>
                <a:srgbClr val="002B82"/>
              </a:buClr>
              <a:buFont typeface="Arial" panose="020B0604020202020204" pitchFamily="34" charset="0"/>
              <a:buChar char="■"/>
            </a:pPr>
            <a:endParaRPr lang="en-US" sz="2000" dirty="0">
              <a:solidFill>
                <a:srgbClr val="002060"/>
              </a:solidFill>
            </a:endParaRPr>
          </a:p>
          <a:p>
            <a:pPr marL="342900" indent="-342900">
              <a:buClr>
                <a:srgbClr val="002B82"/>
              </a:buClr>
              <a:buFont typeface="Wingdings" panose="05000000000000000000" pitchFamily="2" charset="2"/>
              <a:buChar char="§"/>
            </a:pPr>
            <a:r>
              <a:rPr lang="en-US" sz="2000" dirty="0">
                <a:solidFill>
                  <a:srgbClr val="002060"/>
                </a:solidFill>
                <a:latin typeface="Arial"/>
                <a:ea typeface="ＭＳ Ｐゴシック"/>
                <a:cs typeface="Arial"/>
              </a:rPr>
              <a:t>At the end of the 365 MFP Demo days, individuals may receive MassHealth services if they continue to meet eligibility requirements.</a:t>
            </a:r>
          </a:p>
          <a:p>
            <a:pPr marL="342900" indent="-342900">
              <a:buClr>
                <a:srgbClr val="002B82"/>
              </a:buClr>
              <a:buFont typeface="Arial" panose="020B0604020202020204" pitchFamily="34" charset="0"/>
              <a:buChar char="■"/>
            </a:pPr>
            <a:endParaRPr lang="en-US" sz="2000" dirty="0">
              <a:solidFill>
                <a:srgbClr val="002060"/>
              </a:solidFill>
            </a:endParaRPr>
          </a:p>
          <a:p>
            <a:endParaRPr lang="en-US" sz="2000" dirty="0">
              <a:solidFill>
                <a:srgbClr val="002060"/>
              </a:solidFill>
            </a:endParaRPr>
          </a:p>
          <a:p>
            <a:pPr lvl="1" indent="0">
              <a:buNone/>
            </a:pPr>
            <a:endParaRPr lang="en-US" b="1" dirty="0">
              <a:solidFill>
                <a:srgbClr val="002060"/>
              </a:solidFill>
              <a:latin typeface="Arial"/>
              <a:ea typeface="ＭＳ Ｐゴシック"/>
              <a:cs typeface="Arial"/>
            </a:endParaRPr>
          </a:p>
        </p:txBody>
      </p:sp>
      <p:graphicFrame>
        <p:nvGraphicFramePr>
          <p:cNvPr id="4" name="Table 4">
            <a:extLst>
              <a:ext uri="{FF2B5EF4-FFF2-40B4-BE49-F238E27FC236}">
                <a16:creationId xmlns:a16="http://schemas.microsoft.com/office/drawing/2014/main" id="{1DCB34F6-0FEA-72C9-2C2A-8B9CBD2BE03B}"/>
              </a:ext>
            </a:extLst>
          </p:cNvPr>
          <p:cNvGraphicFramePr>
            <a:graphicFrameLocks noGrp="1"/>
          </p:cNvGraphicFramePr>
          <p:nvPr/>
        </p:nvGraphicFramePr>
        <p:xfrm>
          <a:off x="405421" y="3069718"/>
          <a:ext cx="7823199" cy="1311712"/>
        </p:xfrm>
        <a:graphic>
          <a:graphicData uri="http://schemas.openxmlformats.org/drawingml/2006/table">
            <a:tbl>
              <a:tblPr firstRow="1" bandRow="1">
                <a:tableStyleId>{21E4AEA4-8DFA-4A89-87EB-49C32662AFE0}</a:tableStyleId>
              </a:tblPr>
              <a:tblGrid>
                <a:gridCol w="2222500">
                  <a:extLst>
                    <a:ext uri="{9D8B030D-6E8A-4147-A177-3AD203B41FA5}">
                      <a16:colId xmlns:a16="http://schemas.microsoft.com/office/drawing/2014/main" val="1168060254"/>
                    </a:ext>
                  </a:extLst>
                </a:gridCol>
                <a:gridCol w="2400300">
                  <a:extLst>
                    <a:ext uri="{9D8B030D-6E8A-4147-A177-3AD203B41FA5}">
                      <a16:colId xmlns:a16="http://schemas.microsoft.com/office/drawing/2014/main" val="2034079760"/>
                    </a:ext>
                  </a:extLst>
                </a:gridCol>
                <a:gridCol w="3200399">
                  <a:extLst>
                    <a:ext uri="{9D8B030D-6E8A-4147-A177-3AD203B41FA5}">
                      <a16:colId xmlns:a16="http://schemas.microsoft.com/office/drawing/2014/main" val="2981376277"/>
                    </a:ext>
                  </a:extLst>
                </a:gridCol>
              </a:tblGrid>
              <a:tr h="570032">
                <a:tc>
                  <a:txBody>
                    <a:bodyPr/>
                    <a:lstStyle/>
                    <a:p>
                      <a:r>
                        <a:rPr lang="en-US" dirty="0"/>
                        <a:t>Transition Date</a:t>
                      </a:r>
                    </a:p>
                  </a:txBody>
                  <a:tcPr/>
                </a:tc>
                <a:tc>
                  <a:txBody>
                    <a:bodyPr/>
                    <a:lstStyle/>
                    <a:p>
                      <a:r>
                        <a:rPr lang="en-US" dirty="0"/>
                        <a:t>Inpatient Days </a:t>
                      </a:r>
                    </a:p>
                  </a:txBody>
                  <a:tcPr/>
                </a:tc>
                <a:tc>
                  <a:txBody>
                    <a:bodyPr/>
                    <a:lstStyle/>
                    <a:p>
                      <a:r>
                        <a:rPr lang="en-US" dirty="0"/>
                        <a:t>Anticipated 365 End Date</a:t>
                      </a:r>
                    </a:p>
                  </a:txBody>
                  <a:tcPr/>
                </a:tc>
                <a:extLst>
                  <a:ext uri="{0D108BD9-81ED-4DB2-BD59-A6C34878D82A}">
                    <a16:rowId xmlns:a16="http://schemas.microsoft.com/office/drawing/2014/main" val="3509925995"/>
                  </a:ext>
                </a:extLst>
              </a:tr>
              <a:tr h="370840">
                <a:tc>
                  <a:txBody>
                    <a:bodyPr/>
                    <a:lstStyle/>
                    <a:p>
                      <a:r>
                        <a:rPr lang="en-US" dirty="0"/>
                        <a:t>1/1/2023</a:t>
                      </a:r>
                    </a:p>
                  </a:txBody>
                  <a:tcPr/>
                </a:tc>
                <a:tc>
                  <a:txBody>
                    <a:bodyPr/>
                    <a:lstStyle/>
                    <a:p>
                      <a:r>
                        <a:rPr lang="en-US" dirty="0"/>
                        <a:t>N/A</a:t>
                      </a:r>
                    </a:p>
                  </a:txBody>
                  <a:tcPr/>
                </a:tc>
                <a:tc>
                  <a:txBody>
                    <a:bodyPr/>
                    <a:lstStyle/>
                    <a:p>
                      <a:r>
                        <a:rPr lang="en-US" dirty="0"/>
                        <a:t>1/1/2024</a:t>
                      </a:r>
                    </a:p>
                  </a:txBody>
                  <a:tcPr/>
                </a:tc>
                <a:extLst>
                  <a:ext uri="{0D108BD9-81ED-4DB2-BD59-A6C34878D82A}">
                    <a16:rowId xmlns:a16="http://schemas.microsoft.com/office/drawing/2014/main" val="1216007993"/>
                  </a:ext>
                </a:extLst>
              </a:tr>
              <a:tr h="370840">
                <a:tc>
                  <a:txBody>
                    <a:bodyPr/>
                    <a:lstStyle/>
                    <a:p>
                      <a:r>
                        <a:rPr lang="en-US" dirty="0"/>
                        <a:t>1/1/2023</a:t>
                      </a:r>
                    </a:p>
                  </a:txBody>
                  <a:tcPr/>
                </a:tc>
                <a:tc>
                  <a:txBody>
                    <a:bodyPr/>
                    <a:lstStyle/>
                    <a:p>
                      <a:r>
                        <a:rPr lang="en-US" dirty="0"/>
                        <a:t>15 days</a:t>
                      </a:r>
                    </a:p>
                  </a:txBody>
                  <a:tcPr/>
                </a:tc>
                <a:tc>
                  <a:txBody>
                    <a:bodyPr/>
                    <a:lstStyle/>
                    <a:p>
                      <a:r>
                        <a:rPr lang="en-US" dirty="0"/>
                        <a:t>1/16/2024</a:t>
                      </a:r>
                    </a:p>
                  </a:txBody>
                  <a:tcPr/>
                </a:tc>
                <a:extLst>
                  <a:ext uri="{0D108BD9-81ED-4DB2-BD59-A6C34878D82A}">
                    <a16:rowId xmlns:a16="http://schemas.microsoft.com/office/drawing/2014/main" val="4099924545"/>
                  </a:ext>
                </a:extLst>
              </a:tr>
            </a:tbl>
          </a:graphicData>
        </a:graphic>
      </p:graphicFrame>
    </p:spTree>
    <p:extLst>
      <p:ext uri="{BB962C8B-B14F-4D97-AF65-F5344CB8AC3E}">
        <p14:creationId xmlns:p14="http://schemas.microsoft.com/office/powerpoint/2010/main" val="1856993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06414" y="210914"/>
            <a:ext cx="8277186" cy="78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4400" b="1">
                <a:solidFill>
                  <a:schemeClr val="accent2"/>
                </a:solidFill>
                <a:latin typeface="+mj-lt"/>
                <a:ea typeface="ＭＳ Ｐゴシック" pitchFamily="34" charset="-128"/>
                <a:cs typeface="ＭＳ Ｐゴシック" charset="0"/>
              </a:defRPr>
            </a:lvl1pPr>
            <a:lvl2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2pPr>
            <a:lvl3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3pPr>
            <a:lvl4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4pPr>
            <a:lvl5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5pPr>
            <a:lvl6pPr marL="457200" algn="l" rtl="0" fontAlgn="base">
              <a:lnSpc>
                <a:spcPct val="85000"/>
              </a:lnSpc>
              <a:spcBef>
                <a:spcPct val="0"/>
              </a:spcBef>
              <a:spcAft>
                <a:spcPct val="0"/>
              </a:spcAft>
              <a:defRPr sz="4400" b="1">
                <a:solidFill>
                  <a:schemeClr val="accent2"/>
                </a:solidFill>
                <a:latin typeface="Arial" charset="0"/>
              </a:defRPr>
            </a:lvl6pPr>
            <a:lvl7pPr marL="914400" algn="l" rtl="0" fontAlgn="base">
              <a:lnSpc>
                <a:spcPct val="85000"/>
              </a:lnSpc>
              <a:spcBef>
                <a:spcPct val="0"/>
              </a:spcBef>
              <a:spcAft>
                <a:spcPct val="0"/>
              </a:spcAft>
              <a:defRPr sz="4400" b="1">
                <a:solidFill>
                  <a:schemeClr val="accent2"/>
                </a:solidFill>
                <a:latin typeface="Arial" charset="0"/>
              </a:defRPr>
            </a:lvl7pPr>
            <a:lvl8pPr marL="1371600" algn="l" rtl="0" fontAlgn="base">
              <a:lnSpc>
                <a:spcPct val="85000"/>
              </a:lnSpc>
              <a:spcBef>
                <a:spcPct val="0"/>
              </a:spcBef>
              <a:spcAft>
                <a:spcPct val="0"/>
              </a:spcAft>
              <a:defRPr sz="4400" b="1">
                <a:solidFill>
                  <a:schemeClr val="accent2"/>
                </a:solidFill>
                <a:latin typeface="Arial" charset="0"/>
              </a:defRPr>
            </a:lvl8pPr>
            <a:lvl9pPr marL="1828800" algn="l" rtl="0" fontAlgn="base">
              <a:lnSpc>
                <a:spcPct val="85000"/>
              </a:lnSpc>
              <a:spcBef>
                <a:spcPct val="0"/>
              </a:spcBef>
              <a:spcAft>
                <a:spcPct val="0"/>
              </a:spcAft>
              <a:defRPr sz="4400" b="1">
                <a:solidFill>
                  <a:schemeClr val="accent2"/>
                </a:solidFill>
                <a:latin typeface="Arial" charset="0"/>
              </a:defRPr>
            </a:lvl9pPr>
          </a:lstStyle>
          <a:p>
            <a:pPr eaLnBrk="1" hangingPunct="1">
              <a:lnSpc>
                <a:spcPct val="100000"/>
              </a:lnSpc>
            </a:pPr>
            <a:r>
              <a:rPr kumimoji="0" lang="en-US" sz="2800" i="0" u="none" strike="noStrike" kern="0" cap="none" spc="0" normalizeH="0" baseline="0" noProof="0">
                <a:ln>
                  <a:noFill/>
                </a:ln>
                <a:solidFill>
                  <a:srgbClr val="002060"/>
                </a:solidFill>
                <a:effectLst/>
                <a:uLnTx/>
                <a:uFillTx/>
                <a:latin typeface="Arial"/>
                <a:ea typeface="+mn-ea"/>
                <a:cs typeface="+mn-cs"/>
              </a:rPr>
              <a:t>Money Follows the Person Information System</a:t>
            </a:r>
            <a:endParaRPr lang="en-US" altLang="en-US" sz="2800" kern="0">
              <a:solidFill>
                <a:srgbClr val="002060"/>
              </a:solidFill>
              <a:ea typeface="ＭＳ Ｐゴシック" charset="-128"/>
            </a:endParaRPr>
          </a:p>
        </p:txBody>
      </p:sp>
      <p:sp>
        <p:nvSpPr>
          <p:cNvPr id="3" name="Content Placeholder 2"/>
          <p:cNvSpPr txBox="1">
            <a:spLocks/>
          </p:cNvSpPr>
          <p:nvPr/>
        </p:nvSpPr>
        <p:spPr>
          <a:xfrm>
            <a:off x="206414" y="995515"/>
            <a:ext cx="8419794" cy="4915427"/>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marL="0" indent="0" defTabSz="913429" eaLnBrk="1" hangingPunct="1">
              <a:lnSpc>
                <a:spcPct val="100000"/>
              </a:lnSpc>
              <a:spcBef>
                <a:spcPct val="0"/>
              </a:spcBef>
              <a:buClr>
                <a:srgbClr val="002B82"/>
              </a:buClr>
              <a:buNone/>
              <a:defRPr/>
            </a:pPr>
            <a:r>
              <a:rPr kumimoji="0" lang="en-US" sz="2000" b="0" i="0" u="none" strike="noStrike" kern="0" cap="none" spc="0" normalizeH="0" baseline="0" noProof="0">
                <a:ln>
                  <a:noFill/>
                </a:ln>
                <a:solidFill>
                  <a:srgbClr val="002060"/>
                </a:solidFill>
                <a:effectLst/>
                <a:uLnTx/>
                <a:uFillTx/>
                <a:latin typeface="Arial"/>
                <a:ea typeface="+mn-ea"/>
                <a:cs typeface="+mn-cs"/>
              </a:rPr>
              <a:t>The Money Follows the Person </a:t>
            </a:r>
          </a:p>
          <a:p>
            <a:pPr marL="0" indent="0" defTabSz="913429" eaLnBrk="1" hangingPunct="1">
              <a:lnSpc>
                <a:spcPct val="100000"/>
              </a:lnSpc>
              <a:spcBef>
                <a:spcPct val="0"/>
              </a:spcBef>
              <a:buClr>
                <a:srgbClr val="002B82"/>
              </a:buClr>
              <a:buNone/>
              <a:defRPr/>
            </a:pPr>
            <a:r>
              <a:rPr kumimoji="0" lang="en-US" sz="2000" b="0" i="0" u="none" strike="noStrike" kern="0" cap="none" spc="0" normalizeH="0" baseline="0" noProof="0">
                <a:ln>
                  <a:noFill/>
                </a:ln>
                <a:solidFill>
                  <a:srgbClr val="002060"/>
                </a:solidFill>
                <a:effectLst/>
                <a:uLnTx/>
                <a:uFillTx/>
                <a:latin typeface="Arial"/>
                <a:ea typeface="+mn-ea"/>
                <a:cs typeface="+mn-cs"/>
              </a:rPr>
              <a:t>Information System (MFP-IS), </a:t>
            </a:r>
          </a:p>
          <a:p>
            <a:pPr marL="0" indent="0" defTabSz="913429" eaLnBrk="1" hangingPunct="1">
              <a:lnSpc>
                <a:spcPct val="100000"/>
              </a:lnSpc>
              <a:spcBef>
                <a:spcPct val="0"/>
              </a:spcBef>
              <a:buClr>
                <a:srgbClr val="002B82"/>
              </a:buClr>
              <a:buNone/>
              <a:defRPr/>
            </a:pPr>
            <a:r>
              <a:rPr kumimoji="0" lang="en-US" sz="2000" b="0" i="0" u="none" strike="noStrike" kern="0" cap="none" spc="0" normalizeH="0" baseline="0" noProof="0">
                <a:ln>
                  <a:noFill/>
                </a:ln>
                <a:solidFill>
                  <a:srgbClr val="002060"/>
                </a:solidFill>
                <a:effectLst/>
                <a:uLnTx/>
                <a:uFillTx/>
                <a:latin typeface="Arial"/>
                <a:ea typeface="+mn-ea"/>
                <a:cs typeface="+mn-cs"/>
              </a:rPr>
              <a:t>accessed through the Virtual Gateway, </a:t>
            </a:r>
          </a:p>
          <a:p>
            <a:pPr marL="0" indent="0" defTabSz="913429" eaLnBrk="1" hangingPunct="1">
              <a:lnSpc>
                <a:spcPct val="100000"/>
              </a:lnSpc>
              <a:spcBef>
                <a:spcPct val="0"/>
              </a:spcBef>
              <a:buClr>
                <a:srgbClr val="002B82"/>
              </a:buClr>
              <a:buNone/>
              <a:defRPr/>
            </a:pPr>
            <a:r>
              <a:rPr kumimoji="0" lang="en-US" sz="2000" b="0" i="0" u="none" strike="noStrike" kern="0" cap="none" spc="0" normalizeH="0" baseline="0" noProof="0">
                <a:ln>
                  <a:noFill/>
                </a:ln>
                <a:solidFill>
                  <a:srgbClr val="002060"/>
                </a:solidFill>
                <a:effectLst/>
                <a:uLnTx/>
                <a:uFillTx/>
                <a:latin typeface="Arial"/>
                <a:ea typeface="+mn-ea"/>
                <a:cs typeface="+mn-cs"/>
              </a:rPr>
              <a:t>is the system of record used </a:t>
            </a:r>
            <a:r>
              <a:rPr lang="en-US" sz="2000" b="0" kern="0">
                <a:solidFill>
                  <a:srgbClr val="002060"/>
                </a:solidFill>
                <a:latin typeface="Arial"/>
                <a:ea typeface="+mn-ea"/>
                <a:cs typeface="+mn-cs"/>
              </a:rPr>
              <a:t>to </a:t>
            </a:r>
            <a:r>
              <a:rPr kumimoji="0" lang="en-US" sz="2000" b="0" i="0" u="none" strike="noStrike" kern="0" cap="none" spc="0" normalizeH="0" baseline="0" noProof="0">
                <a:ln>
                  <a:noFill/>
                </a:ln>
                <a:solidFill>
                  <a:srgbClr val="002060"/>
                </a:solidFill>
                <a:effectLst/>
                <a:uLnTx/>
                <a:uFillTx/>
                <a:latin typeface="Arial"/>
                <a:ea typeface="+mn-ea"/>
                <a:cs typeface="+mn-cs"/>
              </a:rPr>
              <a:t>manage </a:t>
            </a:r>
          </a:p>
          <a:p>
            <a:pPr marL="0" indent="0" defTabSz="913429" eaLnBrk="1" hangingPunct="1">
              <a:lnSpc>
                <a:spcPct val="100000"/>
              </a:lnSpc>
              <a:spcBef>
                <a:spcPct val="0"/>
              </a:spcBef>
              <a:buClr>
                <a:srgbClr val="002B82"/>
              </a:buClr>
              <a:buNone/>
              <a:defRPr/>
            </a:pPr>
            <a:r>
              <a:rPr kumimoji="0" lang="en-US" sz="2000" b="0" i="0" u="none" strike="noStrike" kern="0" cap="none" spc="0" normalizeH="0" baseline="0" noProof="0">
                <a:ln>
                  <a:noFill/>
                </a:ln>
                <a:solidFill>
                  <a:srgbClr val="002060"/>
                </a:solidFill>
                <a:effectLst/>
                <a:uLnTx/>
                <a:uFillTx/>
                <a:latin typeface="Arial"/>
                <a:ea typeface="+mn-ea"/>
                <a:cs typeface="+mn-cs"/>
              </a:rPr>
              <a:t>individuals who have voluntarily </a:t>
            </a:r>
          </a:p>
          <a:p>
            <a:pPr marL="0" indent="0" defTabSz="913429" eaLnBrk="1" hangingPunct="1">
              <a:lnSpc>
                <a:spcPct val="100000"/>
              </a:lnSpc>
              <a:spcBef>
                <a:spcPct val="0"/>
              </a:spcBef>
              <a:buClr>
                <a:srgbClr val="002B82"/>
              </a:buClr>
              <a:buNone/>
              <a:defRPr/>
            </a:pPr>
            <a:r>
              <a:rPr kumimoji="0" lang="en-US" sz="2000" b="0" i="0" u="none" strike="noStrike" kern="0" cap="none" spc="0" normalizeH="0" baseline="0" noProof="0">
                <a:ln>
                  <a:noFill/>
                </a:ln>
                <a:solidFill>
                  <a:srgbClr val="002060"/>
                </a:solidFill>
                <a:effectLst/>
                <a:uLnTx/>
                <a:uFillTx/>
                <a:latin typeface="Arial"/>
                <a:ea typeface="+mn-ea"/>
                <a:cs typeface="+mn-cs"/>
              </a:rPr>
              <a:t>agreed to participate in the </a:t>
            </a:r>
          </a:p>
          <a:p>
            <a:pPr marL="0" indent="0" defTabSz="913429" eaLnBrk="1" hangingPunct="1">
              <a:lnSpc>
                <a:spcPct val="100000"/>
              </a:lnSpc>
              <a:spcBef>
                <a:spcPct val="0"/>
              </a:spcBef>
              <a:buClr>
                <a:srgbClr val="002B82"/>
              </a:buClr>
              <a:buNone/>
              <a:defRPr/>
            </a:pPr>
            <a:r>
              <a:rPr kumimoji="0" lang="en-US" sz="2000" b="0" i="0" u="none" strike="noStrike" kern="0" cap="none" spc="0" normalizeH="0" baseline="0" noProof="0">
                <a:ln>
                  <a:noFill/>
                </a:ln>
                <a:solidFill>
                  <a:srgbClr val="002060"/>
                </a:solidFill>
                <a:effectLst/>
                <a:uLnTx/>
                <a:uFillTx/>
                <a:latin typeface="Arial"/>
                <a:ea typeface="+mn-ea"/>
                <a:cs typeface="+mn-cs"/>
              </a:rPr>
              <a:t>MFP Demonstration (MFP Demo).</a:t>
            </a:r>
          </a:p>
          <a:p>
            <a:pPr marL="0" indent="0" defTabSz="913429" eaLnBrk="1" hangingPunct="1">
              <a:lnSpc>
                <a:spcPct val="100000"/>
              </a:lnSpc>
              <a:spcBef>
                <a:spcPct val="0"/>
              </a:spcBef>
              <a:buClr>
                <a:srgbClr val="002B82"/>
              </a:buClr>
              <a:buNone/>
              <a:defRPr/>
            </a:pPr>
            <a:endParaRPr lang="en-US" sz="2000" b="0" kern="0">
              <a:solidFill>
                <a:srgbClr val="002060"/>
              </a:solidFill>
              <a:latin typeface="Arial"/>
              <a:ea typeface="+mn-ea"/>
              <a:cs typeface="+mn-cs"/>
            </a:endParaRPr>
          </a:p>
          <a:p>
            <a:pPr marL="0" indent="0" defTabSz="913429" eaLnBrk="1" hangingPunct="1">
              <a:lnSpc>
                <a:spcPct val="100000"/>
              </a:lnSpc>
              <a:spcBef>
                <a:spcPct val="0"/>
              </a:spcBef>
              <a:buClr>
                <a:srgbClr val="002B82"/>
              </a:buClr>
              <a:buNone/>
              <a:defRPr/>
            </a:pPr>
            <a:r>
              <a:rPr kumimoji="0" lang="en-US" sz="2000" b="0" i="0" u="none" strike="noStrike" kern="0" cap="none" spc="0" normalizeH="0" baseline="0" noProof="0">
                <a:ln>
                  <a:noFill/>
                </a:ln>
                <a:solidFill>
                  <a:srgbClr val="002060"/>
                </a:solidFill>
                <a:effectLst/>
                <a:uLnTx/>
                <a:uFillTx/>
                <a:latin typeface="Arial"/>
                <a:ea typeface="+mn-ea"/>
                <a:cs typeface="+mn-cs"/>
              </a:rPr>
              <a:t>This system provides role-based permissions and security, allowing only authorized personnel to view, enter and submit data. This application provides real time data updates and reports. </a:t>
            </a:r>
          </a:p>
          <a:p>
            <a:pPr marL="0" indent="0" defTabSz="913429" eaLnBrk="1" hangingPunct="1">
              <a:lnSpc>
                <a:spcPct val="100000"/>
              </a:lnSpc>
              <a:spcBef>
                <a:spcPct val="0"/>
              </a:spcBef>
              <a:buClr>
                <a:srgbClr val="002B82"/>
              </a:buClr>
              <a:buNone/>
              <a:defRPr/>
            </a:pPr>
            <a:endParaRPr kumimoji="0" lang="en-US" sz="2200" b="0" i="0" u="none" strike="noStrike" kern="0" cap="none" spc="0" normalizeH="0" baseline="0" noProof="0">
              <a:ln>
                <a:noFill/>
              </a:ln>
              <a:solidFill>
                <a:srgbClr val="002060"/>
              </a:solidFill>
              <a:effectLst/>
              <a:uLnTx/>
              <a:uFillTx/>
              <a:latin typeface="Arial"/>
              <a:ea typeface="+mn-ea"/>
              <a:cs typeface="+mn-cs"/>
            </a:endParaRPr>
          </a:p>
          <a:p>
            <a:pPr marL="0" indent="0" defTabSz="913429" eaLnBrk="1" hangingPunct="1">
              <a:lnSpc>
                <a:spcPct val="100000"/>
              </a:lnSpc>
              <a:spcBef>
                <a:spcPct val="0"/>
              </a:spcBef>
              <a:buClr>
                <a:srgbClr val="002B82"/>
              </a:buClr>
              <a:buNone/>
              <a:defRPr/>
            </a:pPr>
            <a:r>
              <a:rPr kumimoji="0" lang="en-US" sz="2000" b="0" i="0" u="none" strike="noStrike" kern="0" cap="none" spc="0" normalizeH="0" baseline="0" noProof="0">
                <a:ln>
                  <a:noFill/>
                </a:ln>
                <a:solidFill>
                  <a:srgbClr val="002060"/>
                </a:solidFill>
                <a:effectLst/>
                <a:uLnTx/>
                <a:uFillTx/>
                <a:latin typeface="Arial"/>
                <a:ea typeface="+mn-ea"/>
                <a:cs typeface="+mn-cs"/>
              </a:rPr>
              <a:t>Through this system users can enter new enrollees, manage existing enrollees and participants, view eligibility statuses, and access reports.</a:t>
            </a:r>
          </a:p>
          <a:p>
            <a:pPr marL="0" indent="0" defTabSz="913429" eaLnBrk="1" hangingPunct="1">
              <a:lnSpc>
                <a:spcPct val="100000"/>
              </a:lnSpc>
              <a:spcBef>
                <a:spcPct val="0"/>
              </a:spcBef>
              <a:buClr>
                <a:srgbClr val="002B82"/>
              </a:buClr>
              <a:buNone/>
              <a:defRPr/>
            </a:pPr>
            <a:endParaRPr lang="en-US" sz="2000" b="0" kern="0">
              <a:solidFill>
                <a:srgbClr val="002060"/>
              </a:solidFill>
              <a:latin typeface="Arial"/>
              <a:ea typeface="+mn-ea"/>
              <a:cs typeface="+mn-cs"/>
            </a:endParaRPr>
          </a:p>
          <a:p>
            <a:pPr marL="0" indent="0" defTabSz="913429" eaLnBrk="1" hangingPunct="1">
              <a:lnSpc>
                <a:spcPct val="100000"/>
              </a:lnSpc>
              <a:spcBef>
                <a:spcPct val="0"/>
              </a:spcBef>
              <a:buClr>
                <a:srgbClr val="002B82"/>
              </a:buClr>
              <a:buNone/>
              <a:defRPr/>
            </a:pPr>
            <a:br>
              <a:rPr kumimoji="0" lang="en-US" sz="2000" b="0" i="0" u="none" strike="noStrike" kern="0" cap="none" spc="0" normalizeH="0" baseline="0" noProof="0">
                <a:ln>
                  <a:noFill/>
                </a:ln>
                <a:solidFill>
                  <a:srgbClr val="002060"/>
                </a:solidFill>
                <a:effectLst/>
                <a:uLnTx/>
                <a:uFillTx/>
                <a:latin typeface="Arial"/>
                <a:ea typeface="+mn-ea"/>
                <a:cs typeface="+mn-cs"/>
              </a:rPr>
            </a:br>
            <a:endParaRPr kumimoji="0" lang="en-US" sz="2000" b="0" i="0" u="none" strike="noStrike" kern="0" cap="none" spc="0" normalizeH="0" baseline="0" noProof="0">
              <a:ln>
                <a:noFill/>
              </a:ln>
              <a:solidFill>
                <a:srgbClr val="002060"/>
              </a:solidFill>
              <a:effectLst/>
              <a:uLnTx/>
              <a:uFillTx/>
              <a:latin typeface="Arial"/>
              <a:ea typeface="+mn-ea"/>
              <a:cs typeface="+mn-cs"/>
            </a:endParaRPr>
          </a:p>
          <a:p>
            <a:pPr marL="0" marR="0" lvl="0" indent="0" algn="l" defTabSz="913429" rtl="0" eaLnBrk="1" fontAlgn="base" latinLnBrk="0" hangingPunct="1">
              <a:lnSpc>
                <a:spcPct val="100000"/>
              </a:lnSpc>
              <a:spcBef>
                <a:spcPct val="0"/>
              </a:spcBef>
              <a:spcAft>
                <a:spcPct val="0"/>
              </a:spcAft>
              <a:buClr>
                <a:srgbClr val="002960"/>
              </a:buClr>
              <a:buSzTx/>
              <a:buNone/>
              <a:tabLst/>
              <a:defRPr/>
            </a:pPr>
            <a:endParaRPr kumimoji="0" lang="en-US" sz="1600" b="0" i="0" u="none" strike="noStrike" kern="0" cap="none" spc="0" normalizeH="0" baseline="0" noProof="0">
              <a:ln>
                <a:noFill/>
              </a:ln>
              <a:solidFill>
                <a:srgbClr val="000000"/>
              </a:solidFill>
              <a:effectLst/>
              <a:uLnTx/>
              <a:uFillTx/>
              <a:latin typeface="Arial"/>
              <a:ea typeface="+mn-ea"/>
              <a:cs typeface="+mn-cs"/>
            </a:endParaRPr>
          </a:p>
          <a:p>
            <a:pPr lvl="1"/>
            <a:endParaRPr lang="en-US" sz="1600" b="0">
              <a:solidFill>
                <a:srgbClr val="002060"/>
              </a:solidFill>
            </a:endParaRPr>
          </a:p>
          <a:p>
            <a:pPr lvl="0"/>
            <a:endParaRPr lang="en-US" sz="1600" b="0">
              <a:solidFill>
                <a:srgbClr val="002060"/>
              </a:solidFill>
            </a:endParaRPr>
          </a:p>
        </p:txBody>
      </p:sp>
      <p:pic>
        <p:nvPicPr>
          <p:cNvPr id="6" name="Picture 5" descr="Hands of person wearing gray sweater typing on laptop with a tablet, digital pen, and cup of coffee">
            <a:extLst>
              <a:ext uri="{FF2B5EF4-FFF2-40B4-BE49-F238E27FC236}">
                <a16:creationId xmlns:a16="http://schemas.microsoft.com/office/drawing/2014/main" id="{27EB9E45-4E88-9E9C-B297-CC4B66BB4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1962" y="995515"/>
            <a:ext cx="3471638" cy="2317879"/>
          </a:xfrm>
          <a:prstGeom prst="rect">
            <a:avLst/>
          </a:prstGeom>
        </p:spPr>
      </p:pic>
    </p:spTree>
    <p:extLst>
      <p:ext uri="{BB962C8B-B14F-4D97-AF65-F5344CB8AC3E}">
        <p14:creationId xmlns:p14="http://schemas.microsoft.com/office/powerpoint/2010/main" val="1357937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235945" y="228600"/>
            <a:ext cx="8686800" cy="430887"/>
          </a:xfrm>
        </p:spPr>
        <p:txBody>
          <a:bodyPr/>
          <a:lstStyle/>
          <a:p>
            <a:r>
              <a:rPr lang="en-US" altLang="en-US" sz="2800" kern="1200">
                <a:solidFill>
                  <a:srgbClr val="002B82"/>
                </a:solidFill>
                <a:latin typeface="+mn-lt"/>
                <a:ea typeface="+mn-ea"/>
                <a:cs typeface="+mn-cs"/>
              </a:rPr>
              <a:t>MFP Demo and other programs</a:t>
            </a:r>
          </a:p>
        </p:txBody>
      </p:sp>
      <p:sp>
        <p:nvSpPr>
          <p:cNvPr id="22532" name="Content Placeholder 2"/>
          <p:cNvSpPr>
            <a:spLocks noGrp="1"/>
          </p:cNvSpPr>
          <p:nvPr>
            <p:ph idx="1"/>
          </p:nvPr>
        </p:nvSpPr>
        <p:spPr>
          <a:xfrm>
            <a:off x="381208" y="752745"/>
            <a:ext cx="8187619" cy="3825663"/>
          </a:xfrm>
        </p:spPr>
        <p:txBody>
          <a:bodyPr/>
          <a:lstStyle/>
          <a:p>
            <a:pPr>
              <a:spcBef>
                <a:spcPct val="30000"/>
              </a:spcBef>
              <a:spcAft>
                <a:spcPct val="30000"/>
              </a:spcAft>
              <a:buClr>
                <a:srgbClr val="002B82"/>
              </a:buClr>
            </a:pPr>
            <a:r>
              <a:rPr lang="en-US" altLang="en-US" sz="2200" kern="1200">
                <a:solidFill>
                  <a:srgbClr val="002B82"/>
                </a:solidFill>
              </a:rPr>
              <a:t>An individual can enroll in the MFP Demo and:</a:t>
            </a:r>
          </a:p>
          <a:p>
            <a:pPr marL="809331" lvl="2" indent="-342900">
              <a:spcBef>
                <a:spcPct val="30000"/>
              </a:spcBef>
              <a:spcAft>
                <a:spcPct val="30000"/>
              </a:spcAft>
              <a:buClr>
                <a:srgbClr val="002B82"/>
              </a:buClr>
              <a:buFont typeface="Wingdings" panose="05000000000000000000" pitchFamily="2" charset="2"/>
              <a:buChar char="§"/>
            </a:pPr>
            <a:r>
              <a:rPr lang="en-US" altLang="en-US" sz="2000" kern="1200">
                <a:solidFill>
                  <a:srgbClr val="002B82"/>
                </a:solidFill>
              </a:rPr>
              <a:t>be enrolled in an ACO, MCO, One Care plan, SCO Plan, or PACE program</a:t>
            </a:r>
          </a:p>
          <a:p>
            <a:pPr marL="809331" lvl="2" indent="-342900">
              <a:spcBef>
                <a:spcPct val="30000"/>
              </a:spcBef>
              <a:spcAft>
                <a:spcPct val="30000"/>
              </a:spcAft>
              <a:buClr>
                <a:srgbClr val="002B82"/>
              </a:buClr>
              <a:buFont typeface="Wingdings" panose="05000000000000000000" pitchFamily="2" charset="2"/>
              <a:buChar char="§"/>
            </a:pPr>
            <a:r>
              <a:rPr lang="en-US" altLang="en-US" sz="2000" kern="1200">
                <a:solidFill>
                  <a:srgbClr val="002B82"/>
                </a:solidFill>
              </a:rPr>
              <a:t>receive MassHealth State Plan Long Term Services and Supports </a:t>
            </a:r>
          </a:p>
          <a:p>
            <a:pPr marL="809331" lvl="2" indent="-342900">
              <a:spcBef>
                <a:spcPct val="30000"/>
              </a:spcBef>
              <a:spcAft>
                <a:spcPct val="30000"/>
              </a:spcAft>
              <a:buClr>
                <a:srgbClr val="002B82"/>
              </a:buClr>
              <a:buFont typeface="Wingdings" panose="05000000000000000000" pitchFamily="2" charset="2"/>
              <a:buChar char="§"/>
            </a:pPr>
            <a:r>
              <a:rPr lang="en-US" altLang="en-US" sz="2000" kern="1200">
                <a:solidFill>
                  <a:srgbClr val="002B82"/>
                </a:solidFill>
              </a:rPr>
              <a:t>be enrolled in an HCBS waiver </a:t>
            </a:r>
          </a:p>
          <a:p>
            <a:pPr lvl="2" indent="0">
              <a:spcBef>
                <a:spcPct val="30000"/>
              </a:spcBef>
              <a:spcAft>
                <a:spcPct val="30000"/>
              </a:spcAft>
              <a:buClr>
                <a:srgbClr val="002B82"/>
              </a:buClr>
              <a:buNone/>
            </a:pPr>
            <a:r>
              <a:rPr lang="en-US" altLang="en-US" kern="1200">
                <a:solidFill>
                  <a:srgbClr val="002B82"/>
                </a:solidFill>
              </a:rPr>
              <a:t>(</a:t>
            </a:r>
            <a:r>
              <a:rPr lang="en-US" altLang="en-US" b="1" kern="1200">
                <a:solidFill>
                  <a:srgbClr val="002B82"/>
                </a:solidFill>
              </a:rPr>
              <a:t>Note: </a:t>
            </a:r>
            <a:r>
              <a:rPr lang="en-US" altLang="en-US" kern="1200">
                <a:solidFill>
                  <a:srgbClr val="002B82"/>
                </a:solidFill>
              </a:rPr>
              <a:t>The ABI/MFP waivers still require a </a:t>
            </a:r>
            <a:r>
              <a:rPr lang="en-US" altLang="en-US" b="1" kern="1200">
                <a:solidFill>
                  <a:srgbClr val="002B82"/>
                </a:solidFill>
              </a:rPr>
              <a:t>90-day </a:t>
            </a:r>
            <a:r>
              <a:rPr lang="en-US" altLang="en-US" kern="1200">
                <a:solidFill>
                  <a:srgbClr val="002B82"/>
                </a:solidFill>
              </a:rPr>
              <a:t>facility stay, so for an MFP Demo applicant to also qualify for an ABI/MFP waiver, they would need to have a </a:t>
            </a:r>
            <a:r>
              <a:rPr lang="en-US" altLang="en-US" b="1" kern="1200">
                <a:solidFill>
                  <a:srgbClr val="002B82"/>
                </a:solidFill>
              </a:rPr>
              <a:t>90-day</a:t>
            </a:r>
            <a:r>
              <a:rPr lang="en-US" altLang="en-US" kern="1200">
                <a:solidFill>
                  <a:srgbClr val="002B82"/>
                </a:solidFill>
              </a:rPr>
              <a:t> qualifying stay.)</a:t>
            </a:r>
          </a:p>
          <a:p>
            <a:pPr marL="809331" lvl="2" indent="-342900">
              <a:spcBef>
                <a:spcPct val="30000"/>
              </a:spcBef>
              <a:spcAft>
                <a:spcPct val="30000"/>
              </a:spcAft>
              <a:buClr>
                <a:srgbClr val="002B82"/>
              </a:buClr>
              <a:buFont typeface="Wingdings" panose="05000000000000000000" pitchFamily="2" charset="2"/>
              <a:buChar char="§"/>
            </a:pPr>
            <a:endParaRPr lang="en-US" altLang="en-US" sz="1600" kern="1200">
              <a:solidFill>
                <a:srgbClr val="002B82"/>
              </a:solidFill>
              <a:ea typeface="+mn-ea"/>
              <a:cs typeface="+mn-cs"/>
            </a:endParaRPr>
          </a:p>
          <a:p>
            <a:pPr marL="809331" lvl="2" indent="-342900">
              <a:spcBef>
                <a:spcPct val="30000"/>
              </a:spcBef>
              <a:spcAft>
                <a:spcPct val="30000"/>
              </a:spcAft>
              <a:buClr>
                <a:srgbClr val="002B82"/>
              </a:buClr>
              <a:buFont typeface="Wingdings" panose="05000000000000000000" pitchFamily="2" charset="2"/>
              <a:buChar char="§"/>
            </a:pPr>
            <a:endParaRPr lang="en-US" altLang="en-US">
              <a:latin typeface="Arial" charset="0"/>
              <a:ea typeface="ＭＳ Ｐゴシック" pitchFamily="34" charset="-128"/>
            </a:endParaRPr>
          </a:p>
        </p:txBody>
      </p:sp>
      <p:graphicFrame>
        <p:nvGraphicFramePr>
          <p:cNvPr id="2" name="Table 2">
            <a:extLst>
              <a:ext uri="{FF2B5EF4-FFF2-40B4-BE49-F238E27FC236}">
                <a16:creationId xmlns:a16="http://schemas.microsoft.com/office/drawing/2014/main" id="{B45A5C23-28EB-C05F-AFFB-B99B902E04B5}"/>
              </a:ext>
            </a:extLst>
          </p:cNvPr>
          <p:cNvGraphicFramePr>
            <a:graphicFrameLocks noGrp="1"/>
          </p:cNvGraphicFramePr>
          <p:nvPr>
            <p:extLst>
              <p:ext uri="{D42A27DB-BD31-4B8C-83A1-F6EECF244321}">
                <p14:modId xmlns:p14="http://schemas.microsoft.com/office/powerpoint/2010/main" val="83899349"/>
              </p:ext>
            </p:extLst>
          </p:nvPr>
        </p:nvGraphicFramePr>
        <p:xfrm>
          <a:off x="1230514" y="4114453"/>
          <a:ext cx="6682971" cy="2087442"/>
        </p:xfrm>
        <a:graphic>
          <a:graphicData uri="http://schemas.openxmlformats.org/drawingml/2006/table">
            <a:tbl>
              <a:tblPr firstRow="1" bandRow="1">
                <a:tableStyleId>{073A0DAA-6AF3-43AB-8588-CEC1D06C72B9}</a:tableStyleId>
              </a:tblPr>
              <a:tblGrid>
                <a:gridCol w="2639522">
                  <a:extLst>
                    <a:ext uri="{9D8B030D-6E8A-4147-A177-3AD203B41FA5}">
                      <a16:colId xmlns:a16="http://schemas.microsoft.com/office/drawing/2014/main" val="516351851"/>
                    </a:ext>
                  </a:extLst>
                </a:gridCol>
                <a:gridCol w="1173019">
                  <a:extLst>
                    <a:ext uri="{9D8B030D-6E8A-4147-A177-3AD203B41FA5}">
                      <a16:colId xmlns:a16="http://schemas.microsoft.com/office/drawing/2014/main" val="207648487"/>
                    </a:ext>
                  </a:extLst>
                </a:gridCol>
                <a:gridCol w="2870430">
                  <a:extLst>
                    <a:ext uri="{9D8B030D-6E8A-4147-A177-3AD203B41FA5}">
                      <a16:colId xmlns:a16="http://schemas.microsoft.com/office/drawing/2014/main" val="3082842266"/>
                    </a:ext>
                  </a:extLst>
                </a:gridCol>
              </a:tblGrid>
              <a:tr h="228600">
                <a:tc>
                  <a:txBody>
                    <a:bodyPr/>
                    <a:lstStyle/>
                    <a:p>
                      <a:pPr marL="0" marR="0">
                        <a:lnSpc>
                          <a:spcPct val="107000"/>
                        </a:lnSpc>
                        <a:spcBef>
                          <a:spcPts val="0"/>
                        </a:spcBef>
                        <a:spcAft>
                          <a:spcPts val="0"/>
                        </a:spcAft>
                      </a:pPr>
                      <a:r>
                        <a:rPr lang="en-US" sz="1400" kern="100">
                          <a:effectLst/>
                        </a:rPr>
                        <a:t>Program Type</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kern="100">
                          <a:effectLst/>
                        </a:rPr>
                        <a:t>+ Demo</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kern="100">
                          <a:effectLst/>
                        </a:rPr>
                        <a:t>+ HCBS Waiver</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573846"/>
                  </a:ext>
                </a:extLst>
              </a:tr>
              <a:tr h="309807">
                <a:tc>
                  <a:txBody>
                    <a:bodyPr/>
                    <a:lstStyle/>
                    <a:p>
                      <a:pPr marL="0" marR="0">
                        <a:lnSpc>
                          <a:spcPct val="107000"/>
                        </a:lnSpc>
                        <a:spcBef>
                          <a:spcPts val="0"/>
                        </a:spcBef>
                        <a:spcAft>
                          <a:spcPts val="0"/>
                        </a:spcAft>
                      </a:pPr>
                      <a:r>
                        <a:rPr lang="en-US" sz="1400" kern="100">
                          <a:effectLst/>
                        </a:rPr>
                        <a:t>HCBS Adult Waivers </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kern="100">
                          <a:effectLst/>
                        </a:rPr>
                        <a:t>Yes</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kern="100">
                          <a:effectLst/>
                        </a:rPr>
                        <a:t>Can be in only 1 waiver at a time</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9509219"/>
                  </a:ext>
                </a:extLst>
              </a:tr>
              <a:tr h="309807">
                <a:tc>
                  <a:txBody>
                    <a:bodyPr/>
                    <a:lstStyle/>
                    <a:p>
                      <a:pPr marL="0" marR="0">
                        <a:lnSpc>
                          <a:spcPct val="107000"/>
                        </a:lnSpc>
                        <a:spcBef>
                          <a:spcPts val="0"/>
                        </a:spcBef>
                        <a:spcAft>
                          <a:spcPts val="0"/>
                        </a:spcAft>
                      </a:pPr>
                      <a:r>
                        <a:rPr lang="en-US" sz="1400" kern="100">
                          <a:effectLst/>
                        </a:rPr>
                        <a:t>State Home Care for Elders</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kern="100">
                          <a:effectLst/>
                        </a:rPr>
                        <a:t>Yes</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kern="100">
                          <a:effectLst/>
                        </a:rPr>
                        <a:t>No</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1619381"/>
                  </a:ext>
                </a:extLst>
              </a:tr>
              <a:tr h="309807">
                <a:tc>
                  <a:txBody>
                    <a:bodyPr/>
                    <a:lstStyle/>
                    <a:p>
                      <a:pPr marL="0" marR="0">
                        <a:lnSpc>
                          <a:spcPct val="107000"/>
                        </a:lnSpc>
                        <a:spcBef>
                          <a:spcPts val="0"/>
                        </a:spcBef>
                        <a:spcAft>
                          <a:spcPts val="0"/>
                        </a:spcAft>
                      </a:pPr>
                      <a:r>
                        <a:rPr lang="en-US" sz="1400" kern="100">
                          <a:effectLst/>
                        </a:rPr>
                        <a:t>ACO/MCO</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kern="100">
                          <a:effectLst/>
                        </a:rPr>
                        <a:t>Yes</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kern="100">
                          <a:effectLst/>
                        </a:rPr>
                        <a:t>Yes</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0839530"/>
                  </a:ext>
                </a:extLst>
              </a:tr>
              <a:tr h="309807">
                <a:tc>
                  <a:txBody>
                    <a:bodyPr/>
                    <a:lstStyle/>
                    <a:p>
                      <a:pPr marL="0" marR="0">
                        <a:lnSpc>
                          <a:spcPct val="107000"/>
                        </a:lnSpc>
                        <a:spcBef>
                          <a:spcPts val="0"/>
                        </a:spcBef>
                        <a:spcAft>
                          <a:spcPts val="0"/>
                        </a:spcAft>
                      </a:pPr>
                      <a:r>
                        <a:rPr lang="en-US" sz="1400" kern="100">
                          <a:effectLst/>
                        </a:rPr>
                        <a:t>One Care/PACE</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kern="100">
                          <a:effectLst/>
                        </a:rPr>
                        <a:t>Yes</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kern="100">
                          <a:effectLst/>
                        </a:rPr>
                        <a:t>No</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3670893"/>
                  </a:ext>
                </a:extLst>
              </a:tr>
              <a:tr h="309807">
                <a:tc>
                  <a:txBody>
                    <a:bodyPr/>
                    <a:lstStyle/>
                    <a:p>
                      <a:pPr marL="0" marR="0">
                        <a:lnSpc>
                          <a:spcPct val="107000"/>
                        </a:lnSpc>
                        <a:spcBef>
                          <a:spcPts val="0"/>
                        </a:spcBef>
                        <a:spcAft>
                          <a:spcPts val="0"/>
                        </a:spcAft>
                      </a:pPr>
                      <a:r>
                        <a:rPr lang="en-US" sz="1400" kern="100">
                          <a:effectLst/>
                        </a:rPr>
                        <a:t>SCO</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kern="100">
                          <a:effectLst/>
                        </a:rPr>
                        <a:t>Yes</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kern="100">
                          <a:effectLst/>
                        </a:rPr>
                        <a:t>Only with FEW</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7745324"/>
                  </a:ext>
                </a:extLst>
              </a:tr>
              <a:tr h="309807">
                <a:tc>
                  <a:txBody>
                    <a:bodyPr/>
                    <a:lstStyle/>
                    <a:p>
                      <a:pPr marL="0" marR="0">
                        <a:lnSpc>
                          <a:spcPct val="107000"/>
                        </a:lnSpc>
                        <a:spcBef>
                          <a:spcPts val="0"/>
                        </a:spcBef>
                        <a:spcAft>
                          <a:spcPts val="0"/>
                        </a:spcAft>
                      </a:pPr>
                      <a:r>
                        <a:rPr lang="en-US" sz="1400" kern="100">
                          <a:effectLst/>
                        </a:rPr>
                        <a:t>State Plan Services</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kern="100">
                          <a:effectLst/>
                        </a:rPr>
                        <a:t>Yes</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kern="100" dirty="0">
                          <a:effectLst/>
                        </a:rPr>
                        <a:t>Yes</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2170383"/>
                  </a:ext>
                </a:extLst>
              </a:tr>
            </a:tbl>
          </a:graphicData>
        </a:graphic>
      </p:graphicFrame>
    </p:spTree>
    <p:extLst>
      <p:ext uri="{BB962C8B-B14F-4D97-AF65-F5344CB8AC3E}">
        <p14:creationId xmlns:p14="http://schemas.microsoft.com/office/powerpoint/2010/main" val="1465274213"/>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4904-1105-F448-CB74-E840E13360AD}"/>
              </a:ext>
            </a:extLst>
          </p:cNvPr>
          <p:cNvSpPr>
            <a:spLocks noGrp="1"/>
          </p:cNvSpPr>
          <p:nvPr>
            <p:ph type="title"/>
          </p:nvPr>
        </p:nvSpPr>
        <p:spPr>
          <a:xfrm>
            <a:off x="274423" y="225808"/>
            <a:ext cx="8053675" cy="861774"/>
          </a:xfrm>
        </p:spPr>
        <p:txBody>
          <a:bodyPr/>
          <a:lstStyle/>
          <a:p>
            <a:r>
              <a:rPr lang="en-US" altLang="en-US" sz="2800">
                <a:latin typeface="Arial" charset="0"/>
                <a:ea typeface="ＭＳ Ｐゴシック" pitchFamily="34" charset="-128"/>
              </a:rPr>
              <a:t>Community Programs Serving MFP Demo Participants</a:t>
            </a:r>
            <a:endParaRPr lang="en-US" sz="2800"/>
          </a:p>
        </p:txBody>
      </p:sp>
      <p:sp>
        <p:nvSpPr>
          <p:cNvPr id="4" name="Oval 6">
            <a:extLst>
              <a:ext uri="{FF2B5EF4-FFF2-40B4-BE49-F238E27FC236}">
                <a16:creationId xmlns:a16="http://schemas.microsoft.com/office/drawing/2014/main" id="{236429AA-55E0-E681-61FA-6DB104C6655F}"/>
              </a:ext>
            </a:extLst>
          </p:cNvPr>
          <p:cNvSpPr>
            <a:spLocks noChangeArrowheads="1"/>
          </p:cNvSpPr>
          <p:nvPr/>
        </p:nvSpPr>
        <p:spPr bwMode="auto">
          <a:xfrm>
            <a:off x="1786660" y="1483149"/>
            <a:ext cx="5029200" cy="4261971"/>
          </a:xfrm>
          <a:prstGeom prst="ellipse">
            <a:avLst/>
          </a:prstGeom>
          <a:solidFill>
            <a:schemeClr val="accent1">
              <a:lumMod val="60000"/>
              <a:lumOff val="40000"/>
            </a:schemeClr>
          </a:solidFill>
          <a:ln w="9525">
            <a:solidFill>
              <a:schemeClr val="tx1"/>
            </a:solidFill>
            <a:round/>
            <a:headEnd/>
            <a:tailEnd/>
          </a:ln>
        </p:spPr>
        <p:txBody>
          <a:bodyPr wrap="none" anchor="ctr"/>
          <a:lstStyle/>
          <a:p>
            <a:pPr algn="ctr">
              <a:defRPr/>
            </a:pPr>
            <a:r>
              <a:rPr lang="en-US" sz="2000"/>
              <a:t>M</a:t>
            </a:r>
            <a:r>
              <a:rPr lang="en-US" sz="2000" b="0">
                <a:solidFill>
                  <a:schemeClr val="tx1"/>
                </a:solidFill>
                <a:latin typeface="+mn-lt"/>
              </a:rPr>
              <a:t>oney Follows the Person </a:t>
            </a:r>
          </a:p>
          <a:p>
            <a:pPr algn="ctr">
              <a:defRPr/>
            </a:pPr>
            <a:r>
              <a:rPr lang="en-US" sz="2000" b="0">
                <a:solidFill>
                  <a:schemeClr val="tx1"/>
                </a:solidFill>
                <a:latin typeface="+mn-lt"/>
              </a:rPr>
              <a:t>Demonstration Participation </a:t>
            </a:r>
          </a:p>
          <a:p>
            <a:pPr algn="ctr">
              <a:defRPr/>
            </a:pPr>
            <a:r>
              <a:rPr lang="en-US" sz="2000" b="0">
                <a:solidFill>
                  <a:schemeClr val="tx1"/>
                </a:solidFill>
                <a:latin typeface="+mn-lt"/>
              </a:rPr>
              <a:t>(365 Community Days)</a:t>
            </a:r>
          </a:p>
        </p:txBody>
      </p:sp>
      <p:grpSp>
        <p:nvGrpSpPr>
          <p:cNvPr id="5" name="Group 4">
            <a:extLst>
              <a:ext uri="{FF2B5EF4-FFF2-40B4-BE49-F238E27FC236}">
                <a16:creationId xmlns:a16="http://schemas.microsoft.com/office/drawing/2014/main" id="{5B051385-F2A4-78C8-8540-3FB95FFF163A}"/>
              </a:ext>
            </a:extLst>
          </p:cNvPr>
          <p:cNvGrpSpPr/>
          <p:nvPr/>
        </p:nvGrpSpPr>
        <p:grpSpPr>
          <a:xfrm>
            <a:off x="947288" y="1087582"/>
            <a:ext cx="6873011" cy="5368636"/>
            <a:chOff x="1079500" y="1066800"/>
            <a:chExt cx="6908800" cy="5638800"/>
          </a:xfrm>
        </p:grpSpPr>
        <p:sp>
          <p:nvSpPr>
            <p:cNvPr id="6" name="Oval 12">
              <a:extLst>
                <a:ext uri="{FF2B5EF4-FFF2-40B4-BE49-F238E27FC236}">
                  <a16:creationId xmlns:a16="http://schemas.microsoft.com/office/drawing/2014/main" id="{D0A7A930-DBF7-34FB-D148-A3F35AD92B11}"/>
                </a:ext>
              </a:extLst>
            </p:cNvPr>
            <p:cNvSpPr>
              <a:spLocks noChangeArrowheads="1"/>
            </p:cNvSpPr>
            <p:nvPr/>
          </p:nvSpPr>
          <p:spPr bwMode="auto">
            <a:xfrm>
              <a:off x="1143001" y="4038600"/>
              <a:ext cx="1569154" cy="1600200"/>
            </a:xfrm>
            <a:prstGeom prst="ellipse">
              <a:avLst/>
            </a:prstGeom>
            <a:solidFill>
              <a:srgbClr val="FFFFFF"/>
            </a:solidFill>
            <a:ln w="9525">
              <a:solidFill>
                <a:srgbClr val="000000"/>
              </a:solidFill>
              <a:round/>
              <a:headEnd/>
              <a:tailEnd/>
            </a:ln>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eaLnBrk="0" fontAlgn="base" hangingPunct="0">
                <a:spcBef>
                  <a:spcPct val="0"/>
                </a:spcBef>
                <a:spcAft>
                  <a:spcPct val="0"/>
                </a:spcAft>
                <a:defRPr sz="4400" b="1">
                  <a:solidFill>
                    <a:schemeClr val="accent2"/>
                  </a:solidFill>
                  <a:latin typeface="Arial" charset="0"/>
                </a:defRPr>
              </a:lvl6pPr>
              <a:lvl7pPr marL="2971800" indent="-228600" eaLnBrk="0" fontAlgn="base" hangingPunct="0">
                <a:spcBef>
                  <a:spcPct val="0"/>
                </a:spcBef>
                <a:spcAft>
                  <a:spcPct val="0"/>
                </a:spcAft>
                <a:defRPr sz="4400" b="1">
                  <a:solidFill>
                    <a:schemeClr val="accent2"/>
                  </a:solidFill>
                  <a:latin typeface="Arial" charset="0"/>
                </a:defRPr>
              </a:lvl7pPr>
              <a:lvl8pPr marL="3429000" indent="-228600" eaLnBrk="0" fontAlgn="base" hangingPunct="0">
                <a:spcBef>
                  <a:spcPct val="0"/>
                </a:spcBef>
                <a:spcAft>
                  <a:spcPct val="0"/>
                </a:spcAft>
                <a:defRPr sz="4400" b="1">
                  <a:solidFill>
                    <a:schemeClr val="accent2"/>
                  </a:solidFill>
                  <a:latin typeface="Arial" charset="0"/>
                </a:defRPr>
              </a:lvl8pPr>
              <a:lvl9pPr marL="3886200" indent="-228600" eaLnBrk="0" fontAlgn="base" hangingPunct="0">
                <a:spcBef>
                  <a:spcPct val="0"/>
                </a:spcBef>
                <a:spcAft>
                  <a:spcPct val="0"/>
                </a:spcAft>
                <a:defRPr sz="4400" b="1">
                  <a:solidFill>
                    <a:schemeClr val="accent2"/>
                  </a:solidFill>
                  <a:latin typeface="Arial" charset="0"/>
                </a:defRPr>
              </a:lvl9pPr>
            </a:lstStyle>
            <a:p>
              <a:pPr algn="ctr" eaLnBrk="1" hangingPunct="1"/>
              <a:r>
                <a:rPr lang="en-US" altLang="en-US" sz="1600" b="0">
                  <a:solidFill>
                    <a:schemeClr val="tx1"/>
                  </a:solidFill>
                  <a:ea typeface="ＭＳ Ｐゴシック" pitchFamily="34" charset="-128"/>
                  <a:cs typeface="Arial" charset="0"/>
                </a:rPr>
                <a:t>One Care </a:t>
              </a:r>
            </a:p>
            <a:p>
              <a:pPr algn="ctr" eaLnBrk="1" hangingPunct="1"/>
              <a:r>
                <a:rPr lang="en-US" altLang="en-US" sz="1600" b="0">
                  <a:solidFill>
                    <a:schemeClr val="tx1"/>
                  </a:solidFill>
                  <a:ea typeface="ＭＳ Ｐゴシック" pitchFamily="34" charset="-128"/>
                  <a:cs typeface="Arial" charset="0"/>
                </a:rPr>
                <a:t>and PACE</a:t>
              </a:r>
            </a:p>
          </p:txBody>
        </p:sp>
        <p:sp>
          <p:nvSpPr>
            <p:cNvPr id="7" name="Oval 12">
              <a:extLst>
                <a:ext uri="{FF2B5EF4-FFF2-40B4-BE49-F238E27FC236}">
                  <a16:creationId xmlns:a16="http://schemas.microsoft.com/office/drawing/2014/main" id="{720DFB06-EBB3-5552-55A5-FD16FB252235}"/>
                </a:ext>
              </a:extLst>
            </p:cNvPr>
            <p:cNvSpPr>
              <a:spLocks noChangeArrowheads="1"/>
            </p:cNvSpPr>
            <p:nvPr/>
          </p:nvSpPr>
          <p:spPr bwMode="auto">
            <a:xfrm>
              <a:off x="2667000" y="5049838"/>
              <a:ext cx="1587500" cy="1655762"/>
            </a:xfrm>
            <a:prstGeom prst="ellipse">
              <a:avLst/>
            </a:prstGeom>
            <a:solidFill>
              <a:srgbClr val="FFFFFF"/>
            </a:solidFill>
            <a:ln w="9525">
              <a:solidFill>
                <a:srgbClr val="000000"/>
              </a:solidFill>
              <a:round/>
              <a:headEnd/>
              <a:tailEnd/>
            </a:ln>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eaLnBrk="0" fontAlgn="base" hangingPunct="0">
                <a:spcBef>
                  <a:spcPct val="0"/>
                </a:spcBef>
                <a:spcAft>
                  <a:spcPct val="0"/>
                </a:spcAft>
                <a:defRPr sz="4400" b="1">
                  <a:solidFill>
                    <a:schemeClr val="accent2"/>
                  </a:solidFill>
                  <a:latin typeface="Arial" charset="0"/>
                </a:defRPr>
              </a:lvl6pPr>
              <a:lvl7pPr marL="2971800" indent="-228600" eaLnBrk="0" fontAlgn="base" hangingPunct="0">
                <a:spcBef>
                  <a:spcPct val="0"/>
                </a:spcBef>
                <a:spcAft>
                  <a:spcPct val="0"/>
                </a:spcAft>
                <a:defRPr sz="4400" b="1">
                  <a:solidFill>
                    <a:schemeClr val="accent2"/>
                  </a:solidFill>
                  <a:latin typeface="Arial" charset="0"/>
                </a:defRPr>
              </a:lvl7pPr>
              <a:lvl8pPr marL="3429000" indent="-228600" eaLnBrk="0" fontAlgn="base" hangingPunct="0">
                <a:spcBef>
                  <a:spcPct val="0"/>
                </a:spcBef>
                <a:spcAft>
                  <a:spcPct val="0"/>
                </a:spcAft>
                <a:defRPr sz="4400" b="1">
                  <a:solidFill>
                    <a:schemeClr val="accent2"/>
                  </a:solidFill>
                  <a:latin typeface="Arial" charset="0"/>
                </a:defRPr>
              </a:lvl8pPr>
              <a:lvl9pPr marL="3886200" indent="-228600" eaLnBrk="0" fontAlgn="base" hangingPunct="0">
                <a:spcBef>
                  <a:spcPct val="0"/>
                </a:spcBef>
                <a:spcAft>
                  <a:spcPct val="0"/>
                </a:spcAft>
                <a:defRPr sz="4400" b="1">
                  <a:solidFill>
                    <a:schemeClr val="accent2"/>
                  </a:solidFill>
                  <a:latin typeface="Arial" charset="0"/>
                </a:defRPr>
              </a:lvl9pPr>
            </a:lstStyle>
            <a:p>
              <a:pPr algn="ctr" eaLnBrk="1" hangingPunct="1"/>
              <a:r>
                <a:rPr lang="en-US" altLang="en-US" sz="1600" b="0">
                  <a:solidFill>
                    <a:schemeClr val="tx1"/>
                  </a:solidFill>
                  <a:ea typeface="ＭＳ Ｐゴシック" pitchFamily="34" charset="-128"/>
                  <a:cs typeface="Arial" charset="0"/>
                </a:rPr>
                <a:t>Senior Care Options (SCO)</a:t>
              </a:r>
            </a:p>
          </p:txBody>
        </p:sp>
        <p:sp>
          <p:nvSpPr>
            <p:cNvPr id="8" name="Oval 12">
              <a:extLst>
                <a:ext uri="{FF2B5EF4-FFF2-40B4-BE49-F238E27FC236}">
                  <a16:creationId xmlns:a16="http://schemas.microsoft.com/office/drawing/2014/main" id="{40CF5B41-E568-FCCB-36E0-9E709A93B162}"/>
                </a:ext>
              </a:extLst>
            </p:cNvPr>
            <p:cNvSpPr>
              <a:spLocks noChangeArrowheads="1"/>
            </p:cNvSpPr>
            <p:nvPr/>
          </p:nvSpPr>
          <p:spPr bwMode="auto">
            <a:xfrm>
              <a:off x="4800600" y="5049838"/>
              <a:ext cx="1587500" cy="1655762"/>
            </a:xfrm>
            <a:prstGeom prst="ellipse">
              <a:avLst/>
            </a:prstGeom>
            <a:solidFill>
              <a:srgbClr val="FFFFFF"/>
            </a:solidFill>
            <a:ln w="9525">
              <a:solidFill>
                <a:srgbClr val="000000"/>
              </a:solidFill>
              <a:round/>
              <a:headEnd/>
              <a:tailEnd/>
            </a:ln>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eaLnBrk="0" fontAlgn="base" hangingPunct="0">
                <a:spcBef>
                  <a:spcPct val="0"/>
                </a:spcBef>
                <a:spcAft>
                  <a:spcPct val="0"/>
                </a:spcAft>
                <a:defRPr sz="4400" b="1">
                  <a:solidFill>
                    <a:schemeClr val="accent2"/>
                  </a:solidFill>
                  <a:latin typeface="Arial" charset="0"/>
                </a:defRPr>
              </a:lvl6pPr>
              <a:lvl7pPr marL="2971800" indent="-228600" eaLnBrk="0" fontAlgn="base" hangingPunct="0">
                <a:spcBef>
                  <a:spcPct val="0"/>
                </a:spcBef>
                <a:spcAft>
                  <a:spcPct val="0"/>
                </a:spcAft>
                <a:defRPr sz="4400" b="1">
                  <a:solidFill>
                    <a:schemeClr val="accent2"/>
                  </a:solidFill>
                  <a:latin typeface="Arial" charset="0"/>
                </a:defRPr>
              </a:lvl7pPr>
              <a:lvl8pPr marL="3429000" indent="-228600" eaLnBrk="0" fontAlgn="base" hangingPunct="0">
                <a:spcBef>
                  <a:spcPct val="0"/>
                </a:spcBef>
                <a:spcAft>
                  <a:spcPct val="0"/>
                </a:spcAft>
                <a:defRPr sz="4400" b="1">
                  <a:solidFill>
                    <a:schemeClr val="accent2"/>
                  </a:solidFill>
                  <a:latin typeface="Arial" charset="0"/>
                </a:defRPr>
              </a:lvl8pPr>
              <a:lvl9pPr marL="3886200" indent="-228600" eaLnBrk="0" fontAlgn="base" hangingPunct="0">
                <a:spcBef>
                  <a:spcPct val="0"/>
                </a:spcBef>
                <a:spcAft>
                  <a:spcPct val="0"/>
                </a:spcAft>
                <a:defRPr sz="4400" b="1">
                  <a:solidFill>
                    <a:schemeClr val="accent2"/>
                  </a:solidFill>
                  <a:latin typeface="Arial" charset="0"/>
                </a:defRPr>
              </a:lvl9pPr>
            </a:lstStyle>
            <a:p>
              <a:pPr algn="ctr" eaLnBrk="1" hangingPunct="1"/>
              <a:r>
                <a:rPr lang="en-US" altLang="en-US" sz="1600" b="0">
                  <a:solidFill>
                    <a:schemeClr val="tx1"/>
                  </a:solidFill>
                  <a:ea typeface="ＭＳ Ｐゴシック" pitchFamily="34" charset="-128"/>
                  <a:cs typeface="Arial" charset="0"/>
                </a:rPr>
                <a:t>ACO and</a:t>
              </a:r>
            </a:p>
            <a:p>
              <a:pPr algn="ctr" eaLnBrk="1" hangingPunct="1"/>
              <a:r>
                <a:rPr lang="en-US" altLang="en-US" sz="1600" b="0">
                  <a:solidFill>
                    <a:schemeClr val="tx1"/>
                  </a:solidFill>
                  <a:ea typeface="ＭＳ Ｐゴシック" pitchFamily="34" charset="-128"/>
                  <a:cs typeface="Arial" charset="0"/>
                </a:rPr>
                <a:t>MCO</a:t>
              </a:r>
              <a:endParaRPr lang="en-US" altLang="en-US" sz="2000" b="0">
                <a:solidFill>
                  <a:schemeClr val="tx1"/>
                </a:solidFill>
                <a:ea typeface="ＭＳ Ｐゴシック" pitchFamily="34" charset="-128"/>
                <a:cs typeface="Arial" charset="0"/>
              </a:endParaRPr>
            </a:p>
          </p:txBody>
        </p:sp>
        <p:sp>
          <p:nvSpPr>
            <p:cNvPr id="9" name="Oval 12">
              <a:extLst>
                <a:ext uri="{FF2B5EF4-FFF2-40B4-BE49-F238E27FC236}">
                  <a16:creationId xmlns:a16="http://schemas.microsoft.com/office/drawing/2014/main" id="{4D7BBE24-08F6-FDEC-5454-0746E100B30C}"/>
                </a:ext>
              </a:extLst>
            </p:cNvPr>
            <p:cNvSpPr>
              <a:spLocks noChangeArrowheads="1"/>
            </p:cNvSpPr>
            <p:nvPr/>
          </p:nvSpPr>
          <p:spPr bwMode="auto">
            <a:xfrm>
              <a:off x="1079500" y="2057400"/>
              <a:ext cx="1587500" cy="1655763"/>
            </a:xfrm>
            <a:prstGeom prst="ellipse">
              <a:avLst/>
            </a:prstGeom>
            <a:solidFill>
              <a:srgbClr val="FFFFFF"/>
            </a:solidFill>
            <a:ln w="9525">
              <a:solidFill>
                <a:srgbClr val="000000"/>
              </a:solidFill>
              <a:round/>
              <a:headEnd/>
              <a:tailEnd/>
            </a:ln>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eaLnBrk="0" fontAlgn="base" hangingPunct="0">
                <a:spcBef>
                  <a:spcPct val="0"/>
                </a:spcBef>
                <a:spcAft>
                  <a:spcPct val="0"/>
                </a:spcAft>
                <a:defRPr sz="4400" b="1">
                  <a:solidFill>
                    <a:schemeClr val="accent2"/>
                  </a:solidFill>
                  <a:latin typeface="Arial" charset="0"/>
                </a:defRPr>
              </a:lvl6pPr>
              <a:lvl7pPr marL="2971800" indent="-228600" eaLnBrk="0" fontAlgn="base" hangingPunct="0">
                <a:spcBef>
                  <a:spcPct val="0"/>
                </a:spcBef>
                <a:spcAft>
                  <a:spcPct val="0"/>
                </a:spcAft>
                <a:defRPr sz="4400" b="1">
                  <a:solidFill>
                    <a:schemeClr val="accent2"/>
                  </a:solidFill>
                  <a:latin typeface="Arial" charset="0"/>
                </a:defRPr>
              </a:lvl7pPr>
              <a:lvl8pPr marL="3429000" indent="-228600" eaLnBrk="0" fontAlgn="base" hangingPunct="0">
                <a:spcBef>
                  <a:spcPct val="0"/>
                </a:spcBef>
                <a:spcAft>
                  <a:spcPct val="0"/>
                </a:spcAft>
                <a:defRPr sz="4400" b="1">
                  <a:solidFill>
                    <a:schemeClr val="accent2"/>
                  </a:solidFill>
                  <a:latin typeface="Arial" charset="0"/>
                </a:defRPr>
              </a:lvl8pPr>
              <a:lvl9pPr marL="3886200" indent="-228600" eaLnBrk="0" fontAlgn="base" hangingPunct="0">
                <a:spcBef>
                  <a:spcPct val="0"/>
                </a:spcBef>
                <a:spcAft>
                  <a:spcPct val="0"/>
                </a:spcAft>
                <a:defRPr sz="4400" b="1">
                  <a:solidFill>
                    <a:schemeClr val="accent2"/>
                  </a:solidFill>
                  <a:latin typeface="Arial" charset="0"/>
                </a:defRPr>
              </a:lvl9pPr>
            </a:lstStyle>
            <a:p>
              <a:pPr algn="ctr" eaLnBrk="1" hangingPunct="1"/>
              <a:r>
                <a:rPr lang="en-US" altLang="en-US" sz="1600" b="0">
                  <a:solidFill>
                    <a:schemeClr val="tx1"/>
                  </a:solidFill>
                  <a:ea typeface="ＭＳ Ｐゴシック" pitchFamily="34" charset="-128"/>
                  <a:cs typeface="Arial" charset="0"/>
                </a:rPr>
                <a:t>Acquired Brain Injury Waivers</a:t>
              </a:r>
            </a:p>
          </p:txBody>
        </p:sp>
        <p:sp>
          <p:nvSpPr>
            <p:cNvPr id="10" name="Oval 12">
              <a:extLst>
                <a:ext uri="{FF2B5EF4-FFF2-40B4-BE49-F238E27FC236}">
                  <a16:creationId xmlns:a16="http://schemas.microsoft.com/office/drawing/2014/main" id="{95F79CFE-2D71-FD45-22BF-6E38E6E7162B}"/>
                </a:ext>
              </a:extLst>
            </p:cNvPr>
            <p:cNvSpPr>
              <a:spLocks noChangeArrowheads="1"/>
            </p:cNvSpPr>
            <p:nvPr/>
          </p:nvSpPr>
          <p:spPr bwMode="auto">
            <a:xfrm>
              <a:off x="2667000" y="1066800"/>
              <a:ext cx="1587500" cy="1655763"/>
            </a:xfrm>
            <a:prstGeom prst="ellipse">
              <a:avLst/>
            </a:prstGeom>
            <a:solidFill>
              <a:srgbClr val="FFFFFF"/>
            </a:solidFill>
            <a:ln w="9525">
              <a:solidFill>
                <a:srgbClr val="000000"/>
              </a:solidFill>
              <a:round/>
              <a:headEnd/>
              <a:tailEnd/>
            </a:ln>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eaLnBrk="0" fontAlgn="base" hangingPunct="0">
                <a:spcBef>
                  <a:spcPct val="0"/>
                </a:spcBef>
                <a:spcAft>
                  <a:spcPct val="0"/>
                </a:spcAft>
                <a:defRPr sz="4400" b="1">
                  <a:solidFill>
                    <a:schemeClr val="accent2"/>
                  </a:solidFill>
                  <a:latin typeface="Arial" charset="0"/>
                </a:defRPr>
              </a:lvl6pPr>
              <a:lvl7pPr marL="2971800" indent="-228600" eaLnBrk="0" fontAlgn="base" hangingPunct="0">
                <a:spcBef>
                  <a:spcPct val="0"/>
                </a:spcBef>
                <a:spcAft>
                  <a:spcPct val="0"/>
                </a:spcAft>
                <a:defRPr sz="4400" b="1">
                  <a:solidFill>
                    <a:schemeClr val="accent2"/>
                  </a:solidFill>
                  <a:latin typeface="Arial" charset="0"/>
                </a:defRPr>
              </a:lvl7pPr>
              <a:lvl8pPr marL="3429000" indent="-228600" eaLnBrk="0" fontAlgn="base" hangingPunct="0">
                <a:spcBef>
                  <a:spcPct val="0"/>
                </a:spcBef>
                <a:spcAft>
                  <a:spcPct val="0"/>
                </a:spcAft>
                <a:defRPr sz="4400" b="1">
                  <a:solidFill>
                    <a:schemeClr val="accent2"/>
                  </a:solidFill>
                  <a:latin typeface="Arial" charset="0"/>
                </a:defRPr>
              </a:lvl8pPr>
              <a:lvl9pPr marL="3886200" indent="-228600" eaLnBrk="0" fontAlgn="base" hangingPunct="0">
                <a:spcBef>
                  <a:spcPct val="0"/>
                </a:spcBef>
                <a:spcAft>
                  <a:spcPct val="0"/>
                </a:spcAft>
                <a:defRPr sz="4400" b="1">
                  <a:solidFill>
                    <a:schemeClr val="accent2"/>
                  </a:solidFill>
                  <a:latin typeface="Arial" charset="0"/>
                </a:defRPr>
              </a:lvl9pPr>
            </a:lstStyle>
            <a:p>
              <a:pPr algn="ctr" eaLnBrk="1" hangingPunct="1"/>
              <a:r>
                <a:rPr lang="en-US" altLang="en-US" sz="1600" b="0">
                  <a:solidFill>
                    <a:schemeClr val="tx1"/>
                  </a:solidFill>
                  <a:ea typeface="ＭＳ Ｐゴシック" pitchFamily="34" charset="-128"/>
                  <a:cs typeface="Arial" charset="0"/>
                </a:rPr>
                <a:t>Moving Forward Plan Waivers</a:t>
              </a:r>
            </a:p>
          </p:txBody>
        </p:sp>
        <p:sp>
          <p:nvSpPr>
            <p:cNvPr id="11" name="Oval 12">
              <a:extLst>
                <a:ext uri="{FF2B5EF4-FFF2-40B4-BE49-F238E27FC236}">
                  <a16:creationId xmlns:a16="http://schemas.microsoft.com/office/drawing/2014/main" id="{1C03D830-6D47-BAB1-7C59-BEA6BFB08441}"/>
                </a:ext>
              </a:extLst>
            </p:cNvPr>
            <p:cNvSpPr>
              <a:spLocks noChangeArrowheads="1"/>
            </p:cNvSpPr>
            <p:nvPr/>
          </p:nvSpPr>
          <p:spPr bwMode="auto">
            <a:xfrm>
              <a:off x="4800600" y="1066800"/>
              <a:ext cx="1587500" cy="1655763"/>
            </a:xfrm>
            <a:prstGeom prst="ellipse">
              <a:avLst/>
            </a:prstGeom>
            <a:solidFill>
              <a:srgbClr val="FFFFFF"/>
            </a:solidFill>
            <a:ln w="9525">
              <a:solidFill>
                <a:srgbClr val="000000"/>
              </a:solidFill>
              <a:round/>
              <a:headEnd/>
              <a:tailEnd/>
            </a:ln>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eaLnBrk="0" fontAlgn="base" hangingPunct="0">
                <a:spcBef>
                  <a:spcPct val="0"/>
                </a:spcBef>
                <a:spcAft>
                  <a:spcPct val="0"/>
                </a:spcAft>
                <a:defRPr sz="4400" b="1">
                  <a:solidFill>
                    <a:schemeClr val="accent2"/>
                  </a:solidFill>
                  <a:latin typeface="Arial" charset="0"/>
                </a:defRPr>
              </a:lvl6pPr>
              <a:lvl7pPr marL="2971800" indent="-228600" eaLnBrk="0" fontAlgn="base" hangingPunct="0">
                <a:spcBef>
                  <a:spcPct val="0"/>
                </a:spcBef>
                <a:spcAft>
                  <a:spcPct val="0"/>
                </a:spcAft>
                <a:defRPr sz="4400" b="1">
                  <a:solidFill>
                    <a:schemeClr val="accent2"/>
                  </a:solidFill>
                  <a:latin typeface="Arial" charset="0"/>
                </a:defRPr>
              </a:lvl7pPr>
              <a:lvl8pPr marL="3429000" indent="-228600" eaLnBrk="0" fontAlgn="base" hangingPunct="0">
                <a:spcBef>
                  <a:spcPct val="0"/>
                </a:spcBef>
                <a:spcAft>
                  <a:spcPct val="0"/>
                </a:spcAft>
                <a:defRPr sz="4400" b="1">
                  <a:solidFill>
                    <a:schemeClr val="accent2"/>
                  </a:solidFill>
                  <a:latin typeface="Arial" charset="0"/>
                </a:defRPr>
              </a:lvl8pPr>
              <a:lvl9pPr marL="3886200" indent="-228600" eaLnBrk="0" fontAlgn="base" hangingPunct="0">
                <a:spcBef>
                  <a:spcPct val="0"/>
                </a:spcBef>
                <a:spcAft>
                  <a:spcPct val="0"/>
                </a:spcAft>
                <a:defRPr sz="4400" b="1">
                  <a:solidFill>
                    <a:schemeClr val="accent2"/>
                  </a:solidFill>
                  <a:latin typeface="Arial" charset="0"/>
                </a:defRPr>
              </a:lvl9pPr>
            </a:lstStyle>
            <a:p>
              <a:pPr algn="ctr" eaLnBrk="1" hangingPunct="1"/>
              <a:r>
                <a:rPr lang="en-US" altLang="en-US" sz="1400" b="0">
                  <a:solidFill>
                    <a:schemeClr val="tx1"/>
                  </a:solidFill>
                  <a:ea typeface="ＭＳ Ｐゴシック" pitchFamily="34" charset="-128"/>
                  <a:cs typeface="Arial" charset="0"/>
                </a:rPr>
                <a:t>Frail Elder Waiver and State Home Care for Elders</a:t>
              </a:r>
            </a:p>
          </p:txBody>
        </p:sp>
        <p:sp>
          <p:nvSpPr>
            <p:cNvPr id="12" name="Oval 12">
              <a:extLst>
                <a:ext uri="{FF2B5EF4-FFF2-40B4-BE49-F238E27FC236}">
                  <a16:creationId xmlns:a16="http://schemas.microsoft.com/office/drawing/2014/main" id="{6BDC4EFD-136F-802B-804B-8326E684AFF4}"/>
                </a:ext>
              </a:extLst>
            </p:cNvPr>
            <p:cNvSpPr>
              <a:spLocks noChangeArrowheads="1"/>
            </p:cNvSpPr>
            <p:nvPr/>
          </p:nvSpPr>
          <p:spPr bwMode="auto">
            <a:xfrm>
              <a:off x="6400800" y="2057400"/>
              <a:ext cx="1587500" cy="1655763"/>
            </a:xfrm>
            <a:prstGeom prst="ellipse">
              <a:avLst/>
            </a:prstGeom>
            <a:solidFill>
              <a:srgbClr val="FFFFFF"/>
            </a:solidFill>
            <a:ln w="9525">
              <a:solidFill>
                <a:srgbClr val="000000"/>
              </a:solidFill>
              <a:round/>
              <a:headEnd/>
              <a:tailEnd/>
            </a:ln>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eaLnBrk="0" fontAlgn="base" hangingPunct="0">
                <a:spcBef>
                  <a:spcPct val="0"/>
                </a:spcBef>
                <a:spcAft>
                  <a:spcPct val="0"/>
                </a:spcAft>
                <a:defRPr sz="4400" b="1">
                  <a:solidFill>
                    <a:schemeClr val="accent2"/>
                  </a:solidFill>
                  <a:latin typeface="Arial" charset="0"/>
                </a:defRPr>
              </a:lvl6pPr>
              <a:lvl7pPr marL="2971800" indent="-228600" eaLnBrk="0" fontAlgn="base" hangingPunct="0">
                <a:spcBef>
                  <a:spcPct val="0"/>
                </a:spcBef>
                <a:spcAft>
                  <a:spcPct val="0"/>
                </a:spcAft>
                <a:defRPr sz="4400" b="1">
                  <a:solidFill>
                    <a:schemeClr val="accent2"/>
                  </a:solidFill>
                  <a:latin typeface="Arial" charset="0"/>
                </a:defRPr>
              </a:lvl7pPr>
              <a:lvl8pPr marL="3429000" indent="-228600" eaLnBrk="0" fontAlgn="base" hangingPunct="0">
                <a:spcBef>
                  <a:spcPct val="0"/>
                </a:spcBef>
                <a:spcAft>
                  <a:spcPct val="0"/>
                </a:spcAft>
                <a:defRPr sz="4400" b="1">
                  <a:solidFill>
                    <a:schemeClr val="accent2"/>
                  </a:solidFill>
                  <a:latin typeface="Arial" charset="0"/>
                </a:defRPr>
              </a:lvl8pPr>
              <a:lvl9pPr marL="3886200" indent="-228600" eaLnBrk="0" fontAlgn="base" hangingPunct="0">
                <a:spcBef>
                  <a:spcPct val="0"/>
                </a:spcBef>
                <a:spcAft>
                  <a:spcPct val="0"/>
                </a:spcAft>
                <a:defRPr sz="4400" b="1">
                  <a:solidFill>
                    <a:schemeClr val="accent2"/>
                  </a:solidFill>
                  <a:latin typeface="Arial" charset="0"/>
                </a:defRPr>
              </a:lvl9pPr>
            </a:lstStyle>
            <a:p>
              <a:pPr algn="ctr" eaLnBrk="1" hangingPunct="1"/>
              <a:r>
                <a:rPr lang="en-US" altLang="en-US" sz="1600" b="0" dirty="0">
                  <a:solidFill>
                    <a:schemeClr val="tx1"/>
                  </a:solidFill>
                  <a:ea typeface="ＭＳ Ｐゴシック" pitchFamily="34" charset="-128"/>
                  <a:cs typeface="Arial" charset="0"/>
                </a:rPr>
                <a:t>DDS</a:t>
              </a:r>
            </a:p>
          </p:txBody>
        </p:sp>
        <p:sp>
          <p:nvSpPr>
            <p:cNvPr id="13" name="Oval 12">
              <a:extLst>
                <a:ext uri="{FF2B5EF4-FFF2-40B4-BE49-F238E27FC236}">
                  <a16:creationId xmlns:a16="http://schemas.microsoft.com/office/drawing/2014/main" id="{03375280-AA24-1FA4-606C-6D6194425EAA}"/>
                </a:ext>
              </a:extLst>
            </p:cNvPr>
            <p:cNvSpPr>
              <a:spLocks noChangeArrowheads="1"/>
            </p:cNvSpPr>
            <p:nvPr/>
          </p:nvSpPr>
          <p:spPr bwMode="auto">
            <a:xfrm>
              <a:off x="6337299" y="3962400"/>
              <a:ext cx="1651000" cy="1655763"/>
            </a:xfrm>
            <a:prstGeom prst="ellipse">
              <a:avLst/>
            </a:prstGeom>
            <a:solidFill>
              <a:srgbClr val="FFFFFF"/>
            </a:solidFill>
            <a:ln w="9525">
              <a:solidFill>
                <a:srgbClr val="000000"/>
              </a:solidFill>
              <a:round/>
              <a:headEnd/>
              <a:tailEnd/>
            </a:ln>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eaLnBrk="0" fontAlgn="base" hangingPunct="0">
                <a:spcBef>
                  <a:spcPct val="0"/>
                </a:spcBef>
                <a:spcAft>
                  <a:spcPct val="0"/>
                </a:spcAft>
                <a:defRPr sz="4400" b="1">
                  <a:solidFill>
                    <a:schemeClr val="accent2"/>
                  </a:solidFill>
                  <a:latin typeface="Arial" charset="0"/>
                </a:defRPr>
              </a:lvl6pPr>
              <a:lvl7pPr marL="2971800" indent="-228600" eaLnBrk="0" fontAlgn="base" hangingPunct="0">
                <a:spcBef>
                  <a:spcPct val="0"/>
                </a:spcBef>
                <a:spcAft>
                  <a:spcPct val="0"/>
                </a:spcAft>
                <a:defRPr sz="4400" b="1">
                  <a:solidFill>
                    <a:schemeClr val="accent2"/>
                  </a:solidFill>
                  <a:latin typeface="Arial" charset="0"/>
                </a:defRPr>
              </a:lvl7pPr>
              <a:lvl8pPr marL="3429000" indent="-228600" eaLnBrk="0" fontAlgn="base" hangingPunct="0">
                <a:spcBef>
                  <a:spcPct val="0"/>
                </a:spcBef>
                <a:spcAft>
                  <a:spcPct val="0"/>
                </a:spcAft>
                <a:defRPr sz="4400" b="1">
                  <a:solidFill>
                    <a:schemeClr val="accent2"/>
                  </a:solidFill>
                  <a:latin typeface="Arial" charset="0"/>
                </a:defRPr>
              </a:lvl8pPr>
              <a:lvl9pPr marL="3886200" indent="-228600" eaLnBrk="0" fontAlgn="base" hangingPunct="0">
                <a:spcBef>
                  <a:spcPct val="0"/>
                </a:spcBef>
                <a:spcAft>
                  <a:spcPct val="0"/>
                </a:spcAft>
                <a:defRPr sz="4400" b="1">
                  <a:solidFill>
                    <a:schemeClr val="accent2"/>
                  </a:solidFill>
                  <a:latin typeface="Arial" charset="0"/>
                </a:defRPr>
              </a:lvl9pPr>
            </a:lstStyle>
            <a:p>
              <a:pPr algn="ctr" eaLnBrk="1" hangingPunct="1"/>
              <a:r>
                <a:rPr lang="en-US" altLang="en-US" sz="1400" b="0">
                  <a:solidFill>
                    <a:schemeClr val="tx1"/>
                  </a:solidFill>
                  <a:ea typeface="ＭＳ Ｐゴシック" pitchFamily="34" charset="-128"/>
                  <a:cs typeface="Arial" charset="0"/>
                </a:rPr>
                <a:t>MassHealth Long Term Services and Supports</a:t>
              </a:r>
            </a:p>
          </p:txBody>
        </p:sp>
      </p:grpSp>
    </p:spTree>
    <p:extLst>
      <p:ext uri="{BB962C8B-B14F-4D97-AF65-F5344CB8AC3E}">
        <p14:creationId xmlns:p14="http://schemas.microsoft.com/office/powerpoint/2010/main" val="3592758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297809" y="373015"/>
            <a:ext cx="7816467" cy="430887"/>
          </a:xfrm>
        </p:spPr>
        <p:txBody>
          <a:bodyPr/>
          <a:lstStyle/>
          <a:p>
            <a:r>
              <a:rPr lang="en-US" altLang="en-US" sz="2800">
                <a:ea typeface="ＭＳ Ｐゴシック" pitchFamily="34" charset="-128"/>
              </a:rPr>
              <a:t>MFP Demo Partnerships</a:t>
            </a:r>
          </a:p>
        </p:txBody>
      </p:sp>
      <p:sp>
        <p:nvSpPr>
          <p:cNvPr id="4" name="Content Placeholder 2">
            <a:extLst>
              <a:ext uri="{FF2B5EF4-FFF2-40B4-BE49-F238E27FC236}">
                <a16:creationId xmlns:a16="http://schemas.microsoft.com/office/drawing/2014/main" id="{559A2287-A745-764D-CD52-89491D1AAC6E}"/>
              </a:ext>
            </a:extLst>
          </p:cNvPr>
          <p:cNvSpPr txBox="1">
            <a:spLocks/>
          </p:cNvSpPr>
          <p:nvPr/>
        </p:nvSpPr>
        <p:spPr>
          <a:xfrm>
            <a:off x="297809" y="987672"/>
            <a:ext cx="8815665" cy="5126802"/>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marL="0" indent="0" defTabSz="913429" eaLnBrk="1" hangingPunct="1">
              <a:lnSpc>
                <a:spcPct val="100000"/>
              </a:lnSpc>
              <a:spcBef>
                <a:spcPct val="0"/>
              </a:spcBef>
              <a:buClr>
                <a:srgbClr val="002D86"/>
              </a:buClr>
              <a:buNone/>
              <a:defRPr/>
            </a:pPr>
            <a:r>
              <a:rPr lang="en-US" sz="2000" b="0" kern="0" dirty="0">
                <a:solidFill>
                  <a:srgbClr val="002060"/>
                </a:solidFill>
                <a:latin typeface="Arial"/>
                <a:ea typeface="+mn-ea"/>
                <a:cs typeface="+mn-cs"/>
              </a:rPr>
              <a:t>The MFP Demonstrations' success relies on partnerships with:</a:t>
            </a:r>
          </a:p>
          <a:p>
            <a:pPr marL="0" indent="0" defTabSz="913429" eaLnBrk="1" hangingPunct="1">
              <a:lnSpc>
                <a:spcPct val="100000"/>
              </a:lnSpc>
              <a:spcBef>
                <a:spcPts val="300"/>
              </a:spcBef>
              <a:spcAft>
                <a:spcPts val="300"/>
              </a:spcAft>
              <a:buClr>
                <a:srgbClr val="002D86"/>
              </a:buClr>
              <a:buNone/>
              <a:defRPr/>
            </a:pPr>
            <a:endParaRPr lang="en-US" sz="1800" kern="0" dirty="0">
              <a:solidFill>
                <a:srgbClr val="002060"/>
              </a:solidFill>
              <a:latin typeface="Arial"/>
              <a:ea typeface="+mn-ea"/>
              <a:cs typeface="Arial"/>
            </a:endParaRPr>
          </a:p>
          <a:p>
            <a:pPr defTabSz="913429" eaLnBrk="1" hangingPunct="1">
              <a:lnSpc>
                <a:spcPct val="100000"/>
              </a:lnSpc>
              <a:spcBef>
                <a:spcPts val="300"/>
              </a:spcBef>
              <a:spcAft>
                <a:spcPts val="300"/>
              </a:spcAft>
              <a:buClr>
                <a:srgbClr val="002D86"/>
              </a:buClr>
              <a:buFont typeface="Wingdings" panose="05000000000000000000" pitchFamily="2" charset="2"/>
              <a:buChar char="§"/>
              <a:defRPr/>
            </a:pPr>
            <a:r>
              <a:rPr lang="en-US" sz="2000" b="0" kern="0" dirty="0">
                <a:solidFill>
                  <a:srgbClr val="002060"/>
                </a:solidFill>
                <a:latin typeface="Arial"/>
                <a:ea typeface="+mn-ea"/>
                <a:cs typeface="+mn-cs"/>
              </a:rPr>
              <a:t>Massachusetts Rehabilitation Commission (MRC) </a:t>
            </a:r>
          </a:p>
          <a:p>
            <a:pPr defTabSz="913429" eaLnBrk="1" hangingPunct="1">
              <a:lnSpc>
                <a:spcPct val="100000"/>
              </a:lnSpc>
              <a:spcBef>
                <a:spcPts val="300"/>
              </a:spcBef>
              <a:spcAft>
                <a:spcPts val="300"/>
              </a:spcAft>
              <a:buClr>
                <a:srgbClr val="002D86"/>
              </a:buClr>
              <a:buFont typeface="Wingdings" panose="05000000000000000000" pitchFamily="2" charset="2"/>
              <a:buChar char="§"/>
              <a:defRPr/>
            </a:pPr>
            <a:r>
              <a:rPr lang="en-US" sz="2000" b="0" kern="0" dirty="0">
                <a:solidFill>
                  <a:srgbClr val="002060"/>
                </a:solidFill>
                <a:latin typeface="Arial"/>
                <a:ea typeface="+mn-ea"/>
                <a:cs typeface="+mn-cs"/>
              </a:rPr>
              <a:t>Department of Developmental Services (DDS)</a:t>
            </a:r>
          </a:p>
          <a:p>
            <a:pPr defTabSz="913429" eaLnBrk="1" hangingPunct="1">
              <a:lnSpc>
                <a:spcPct val="100000"/>
              </a:lnSpc>
              <a:spcBef>
                <a:spcPts val="300"/>
              </a:spcBef>
              <a:spcAft>
                <a:spcPts val="300"/>
              </a:spcAft>
              <a:buClr>
                <a:srgbClr val="002D86"/>
              </a:buClr>
              <a:buFont typeface="Wingdings" panose="05000000000000000000" pitchFamily="2" charset="2"/>
              <a:buChar char="§"/>
              <a:defRPr/>
            </a:pPr>
            <a:r>
              <a:rPr lang="en-US" sz="2000" b="0" kern="0" dirty="0">
                <a:solidFill>
                  <a:srgbClr val="002060"/>
                </a:solidFill>
                <a:latin typeface="Arial"/>
                <a:ea typeface="+mn-ea"/>
                <a:cs typeface="+mn-cs"/>
              </a:rPr>
              <a:t>Executive Office of Elder Affairs (EOEA) </a:t>
            </a:r>
          </a:p>
          <a:p>
            <a:pPr defTabSz="913429" eaLnBrk="1" hangingPunct="1">
              <a:lnSpc>
                <a:spcPct val="100000"/>
              </a:lnSpc>
              <a:spcBef>
                <a:spcPts val="300"/>
              </a:spcBef>
              <a:spcAft>
                <a:spcPts val="300"/>
              </a:spcAft>
              <a:buClr>
                <a:srgbClr val="002D86"/>
              </a:buClr>
              <a:buFont typeface="Wingdings" panose="05000000000000000000" pitchFamily="2" charset="2"/>
              <a:buChar char="§"/>
              <a:defRPr/>
            </a:pPr>
            <a:r>
              <a:rPr lang="en-US" sz="2000" b="0" kern="0" dirty="0">
                <a:solidFill>
                  <a:srgbClr val="002060"/>
                </a:solidFill>
                <a:latin typeface="Arial"/>
                <a:ea typeface="+mn-ea"/>
                <a:cs typeface="+mn-cs"/>
              </a:rPr>
              <a:t>Department of Mental Health (DMH)</a:t>
            </a:r>
          </a:p>
          <a:p>
            <a:pPr defTabSz="913429" eaLnBrk="1" hangingPunct="1">
              <a:lnSpc>
                <a:spcPct val="100000"/>
              </a:lnSpc>
              <a:spcBef>
                <a:spcPts val="300"/>
              </a:spcBef>
              <a:spcAft>
                <a:spcPts val="300"/>
              </a:spcAft>
              <a:buClr>
                <a:srgbClr val="002D86"/>
              </a:buClr>
              <a:buFont typeface="Wingdings" panose="05000000000000000000" pitchFamily="2" charset="2"/>
              <a:buChar char="§"/>
              <a:defRPr/>
            </a:pPr>
            <a:r>
              <a:rPr lang="en-US" sz="2000" b="0" kern="0" dirty="0">
                <a:solidFill>
                  <a:srgbClr val="002060"/>
                </a:solidFill>
                <a:latin typeface="Arial"/>
                <a:ea typeface="+mn-ea"/>
                <a:cs typeface="+mn-cs"/>
              </a:rPr>
              <a:t>Executive Office of Housing and Livable Communities (formerly DHCD) </a:t>
            </a:r>
            <a:endParaRPr lang="en-US" sz="2000" b="0" kern="0" dirty="0">
              <a:solidFill>
                <a:srgbClr val="002060"/>
              </a:solidFill>
              <a:latin typeface="Arial"/>
              <a:ea typeface="+mn-ea"/>
              <a:cs typeface="Arial"/>
            </a:endParaRPr>
          </a:p>
          <a:p>
            <a:pPr defTabSz="913429" eaLnBrk="1" hangingPunct="1">
              <a:lnSpc>
                <a:spcPct val="100000"/>
              </a:lnSpc>
              <a:spcBef>
                <a:spcPts val="300"/>
              </a:spcBef>
              <a:spcAft>
                <a:spcPts val="300"/>
              </a:spcAft>
              <a:buClr>
                <a:srgbClr val="002D86"/>
              </a:buClr>
              <a:buFont typeface="Wingdings" panose="05000000000000000000" pitchFamily="2" charset="2"/>
              <a:buChar char="§"/>
              <a:defRPr/>
            </a:pPr>
            <a:r>
              <a:rPr lang="en-US" sz="2000" b="0" kern="0" dirty="0">
                <a:solidFill>
                  <a:srgbClr val="002060"/>
                </a:solidFill>
                <a:latin typeface="Arial"/>
                <a:ea typeface="+mn-ea"/>
                <a:cs typeface="+mn-cs"/>
              </a:rPr>
              <a:t>Quincy MassHealth Eligibility Team</a:t>
            </a:r>
          </a:p>
          <a:p>
            <a:pPr defTabSz="913429" eaLnBrk="1" hangingPunct="1">
              <a:lnSpc>
                <a:spcPct val="100000"/>
              </a:lnSpc>
              <a:spcBef>
                <a:spcPts val="300"/>
              </a:spcBef>
              <a:spcAft>
                <a:spcPts val="300"/>
              </a:spcAft>
              <a:buClr>
                <a:srgbClr val="002D86"/>
              </a:buClr>
              <a:buFont typeface="Wingdings" panose="05000000000000000000" pitchFamily="2" charset="2"/>
              <a:buChar char="§"/>
              <a:defRPr/>
            </a:pPr>
            <a:r>
              <a:rPr lang="en-US" sz="2000" b="0" kern="0" dirty="0">
                <a:solidFill>
                  <a:srgbClr val="002060"/>
                </a:solidFill>
                <a:latin typeface="Arial"/>
                <a:ea typeface="+mn-ea"/>
                <a:cs typeface="+mn-cs"/>
              </a:rPr>
              <a:t>ForHealth Consulting at UMass Chan Medical School </a:t>
            </a:r>
          </a:p>
          <a:p>
            <a:pPr defTabSz="913429" eaLnBrk="1" hangingPunct="1">
              <a:lnSpc>
                <a:spcPct val="100000"/>
              </a:lnSpc>
              <a:spcBef>
                <a:spcPts val="300"/>
              </a:spcBef>
              <a:spcAft>
                <a:spcPts val="300"/>
              </a:spcAft>
              <a:buClr>
                <a:srgbClr val="002D86"/>
              </a:buClr>
              <a:buFont typeface="Wingdings" panose="05000000000000000000" pitchFamily="2" charset="2"/>
              <a:buChar char="§"/>
              <a:defRPr/>
            </a:pPr>
            <a:r>
              <a:rPr lang="en-US" sz="2000" b="0" kern="0" dirty="0">
                <a:solidFill>
                  <a:srgbClr val="002060"/>
                </a:solidFill>
                <a:latin typeface="Arial"/>
                <a:ea typeface="+mn-ea"/>
                <a:cs typeface="+mn-cs"/>
              </a:rPr>
              <a:t>Community services networks:</a:t>
            </a:r>
          </a:p>
          <a:p>
            <a:pPr lvl="1" defTabSz="913429" eaLnBrk="1" hangingPunct="1">
              <a:lnSpc>
                <a:spcPct val="100000"/>
              </a:lnSpc>
              <a:spcBef>
                <a:spcPts val="300"/>
              </a:spcBef>
              <a:spcAft>
                <a:spcPts val="300"/>
              </a:spcAft>
              <a:buClr>
                <a:srgbClr val="002D86"/>
              </a:buClr>
              <a:defRPr/>
            </a:pPr>
            <a:r>
              <a:rPr lang="en-US" sz="2000" b="0" kern="0" dirty="0">
                <a:solidFill>
                  <a:srgbClr val="002060"/>
                </a:solidFill>
                <a:latin typeface="Arial"/>
                <a:ea typeface="+mn-ea"/>
                <a:cs typeface="+mn-cs"/>
              </a:rPr>
              <a:t>Aging and Disability Resource Consortia (ADRC)</a:t>
            </a:r>
          </a:p>
          <a:p>
            <a:pPr lvl="1" defTabSz="913429" eaLnBrk="1" hangingPunct="1">
              <a:lnSpc>
                <a:spcPct val="100000"/>
              </a:lnSpc>
              <a:spcBef>
                <a:spcPts val="300"/>
              </a:spcBef>
              <a:spcAft>
                <a:spcPts val="300"/>
              </a:spcAft>
              <a:buClr>
                <a:srgbClr val="002D86"/>
              </a:buClr>
              <a:defRPr/>
            </a:pPr>
            <a:r>
              <a:rPr lang="en-US" sz="2000" b="0" kern="0" dirty="0">
                <a:solidFill>
                  <a:srgbClr val="002060"/>
                </a:solidFill>
                <a:latin typeface="Arial"/>
                <a:ea typeface="+mn-ea"/>
                <a:cs typeface="+mn-cs"/>
              </a:rPr>
              <a:t>Independent Living Centers (ILCs)</a:t>
            </a:r>
          </a:p>
          <a:p>
            <a:pPr lvl="1" defTabSz="913429" eaLnBrk="1" hangingPunct="1">
              <a:lnSpc>
                <a:spcPct val="100000"/>
              </a:lnSpc>
              <a:spcBef>
                <a:spcPts val="300"/>
              </a:spcBef>
              <a:spcAft>
                <a:spcPts val="300"/>
              </a:spcAft>
              <a:buClr>
                <a:srgbClr val="002D86"/>
              </a:buClr>
              <a:defRPr/>
            </a:pPr>
            <a:r>
              <a:rPr lang="en-US" sz="2000" b="0" kern="0" dirty="0">
                <a:solidFill>
                  <a:srgbClr val="002060"/>
                </a:solidFill>
                <a:latin typeface="Arial"/>
                <a:ea typeface="+mn-ea"/>
                <a:cs typeface="+mn-cs"/>
              </a:rPr>
              <a:t>Aging Services Access Points (ASAPs)</a:t>
            </a:r>
          </a:p>
          <a:p>
            <a:pPr lvl="1" defTabSz="913429" eaLnBrk="1" hangingPunct="1">
              <a:lnSpc>
                <a:spcPct val="100000"/>
              </a:lnSpc>
              <a:spcBef>
                <a:spcPct val="0"/>
              </a:spcBef>
              <a:buClr>
                <a:srgbClr val="002D86"/>
              </a:buClr>
              <a:defRPr/>
            </a:pPr>
            <a:endParaRPr lang="en-US" sz="2000" b="0" kern="0" dirty="0">
              <a:solidFill>
                <a:srgbClr val="002060"/>
              </a:solidFill>
              <a:latin typeface="Arial"/>
              <a:ea typeface="+mn-ea"/>
              <a:cs typeface="+mn-cs"/>
            </a:endParaRPr>
          </a:p>
          <a:p>
            <a:pPr lvl="1" defTabSz="913429" eaLnBrk="1" hangingPunct="1">
              <a:lnSpc>
                <a:spcPct val="100000"/>
              </a:lnSpc>
              <a:spcBef>
                <a:spcPct val="0"/>
              </a:spcBef>
              <a:buClr>
                <a:srgbClr val="002D86"/>
              </a:buClr>
              <a:defRPr/>
            </a:pPr>
            <a:endParaRPr lang="en-US" sz="2000" b="0" kern="0" dirty="0">
              <a:solidFill>
                <a:srgbClr val="002060"/>
              </a:solidFill>
              <a:latin typeface="Arial"/>
              <a:ea typeface="+mn-ea"/>
              <a:cs typeface="+mn-cs"/>
            </a:endParaRPr>
          </a:p>
          <a:p>
            <a:pPr lvl="1" defTabSz="913429" eaLnBrk="1" hangingPunct="1">
              <a:lnSpc>
                <a:spcPct val="100000"/>
              </a:lnSpc>
              <a:spcBef>
                <a:spcPct val="0"/>
              </a:spcBef>
              <a:buClr>
                <a:srgbClr val="002D86"/>
              </a:buClr>
              <a:defRPr/>
            </a:pPr>
            <a:endParaRPr lang="en-US" sz="2000" b="0" kern="0" dirty="0">
              <a:solidFill>
                <a:srgbClr val="002060"/>
              </a:solidFill>
              <a:latin typeface="Arial"/>
              <a:ea typeface="+mn-ea"/>
              <a:cs typeface="+mn-cs"/>
            </a:endParaRPr>
          </a:p>
          <a:p>
            <a:pPr defTabSz="913429" eaLnBrk="1" hangingPunct="1">
              <a:lnSpc>
                <a:spcPct val="100000"/>
              </a:lnSpc>
              <a:spcBef>
                <a:spcPct val="0"/>
              </a:spcBef>
              <a:buClr>
                <a:srgbClr val="002D86"/>
              </a:buClr>
              <a:buFont typeface="Arial" panose="020B0604020202020204" pitchFamily="34" charset="0"/>
              <a:buChar char="■"/>
              <a:defRPr/>
            </a:pPr>
            <a:endParaRPr lang="en-US" sz="2000" b="0" kern="0" dirty="0">
              <a:solidFill>
                <a:srgbClr val="002060"/>
              </a:solidFill>
              <a:latin typeface="Arial"/>
              <a:ea typeface="+mn-ea"/>
              <a:cs typeface="+mn-cs"/>
            </a:endParaRPr>
          </a:p>
          <a:p>
            <a:pPr defTabSz="913429" eaLnBrk="1" hangingPunct="1">
              <a:lnSpc>
                <a:spcPct val="100000"/>
              </a:lnSpc>
              <a:spcBef>
                <a:spcPct val="0"/>
              </a:spcBef>
              <a:buClr>
                <a:srgbClr val="002D86"/>
              </a:buClr>
              <a:buFont typeface="Arial" panose="020B0604020202020204" pitchFamily="34" charset="0"/>
              <a:buChar char="■"/>
              <a:defRPr/>
            </a:pPr>
            <a:endParaRPr lang="en-US" sz="2000" kern="0" dirty="0">
              <a:solidFill>
                <a:srgbClr val="002060"/>
              </a:solidFill>
              <a:latin typeface="Arial"/>
              <a:ea typeface="+mn-ea"/>
              <a:cs typeface="+mn-cs"/>
            </a:endParaRPr>
          </a:p>
          <a:p>
            <a:pPr lvl="0"/>
            <a:endParaRPr lang="en-US" sz="1600" b="0" dirty="0">
              <a:solidFill>
                <a:srgbClr val="002060"/>
              </a:solidFill>
            </a:endParaRPr>
          </a:p>
        </p:txBody>
      </p:sp>
      <p:pic>
        <p:nvPicPr>
          <p:cNvPr id="7" name="Picture 6" descr="Holding hands">
            <a:extLst>
              <a:ext uri="{FF2B5EF4-FFF2-40B4-BE49-F238E27FC236}">
                <a16:creationId xmlns:a16="http://schemas.microsoft.com/office/drawing/2014/main" id="{6C9003DC-87C9-0A25-0CEF-3537B5CB45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8903" y="1497558"/>
            <a:ext cx="2413591" cy="1609218"/>
          </a:xfrm>
          <a:prstGeom prst="rect">
            <a:avLst/>
          </a:prstGeom>
        </p:spPr>
      </p:pic>
    </p:spTree>
    <p:extLst>
      <p:ext uri="{BB962C8B-B14F-4D97-AF65-F5344CB8AC3E}">
        <p14:creationId xmlns:p14="http://schemas.microsoft.com/office/powerpoint/2010/main" val="108803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FCA0-76AE-4A54-8D8A-9DD0617927F7}"/>
              </a:ext>
            </a:extLst>
          </p:cNvPr>
          <p:cNvSpPr>
            <a:spLocks noGrp="1"/>
          </p:cNvSpPr>
          <p:nvPr>
            <p:ph type="title"/>
          </p:nvPr>
        </p:nvSpPr>
        <p:spPr>
          <a:xfrm>
            <a:off x="190170" y="365405"/>
            <a:ext cx="8053675" cy="430887"/>
          </a:xfrm>
        </p:spPr>
        <p:txBody>
          <a:bodyPr/>
          <a:lstStyle/>
          <a:p>
            <a:r>
              <a:rPr lang="en-US" sz="2800">
                <a:solidFill>
                  <a:srgbClr val="002060"/>
                </a:solidFill>
              </a:rPr>
              <a:t>MFP Demo Project Office Team</a:t>
            </a:r>
          </a:p>
        </p:txBody>
      </p:sp>
      <p:sp>
        <p:nvSpPr>
          <p:cNvPr id="6" name="TextBox 5">
            <a:extLst>
              <a:ext uri="{FF2B5EF4-FFF2-40B4-BE49-F238E27FC236}">
                <a16:creationId xmlns:a16="http://schemas.microsoft.com/office/drawing/2014/main" id="{CC3958D1-C467-B7A0-5FDA-1B8493BC8790}"/>
              </a:ext>
            </a:extLst>
          </p:cNvPr>
          <p:cNvSpPr txBox="1"/>
          <p:nvPr/>
        </p:nvSpPr>
        <p:spPr>
          <a:xfrm>
            <a:off x="277257" y="1092170"/>
            <a:ext cx="8447313" cy="3416320"/>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
            </a:pPr>
            <a:r>
              <a:rPr lang="en-US" sz="2400" dirty="0">
                <a:solidFill>
                  <a:srgbClr val="002060"/>
                </a:solidFill>
              </a:rPr>
              <a:t>John Garcia, Project Director</a:t>
            </a:r>
          </a:p>
          <a:p>
            <a:pPr marL="285750" indent="-285750">
              <a:buFont typeface="Wingdings" panose="05000000000000000000" pitchFamily="2" charset="2"/>
              <a:buChar char="§"/>
            </a:pPr>
            <a:r>
              <a:rPr lang="en-US" sz="2400" dirty="0">
                <a:solidFill>
                  <a:srgbClr val="002060"/>
                </a:solidFill>
              </a:rPr>
              <a:t>Jennifer Reid, Assistant Project Director</a:t>
            </a:r>
          </a:p>
          <a:p>
            <a:pPr marL="285750" indent="-285750">
              <a:buFont typeface="Wingdings" panose="05000000000000000000" pitchFamily="2" charset="2"/>
              <a:buChar char="§"/>
            </a:pPr>
            <a:r>
              <a:rPr lang="en-US" sz="2400" dirty="0">
                <a:solidFill>
                  <a:srgbClr val="002060"/>
                </a:solidFill>
              </a:rPr>
              <a:t>Eileen Gammetto, Operations and Eligibility Manager</a:t>
            </a:r>
          </a:p>
          <a:p>
            <a:endParaRPr lang="en-US" sz="2400" dirty="0">
              <a:solidFill>
                <a:srgbClr val="002060"/>
              </a:solidFill>
            </a:endParaRPr>
          </a:p>
          <a:p>
            <a:r>
              <a:rPr lang="en-US" sz="2000" dirty="0">
                <a:solidFill>
                  <a:srgbClr val="002060"/>
                </a:solidFill>
              </a:rPr>
              <a:t>Email: </a:t>
            </a:r>
            <a:r>
              <a:rPr lang="en-US" sz="2000" dirty="0">
                <a:solidFill>
                  <a:srgbClr val="002060"/>
                </a:solidFill>
                <a:hlinkClick r:id="rId3"/>
              </a:rPr>
              <a:t>mfpprojectoffice@mass.gov</a:t>
            </a:r>
            <a:r>
              <a:rPr lang="en-US" sz="2000" dirty="0">
                <a:solidFill>
                  <a:srgbClr val="002060"/>
                </a:solidFill>
              </a:rPr>
              <a:t> </a:t>
            </a:r>
          </a:p>
          <a:p>
            <a:r>
              <a:rPr lang="en-US" sz="2000" dirty="0">
                <a:solidFill>
                  <a:srgbClr val="002060"/>
                </a:solidFill>
              </a:rPr>
              <a:t>Website: </a:t>
            </a:r>
            <a:r>
              <a:rPr lang="en-US" sz="2000" dirty="0">
                <a:solidFill>
                  <a:srgbClr val="002060"/>
                </a:solidFill>
                <a:hlinkClick r:id="rId4"/>
              </a:rPr>
              <a:t>https://www.mass.gov/money-follows-the-person-demonstration</a:t>
            </a:r>
            <a:r>
              <a:rPr lang="en-US" sz="2000" dirty="0">
                <a:solidFill>
                  <a:srgbClr val="002060"/>
                </a:solidFill>
              </a:rPr>
              <a:t> </a:t>
            </a:r>
          </a:p>
          <a:p>
            <a:r>
              <a:rPr lang="en-US" sz="2000" dirty="0">
                <a:solidFill>
                  <a:srgbClr val="002060"/>
                </a:solidFill>
              </a:rPr>
              <a:t>Phone:  (617) 573-1647</a:t>
            </a:r>
          </a:p>
          <a:p>
            <a:endParaRPr lang="en-US" sz="2000" dirty="0">
              <a:solidFill>
                <a:srgbClr val="002060"/>
              </a:solidFill>
            </a:endParaRPr>
          </a:p>
          <a:p>
            <a:endParaRPr lang="en-US" sz="2000" dirty="0">
              <a:solidFill>
                <a:srgbClr val="002060"/>
              </a:solidFill>
            </a:endParaRPr>
          </a:p>
          <a:p>
            <a:pPr marL="285750" indent="-285750">
              <a:buFont typeface="Wingdings" panose="05000000000000000000" pitchFamily="2" charset="2"/>
              <a:buChar char="§"/>
            </a:pPr>
            <a:endParaRPr lang="en-US" sz="2000" dirty="0">
              <a:solidFill>
                <a:srgbClr val="002060"/>
              </a:solidFill>
            </a:endParaRPr>
          </a:p>
        </p:txBody>
      </p:sp>
    </p:spTree>
    <p:extLst>
      <p:ext uri="{BB962C8B-B14F-4D97-AF65-F5344CB8AC3E}">
        <p14:creationId xmlns:p14="http://schemas.microsoft.com/office/powerpoint/2010/main" val="296643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06413" y="210914"/>
            <a:ext cx="7935499" cy="78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4400" b="1">
                <a:solidFill>
                  <a:schemeClr val="accent2"/>
                </a:solidFill>
                <a:latin typeface="+mj-lt"/>
                <a:ea typeface="ＭＳ Ｐゴシック" pitchFamily="34" charset="-128"/>
                <a:cs typeface="ＭＳ Ｐゴシック" charset="0"/>
              </a:defRPr>
            </a:lvl1pPr>
            <a:lvl2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2pPr>
            <a:lvl3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3pPr>
            <a:lvl4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4pPr>
            <a:lvl5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5pPr>
            <a:lvl6pPr marL="457200" algn="l" rtl="0" fontAlgn="base">
              <a:lnSpc>
                <a:spcPct val="85000"/>
              </a:lnSpc>
              <a:spcBef>
                <a:spcPct val="0"/>
              </a:spcBef>
              <a:spcAft>
                <a:spcPct val="0"/>
              </a:spcAft>
              <a:defRPr sz="4400" b="1">
                <a:solidFill>
                  <a:schemeClr val="accent2"/>
                </a:solidFill>
                <a:latin typeface="Arial" charset="0"/>
              </a:defRPr>
            </a:lvl6pPr>
            <a:lvl7pPr marL="914400" algn="l" rtl="0" fontAlgn="base">
              <a:lnSpc>
                <a:spcPct val="85000"/>
              </a:lnSpc>
              <a:spcBef>
                <a:spcPct val="0"/>
              </a:spcBef>
              <a:spcAft>
                <a:spcPct val="0"/>
              </a:spcAft>
              <a:defRPr sz="4400" b="1">
                <a:solidFill>
                  <a:schemeClr val="accent2"/>
                </a:solidFill>
                <a:latin typeface="Arial" charset="0"/>
              </a:defRPr>
            </a:lvl7pPr>
            <a:lvl8pPr marL="1371600" algn="l" rtl="0" fontAlgn="base">
              <a:lnSpc>
                <a:spcPct val="85000"/>
              </a:lnSpc>
              <a:spcBef>
                <a:spcPct val="0"/>
              </a:spcBef>
              <a:spcAft>
                <a:spcPct val="0"/>
              </a:spcAft>
              <a:defRPr sz="4400" b="1">
                <a:solidFill>
                  <a:schemeClr val="accent2"/>
                </a:solidFill>
                <a:latin typeface="Arial" charset="0"/>
              </a:defRPr>
            </a:lvl8pPr>
            <a:lvl9pPr marL="1828800" algn="l" rtl="0" fontAlgn="base">
              <a:lnSpc>
                <a:spcPct val="85000"/>
              </a:lnSpc>
              <a:spcBef>
                <a:spcPct val="0"/>
              </a:spcBef>
              <a:spcAft>
                <a:spcPct val="0"/>
              </a:spcAft>
              <a:defRPr sz="4400" b="1">
                <a:solidFill>
                  <a:schemeClr val="accent2"/>
                </a:solidFill>
                <a:latin typeface="Arial" charset="0"/>
              </a:defRPr>
            </a:lvl9pPr>
          </a:lstStyle>
          <a:p>
            <a:pPr eaLnBrk="1" hangingPunct="1">
              <a:lnSpc>
                <a:spcPct val="100000"/>
              </a:lnSpc>
            </a:pPr>
            <a:r>
              <a:rPr lang="en-US" altLang="en-US" sz="2800" kern="0">
                <a:solidFill>
                  <a:srgbClr val="002060"/>
                </a:solidFill>
                <a:ea typeface="ＭＳ Ｐゴシック" charset="-128"/>
              </a:rPr>
              <a:t>MFP Demo – How does it work?</a:t>
            </a:r>
          </a:p>
        </p:txBody>
      </p:sp>
      <p:sp>
        <p:nvSpPr>
          <p:cNvPr id="3" name="Content Placeholder 2"/>
          <p:cNvSpPr txBox="1">
            <a:spLocks/>
          </p:cNvSpPr>
          <p:nvPr/>
        </p:nvSpPr>
        <p:spPr>
          <a:xfrm>
            <a:off x="206413" y="1123720"/>
            <a:ext cx="8227373" cy="4321584"/>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marR="0" lvl="0" algn="l" defTabSz="913429" rtl="0" eaLnBrk="1" fontAlgn="base" latinLnBrk="0" hangingPunct="1">
              <a:lnSpc>
                <a:spcPct val="100000"/>
              </a:lnSpc>
              <a:spcBef>
                <a:spcPct val="0"/>
              </a:spcBef>
              <a:spcAft>
                <a:spcPct val="0"/>
              </a:spcAft>
              <a:buClr>
                <a:srgbClr val="002B82"/>
              </a:buClr>
              <a:buSzTx/>
              <a:buFont typeface="Arial" panose="020B0604020202020204" pitchFamily="34" charset="0"/>
              <a:buChar char="■"/>
              <a:tabLst/>
              <a:defRPr/>
            </a:pPr>
            <a:r>
              <a:rPr lang="en-US" sz="2000" b="0" kern="0" dirty="0">
                <a:solidFill>
                  <a:srgbClr val="002060"/>
                </a:solidFill>
                <a:latin typeface="Arial"/>
                <a:ea typeface="+mn-ea"/>
                <a:cs typeface="+mn-cs"/>
              </a:rPr>
              <a:t>Using existing waiver outreach and enrollment mechanisms, identify and enroll eligible individuals in the MFP Demo.</a:t>
            </a:r>
          </a:p>
          <a:p>
            <a:pPr marL="0" marR="0" lvl="0" indent="0" algn="l" defTabSz="913429" rtl="0" eaLnBrk="1" fontAlgn="base" latinLnBrk="0" hangingPunct="1">
              <a:lnSpc>
                <a:spcPct val="100000"/>
              </a:lnSpc>
              <a:spcBef>
                <a:spcPct val="0"/>
              </a:spcBef>
              <a:spcAft>
                <a:spcPct val="0"/>
              </a:spcAft>
              <a:buClr>
                <a:srgbClr val="002B82"/>
              </a:buClr>
              <a:buSzTx/>
              <a:buNone/>
              <a:tabLst/>
              <a:defRPr/>
            </a:pPr>
            <a:endParaRPr lang="en-US" sz="2000" b="0" kern="0" dirty="0">
              <a:solidFill>
                <a:srgbClr val="002060"/>
              </a:solidFill>
              <a:latin typeface="Arial"/>
              <a:ea typeface="+mn-ea"/>
              <a:cs typeface="+mn-cs"/>
            </a:endParaRPr>
          </a:p>
          <a:p>
            <a:pPr marR="0" lvl="0" algn="l" defTabSz="913429" rtl="0" eaLnBrk="1" fontAlgn="base" latinLnBrk="0" hangingPunct="1">
              <a:lnSpc>
                <a:spcPct val="100000"/>
              </a:lnSpc>
              <a:spcBef>
                <a:spcPct val="0"/>
              </a:spcBef>
              <a:spcAft>
                <a:spcPct val="0"/>
              </a:spcAft>
              <a:buClr>
                <a:srgbClr val="002B82"/>
              </a:buClr>
              <a:buSzTx/>
              <a:buFont typeface="Arial" panose="020B0604020202020204" pitchFamily="34" charset="0"/>
              <a:buChar char="■"/>
              <a:tabLst/>
              <a:defRPr/>
            </a:pPr>
            <a:r>
              <a:rPr lang="en-US" sz="2000" b="0" dirty="0">
                <a:solidFill>
                  <a:srgbClr val="002060"/>
                </a:solidFill>
                <a:ea typeface="MS PGothic"/>
              </a:rPr>
              <a:t>We can serve individuals in the MFP Demo and offer them services that would otherwise be inaccessible:</a:t>
            </a:r>
          </a:p>
          <a:p>
            <a:pPr lvl="1" defTabSz="913429" eaLnBrk="1" hangingPunct="1">
              <a:lnSpc>
                <a:spcPct val="100000"/>
              </a:lnSpc>
              <a:spcBef>
                <a:spcPct val="0"/>
              </a:spcBef>
              <a:buClr>
                <a:srgbClr val="002B82"/>
              </a:buClr>
              <a:buFont typeface="Arial" panose="020B0604020202020204" pitchFamily="34" charset="0"/>
              <a:buChar char="−"/>
              <a:defRPr/>
            </a:pPr>
            <a:r>
              <a:rPr lang="en-US" sz="2000" b="0" kern="0" dirty="0">
                <a:solidFill>
                  <a:srgbClr val="002060"/>
                </a:solidFill>
                <a:latin typeface="Arial"/>
                <a:ea typeface="+mn-ea"/>
                <a:cs typeface="+mn-cs"/>
              </a:rPr>
              <a:t>Waiver eligible: certain housing assistance, food security services</a:t>
            </a:r>
            <a:endParaRPr lang="en-US" sz="2000" b="0" kern="0" dirty="0">
              <a:solidFill>
                <a:srgbClr val="002060"/>
              </a:solidFill>
              <a:latin typeface="Arial"/>
              <a:ea typeface="+mn-ea"/>
              <a:cs typeface="Arial"/>
            </a:endParaRPr>
          </a:p>
          <a:p>
            <a:pPr lvl="1" defTabSz="913429" eaLnBrk="1" hangingPunct="1">
              <a:lnSpc>
                <a:spcPct val="100000"/>
              </a:lnSpc>
              <a:spcBef>
                <a:spcPct val="0"/>
              </a:spcBef>
              <a:buClr>
                <a:srgbClr val="002B82"/>
              </a:buClr>
              <a:buFont typeface="Arial" panose="020B0604020202020204" pitchFamily="34" charset="0"/>
              <a:buChar char="−"/>
              <a:defRPr/>
            </a:pPr>
            <a:r>
              <a:rPr lang="en-US" sz="2000" b="0" kern="0" dirty="0">
                <a:solidFill>
                  <a:srgbClr val="002060"/>
                </a:solidFill>
                <a:latin typeface="Arial"/>
                <a:ea typeface="+mn-ea"/>
              </a:rPr>
              <a:t>Non-waiver eligible: Transitional Assistance, home modifications</a:t>
            </a:r>
            <a:endParaRPr lang="en-US" sz="2000" b="0" kern="0" dirty="0">
              <a:solidFill>
                <a:srgbClr val="002060"/>
              </a:solidFill>
              <a:latin typeface="Arial"/>
              <a:ea typeface="+mn-ea"/>
              <a:cs typeface="Arial"/>
            </a:endParaRPr>
          </a:p>
          <a:p>
            <a:pPr lvl="2" defTabSz="913429" eaLnBrk="1" hangingPunct="1">
              <a:lnSpc>
                <a:spcPct val="100000"/>
              </a:lnSpc>
              <a:spcBef>
                <a:spcPct val="0"/>
              </a:spcBef>
              <a:buClr>
                <a:srgbClr val="002B82"/>
              </a:buClr>
              <a:buFont typeface="Arial" panose="020B0604020202020204" pitchFamily="34" charset="0"/>
              <a:buChar char="■"/>
              <a:defRPr/>
            </a:pPr>
            <a:endParaRPr lang="en-US" sz="2000" b="0" kern="0" dirty="0">
              <a:solidFill>
                <a:srgbClr val="002060"/>
              </a:solidFill>
              <a:latin typeface="Arial"/>
              <a:ea typeface="+mn-ea"/>
              <a:cs typeface="Arial"/>
            </a:endParaRPr>
          </a:p>
          <a:p>
            <a:pPr defTabSz="913429" eaLnBrk="1" hangingPunct="1">
              <a:lnSpc>
                <a:spcPct val="100000"/>
              </a:lnSpc>
              <a:spcBef>
                <a:spcPct val="0"/>
              </a:spcBef>
              <a:buClr>
                <a:srgbClr val="002B82"/>
              </a:buClr>
              <a:buFont typeface="Arial" panose="020B0604020202020204" pitchFamily="34" charset="0"/>
              <a:buChar char="■"/>
              <a:defRPr/>
            </a:pPr>
            <a:r>
              <a:rPr lang="en-US" sz="2000" b="0" dirty="0">
                <a:solidFill>
                  <a:srgbClr val="002060"/>
                </a:solidFill>
                <a:ea typeface="MS PGothic"/>
              </a:rPr>
              <a:t>Enroll waiver eligible individuals to take advantage of the additional MFP Demo federal funding. In these cases, the individual is enrolled in both a waiver and the MFP Demo.</a:t>
            </a:r>
          </a:p>
          <a:p>
            <a:pPr lvl="0"/>
            <a:endParaRPr lang="en-US" sz="1600" b="0" dirty="0">
              <a:solidFill>
                <a:srgbClr val="002060"/>
              </a:solidFill>
            </a:endParaRPr>
          </a:p>
        </p:txBody>
      </p:sp>
    </p:spTree>
    <p:extLst>
      <p:ext uri="{BB962C8B-B14F-4D97-AF65-F5344CB8AC3E}">
        <p14:creationId xmlns:p14="http://schemas.microsoft.com/office/powerpoint/2010/main" val="2141328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filipe\AppData\Local\Microsoft\Windows\Temporary Internet Files\Content.IE5\PC77E70T\Ask-Me[1].jpg">
            <a:extLst>
              <a:ext uri="{FF2B5EF4-FFF2-40B4-BE49-F238E27FC236}">
                <a16:creationId xmlns:a16="http://schemas.microsoft.com/office/drawing/2014/main" id="{2845F526-57DD-6829-11D6-947E4B725D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541182" y="1600200"/>
            <a:ext cx="3619500" cy="3009900"/>
          </a:xfrm>
        </p:spPr>
      </p:pic>
    </p:spTree>
    <p:extLst>
      <p:ext uri="{BB962C8B-B14F-4D97-AF65-F5344CB8AC3E}">
        <p14:creationId xmlns:p14="http://schemas.microsoft.com/office/powerpoint/2010/main" val="165270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228600" y="381000"/>
            <a:ext cx="8686800" cy="430887"/>
          </a:xfrm>
        </p:spPr>
        <p:txBody>
          <a:bodyPr/>
          <a:lstStyle/>
          <a:p>
            <a:r>
              <a:rPr lang="en-US" altLang="en-US" sz="2800">
                <a:latin typeface="Arial" charset="0"/>
                <a:ea typeface="ＭＳ Ｐゴシック" pitchFamily="34" charset="-128"/>
              </a:rPr>
              <a:t>MFP Demo target populations</a:t>
            </a:r>
          </a:p>
        </p:txBody>
      </p:sp>
      <p:sp>
        <p:nvSpPr>
          <p:cNvPr id="22532" name="Content Placeholder 2"/>
          <p:cNvSpPr>
            <a:spLocks noGrp="1"/>
          </p:cNvSpPr>
          <p:nvPr>
            <p:ph idx="1"/>
          </p:nvPr>
        </p:nvSpPr>
        <p:spPr>
          <a:xfrm>
            <a:off x="381000" y="1160124"/>
            <a:ext cx="8382000" cy="3016210"/>
          </a:xfrm>
        </p:spPr>
        <p:txBody>
          <a:bodyPr/>
          <a:lstStyle/>
          <a:p>
            <a:pPr marR="0" lvl="0" latinLnBrk="0">
              <a:spcAft>
                <a:spcPts val="0"/>
              </a:spcAft>
              <a:buClr>
                <a:srgbClr val="002D86"/>
              </a:buClr>
              <a:buSzTx/>
              <a:tabLst/>
              <a:defRPr/>
            </a:pPr>
            <a:r>
              <a:rPr lang="en-US" sz="2000">
                <a:solidFill>
                  <a:srgbClr val="002060"/>
                </a:solidFill>
                <a:latin typeface="Arial" charset="0"/>
                <a:ea typeface="ＭＳ Ｐゴシック" pitchFamily="34" charset="-128"/>
              </a:rPr>
              <a:t>CMS establishes broad target populations* for the MFP Demo:</a:t>
            </a:r>
          </a:p>
          <a:p>
            <a:pPr marL="342900" marR="0" lvl="0" indent="-342900" latinLnBrk="0">
              <a:spcAft>
                <a:spcPts val="0"/>
              </a:spcAft>
              <a:buClr>
                <a:srgbClr val="002D86"/>
              </a:buClr>
              <a:buSzTx/>
              <a:buFont typeface="Arial" panose="020B0604020202020204" pitchFamily="34" charset="0"/>
              <a:buChar char="■"/>
              <a:tabLst/>
              <a:defRPr/>
            </a:pPr>
            <a:endParaRPr lang="en-US" sz="2000">
              <a:solidFill>
                <a:srgbClr val="002060"/>
              </a:solidFill>
              <a:latin typeface="Arial" charset="0"/>
              <a:ea typeface="ＭＳ Ｐゴシック" pitchFamily="34" charset="-128"/>
            </a:endParaRPr>
          </a:p>
          <a:p>
            <a:pPr marL="540486" lvl="1" indent="-342900">
              <a:spcAft>
                <a:spcPts val="0"/>
              </a:spcAft>
              <a:buClr>
                <a:srgbClr val="002D86"/>
              </a:buClr>
              <a:buFontTx/>
              <a:buChar char="–"/>
              <a:defRPr/>
            </a:pPr>
            <a:r>
              <a:rPr lang="en-US" sz="2000">
                <a:solidFill>
                  <a:srgbClr val="002060"/>
                </a:solidFill>
                <a:latin typeface="Arial" charset="0"/>
                <a:ea typeface="ＭＳ Ｐゴシック" pitchFamily="34" charset="-128"/>
              </a:rPr>
              <a:t>Elders</a:t>
            </a:r>
          </a:p>
          <a:p>
            <a:pPr marL="540486" lvl="1" indent="-342900">
              <a:spcAft>
                <a:spcPts val="0"/>
              </a:spcAft>
              <a:buClr>
                <a:srgbClr val="002D86"/>
              </a:buClr>
              <a:buFontTx/>
              <a:buChar char="–"/>
              <a:defRPr/>
            </a:pPr>
            <a:endParaRPr lang="en-US" sz="2000">
              <a:solidFill>
                <a:srgbClr val="002060"/>
              </a:solidFill>
              <a:latin typeface="Arial" charset="0"/>
              <a:ea typeface="ＭＳ Ｐゴシック" pitchFamily="34" charset="-128"/>
            </a:endParaRPr>
          </a:p>
          <a:p>
            <a:pPr marL="540486" lvl="1" indent="-342900">
              <a:spcAft>
                <a:spcPts val="0"/>
              </a:spcAft>
              <a:buClr>
                <a:srgbClr val="002D86"/>
              </a:buClr>
              <a:buFontTx/>
              <a:buChar char="–"/>
              <a:defRPr/>
            </a:pPr>
            <a:r>
              <a:rPr lang="en-US" sz="2000">
                <a:solidFill>
                  <a:srgbClr val="002060"/>
                </a:solidFill>
                <a:latin typeface="Arial" charset="0"/>
                <a:ea typeface="ＭＳ Ｐゴシック" pitchFamily="34" charset="-128"/>
              </a:rPr>
              <a:t>Individuals with Intellectual/Developmental Disabilities (ID/DD)</a:t>
            </a:r>
          </a:p>
          <a:p>
            <a:pPr marL="540486" lvl="1" indent="-342900">
              <a:spcAft>
                <a:spcPts val="0"/>
              </a:spcAft>
              <a:buClr>
                <a:srgbClr val="002D86"/>
              </a:buClr>
              <a:buFontTx/>
              <a:buChar char="–"/>
              <a:defRPr/>
            </a:pPr>
            <a:endParaRPr lang="en-US" sz="2000">
              <a:solidFill>
                <a:srgbClr val="002060"/>
              </a:solidFill>
              <a:latin typeface="Arial" charset="0"/>
              <a:ea typeface="ＭＳ Ｐゴシック" pitchFamily="34" charset="-128"/>
            </a:endParaRPr>
          </a:p>
          <a:p>
            <a:pPr marL="540486" lvl="1" indent="-342900">
              <a:spcAft>
                <a:spcPts val="0"/>
              </a:spcAft>
              <a:buClr>
                <a:srgbClr val="002D86"/>
              </a:buClr>
              <a:buFontTx/>
              <a:buChar char="–"/>
              <a:defRPr/>
            </a:pPr>
            <a:r>
              <a:rPr lang="en-US" sz="2000">
                <a:solidFill>
                  <a:srgbClr val="002060"/>
                </a:solidFill>
                <a:latin typeface="Arial"/>
                <a:ea typeface="ＭＳ Ｐゴシック"/>
                <a:cs typeface="Arial"/>
              </a:rPr>
              <a:t>Individuals </a:t>
            </a:r>
            <a:r>
              <a:rPr lang="en-US" sz="2000">
                <a:solidFill>
                  <a:srgbClr val="002060"/>
                </a:solidFill>
                <a:latin typeface="Arial" charset="0"/>
                <a:ea typeface="ＭＳ Ｐゴシック" pitchFamily="34" charset="-128"/>
              </a:rPr>
              <a:t>with Physical Disabilities</a:t>
            </a:r>
          </a:p>
          <a:p>
            <a:pPr marL="540486" lvl="1" indent="-342900">
              <a:spcAft>
                <a:spcPts val="0"/>
              </a:spcAft>
              <a:buClr>
                <a:srgbClr val="002D86"/>
              </a:buClr>
              <a:buFontTx/>
              <a:buChar char="–"/>
              <a:defRPr/>
            </a:pPr>
            <a:endParaRPr lang="en-US" sz="2000">
              <a:solidFill>
                <a:srgbClr val="002060"/>
              </a:solidFill>
              <a:latin typeface="Arial" charset="0"/>
              <a:ea typeface="ＭＳ Ｐゴシック" pitchFamily="34" charset="-128"/>
            </a:endParaRPr>
          </a:p>
          <a:p>
            <a:pPr marL="540486" lvl="1" indent="-342900">
              <a:spcAft>
                <a:spcPts val="0"/>
              </a:spcAft>
              <a:buClr>
                <a:srgbClr val="002D86"/>
              </a:buClr>
              <a:buFontTx/>
              <a:buChar char="–"/>
              <a:defRPr/>
            </a:pPr>
            <a:r>
              <a:rPr lang="en-US" sz="2000">
                <a:solidFill>
                  <a:srgbClr val="002060"/>
                </a:solidFill>
                <a:latin typeface="Arial" charset="0"/>
                <a:ea typeface="ＭＳ Ｐゴシック" pitchFamily="34" charset="-128"/>
              </a:rPr>
              <a:t>Individuals with Mental Illness</a:t>
            </a:r>
          </a:p>
          <a:p>
            <a:pPr marL="228600" indent="-228600"/>
            <a:endParaRPr lang="en-US" altLang="en-US">
              <a:latin typeface="Arial" charset="0"/>
              <a:ea typeface="ＭＳ Ｐゴシック" pitchFamily="34" charset="-128"/>
            </a:endParaRPr>
          </a:p>
        </p:txBody>
      </p:sp>
      <p:sp>
        <p:nvSpPr>
          <p:cNvPr id="3" name="TextBox 2">
            <a:extLst>
              <a:ext uri="{FF2B5EF4-FFF2-40B4-BE49-F238E27FC236}">
                <a16:creationId xmlns:a16="http://schemas.microsoft.com/office/drawing/2014/main" id="{B6F89DA9-9910-9179-F2BB-19E6DB729BDA}"/>
              </a:ext>
            </a:extLst>
          </p:cNvPr>
          <p:cNvSpPr txBox="1"/>
          <p:nvPr/>
        </p:nvSpPr>
        <p:spPr>
          <a:xfrm>
            <a:off x="381000" y="5697876"/>
            <a:ext cx="7187609" cy="369332"/>
          </a:xfrm>
          <a:prstGeom prst="rect">
            <a:avLst/>
          </a:prstGeom>
          <a:noFill/>
        </p:spPr>
        <p:txBody>
          <a:bodyPr wrap="square">
            <a:spAutoFit/>
          </a:bodyPr>
          <a:lstStyle/>
          <a:p>
            <a:pPr marL="0" marR="0" lvl="0" indent="0" algn="l" defTabSz="913429" rtl="0" eaLnBrk="1" fontAlgn="base" latinLnBrk="0" hangingPunct="1">
              <a:lnSpc>
                <a:spcPct val="100000"/>
              </a:lnSpc>
              <a:spcBef>
                <a:spcPct val="0"/>
              </a:spcBef>
              <a:spcAft>
                <a:spcPct val="0"/>
              </a:spcAft>
              <a:buClr>
                <a:srgbClr val="002960"/>
              </a:buClr>
              <a:buSzTx/>
              <a:buFontTx/>
              <a:buNone/>
              <a:tabLst/>
              <a:defRPr/>
            </a:pPr>
            <a:r>
              <a:rPr lang="en-US" sz="1600">
                <a:solidFill>
                  <a:srgbClr val="002060"/>
                </a:solidFill>
                <a:latin typeface="Arial" charset="0"/>
                <a:ea typeface="ＭＳ Ｐゴシック" pitchFamily="34" charset="-128"/>
              </a:rPr>
              <a:t>* These are the terms that CMS uses for these populations</a:t>
            </a:r>
            <a:r>
              <a:rPr lang="en-US" sz="1800" b="0" kern="0">
                <a:latin typeface="+mj-lt"/>
                <a:ea typeface="ＭＳ Ｐゴシック" charset="-128"/>
              </a:rPr>
              <a:t>.</a:t>
            </a:r>
          </a:p>
        </p:txBody>
      </p:sp>
    </p:spTree>
    <p:extLst>
      <p:ext uri="{BB962C8B-B14F-4D97-AF65-F5344CB8AC3E}">
        <p14:creationId xmlns:p14="http://schemas.microsoft.com/office/powerpoint/2010/main" val="368224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FCA0-76AE-4A54-8D8A-9DD0617927F7}"/>
              </a:ext>
            </a:extLst>
          </p:cNvPr>
          <p:cNvSpPr>
            <a:spLocks noGrp="1"/>
          </p:cNvSpPr>
          <p:nvPr>
            <p:ph type="title"/>
          </p:nvPr>
        </p:nvSpPr>
        <p:spPr>
          <a:xfrm>
            <a:off x="287383" y="285205"/>
            <a:ext cx="8053675" cy="430887"/>
          </a:xfrm>
        </p:spPr>
        <p:txBody>
          <a:bodyPr/>
          <a:lstStyle/>
          <a:p>
            <a:r>
              <a:rPr lang="en-US" sz="2800">
                <a:solidFill>
                  <a:srgbClr val="002060"/>
                </a:solidFill>
              </a:rPr>
              <a:t>MFP Demo Benchmarks</a:t>
            </a:r>
          </a:p>
        </p:txBody>
      </p:sp>
      <p:sp>
        <p:nvSpPr>
          <p:cNvPr id="9" name="TextBox 8">
            <a:extLst>
              <a:ext uri="{FF2B5EF4-FFF2-40B4-BE49-F238E27FC236}">
                <a16:creationId xmlns:a16="http://schemas.microsoft.com/office/drawing/2014/main" id="{9C084A8B-F73E-2452-A832-653B265E481B}"/>
              </a:ext>
            </a:extLst>
          </p:cNvPr>
          <p:cNvSpPr txBox="1"/>
          <p:nvPr/>
        </p:nvSpPr>
        <p:spPr>
          <a:xfrm>
            <a:off x="226423" y="1048626"/>
            <a:ext cx="8447313" cy="2862322"/>
          </a:xfrm>
          <a:prstGeom prst="rect">
            <a:avLst/>
          </a:prstGeom>
          <a:noFill/>
        </p:spPr>
        <p:txBody>
          <a:bodyPr wrap="square" lIns="91440" tIns="45720" rIns="91440" bIns="45720" anchor="t">
            <a:spAutoFit/>
          </a:bodyPr>
          <a:lstStyle/>
          <a:p>
            <a:pPr marL="342900" indent="-342900">
              <a:buClr>
                <a:srgbClr val="002060"/>
              </a:buClr>
              <a:buFont typeface="Arial" panose="020B0604020202020204" pitchFamily="34" charset="0"/>
              <a:buChar char="■"/>
            </a:pPr>
            <a:r>
              <a:rPr lang="en-US" sz="2000">
                <a:solidFill>
                  <a:srgbClr val="002060"/>
                </a:solidFill>
              </a:rPr>
              <a:t>Enroll and transition </a:t>
            </a:r>
            <a:r>
              <a:rPr lang="en-US" sz="2000" b="1">
                <a:solidFill>
                  <a:srgbClr val="002060"/>
                </a:solidFill>
              </a:rPr>
              <a:t>600</a:t>
            </a:r>
            <a:r>
              <a:rPr lang="en-US" sz="2000">
                <a:solidFill>
                  <a:srgbClr val="002060"/>
                </a:solidFill>
              </a:rPr>
              <a:t> individuals each calendar year.</a:t>
            </a:r>
          </a:p>
          <a:p>
            <a:pPr marL="342900" indent="-342900">
              <a:buClr>
                <a:srgbClr val="002060"/>
              </a:buClr>
              <a:buFont typeface="Arial" panose="020B0604020202020204" pitchFamily="34" charset="0"/>
              <a:buChar char="■"/>
            </a:pPr>
            <a:endParaRPr lang="en-US" sz="2000">
              <a:solidFill>
                <a:srgbClr val="002060"/>
              </a:solidFill>
            </a:endParaRPr>
          </a:p>
          <a:p>
            <a:pPr marL="342900" indent="-342900">
              <a:buClr>
                <a:srgbClr val="002060"/>
              </a:buClr>
              <a:buFont typeface="Arial" panose="020B0604020202020204" pitchFamily="34" charset="0"/>
              <a:buChar char="■"/>
            </a:pPr>
            <a:r>
              <a:rPr lang="en-US" sz="2000">
                <a:solidFill>
                  <a:srgbClr val="002060"/>
                </a:solidFill>
              </a:rPr>
              <a:t>Maximize the use of at least one self-directed service such as State Plan PCA or Home and Community-Based Services.</a:t>
            </a:r>
          </a:p>
          <a:p>
            <a:pPr marL="342900" indent="-342900">
              <a:buClr>
                <a:srgbClr val="002060"/>
              </a:buClr>
              <a:buFont typeface="Arial" panose="020B0604020202020204" pitchFamily="34" charset="0"/>
              <a:buChar char="■"/>
            </a:pPr>
            <a:endParaRPr lang="en-US" sz="2000">
              <a:solidFill>
                <a:srgbClr val="002060"/>
              </a:solidFill>
            </a:endParaRPr>
          </a:p>
          <a:p>
            <a:pPr marL="342900" indent="-342900">
              <a:buClr>
                <a:srgbClr val="002060"/>
              </a:buClr>
              <a:buFont typeface="Arial" panose="020B0604020202020204" pitchFamily="34" charset="0"/>
              <a:buChar char="■"/>
            </a:pPr>
            <a:r>
              <a:rPr lang="en-US" sz="2000">
                <a:solidFill>
                  <a:srgbClr val="002060"/>
                </a:solidFill>
              </a:rPr>
              <a:t>Utilize housing vouchers available through the Alternative Housing Voucher Program (AHVP) for those who need assistance with paying rent. </a:t>
            </a:r>
          </a:p>
          <a:p>
            <a:endParaRPr lang="en-US" sz="2000" b="1">
              <a:solidFill>
                <a:srgbClr val="002060"/>
              </a:solidFill>
            </a:endParaRPr>
          </a:p>
        </p:txBody>
      </p:sp>
      <p:pic>
        <p:nvPicPr>
          <p:cNvPr id="6" name="Picture 5" descr="Dart on a dartboard">
            <a:extLst>
              <a:ext uri="{FF2B5EF4-FFF2-40B4-BE49-F238E27FC236}">
                <a16:creationId xmlns:a16="http://schemas.microsoft.com/office/drawing/2014/main" id="{8F1CEDB4-93B7-2183-BA00-0B10B82325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1233" y="3571041"/>
            <a:ext cx="4065973" cy="2710649"/>
          </a:xfrm>
          <a:prstGeom prst="rect">
            <a:avLst/>
          </a:prstGeom>
        </p:spPr>
      </p:pic>
    </p:spTree>
    <p:extLst>
      <p:ext uri="{BB962C8B-B14F-4D97-AF65-F5344CB8AC3E}">
        <p14:creationId xmlns:p14="http://schemas.microsoft.com/office/powerpoint/2010/main" val="153545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297809" y="373015"/>
            <a:ext cx="7816467" cy="430887"/>
          </a:xfrm>
        </p:spPr>
        <p:txBody>
          <a:bodyPr/>
          <a:lstStyle/>
          <a:p>
            <a:r>
              <a:rPr lang="en-US" altLang="en-US" sz="2800">
                <a:ea typeface="ＭＳ Ｐゴシック" pitchFamily="34" charset="-128"/>
              </a:rPr>
              <a:t>MFP Demo Projected Transitions</a:t>
            </a:r>
          </a:p>
        </p:txBody>
      </p:sp>
      <p:graphicFrame>
        <p:nvGraphicFramePr>
          <p:cNvPr id="5" name="Table 4">
            <a:extLst>
              <a:ext uri="{FF2B5EF4-FFF2-40B4-BE49-F238E27FC236}">
                <a16:creationId xmlns:a16="http://schemas.microsoft.com/office/drawing/2014/main" id="{4A40CA0C-4DC1-2C60-CBCE-C8AC2D19DC8F}"/>
              </a:ext>
            </a:extLst>
          </p:cNvPr>
          <p:cNvGraphicFramePr>
            <a:graphicFrameLocks noGrp="1"/>
          </p:cNvGraphicFramePr>
          <p:nvPr>
            <p:extLst>
              <p:ext uri="{D42A27DB-BD31-4B8C-83A1-F6EECF244321}">
                <p14:modId xmlns:p14="http://schemas.microsoft.com/office/powerpoint/2010/main" val="3270647471"/>
              </p:ext>
            </p:extLst>
          </p:nvPr>
        </p:nvGraphicFramePr>
        <p:xfrm>
          <a:off x="573776" y="2049516"/>
          <a:ext cx="7264531" cy="2987652"/>
        </p:xfrm>
        <a:graphic>
          <a:graphicData uri="http://schemas.openxmlformats.org/drawingml/2006/table">
            <a:tbl>
              <a:tblPr firstRow="1" firstCol="1" bandRow="1"/>
              <a:tblGrid>
                <a:gridCol w="2568326">
                  <a:extLst>
                    <a:ext uri="{9D8B030D-6E8A-4147-A177-3AD203B41FA5}">
                      <a16:colId xmlns:a16="http://schemas.microsoft.com/office/drawing/2014/main" val="2478641848"/>
                    </a:ext>
                  </a:extLst>
                </a:gridCol>
                <a:gridCol w="1178843">
                  <a:extLst>
                    <a:ext uri="{9D8B030D-6E8A-4147-A177-3AD203B41FA5}">
                      <a16:colId xmlns:a16="http://schemas.microsoft.com/office/drawing/2014/main" val="4027662450"/>
                    </a:ext>
                  </a:extLst>
                </a:gridCol>
                <a:gridCol w="1135714">
                  <a:extLst>
                    <a:ext uri="{9D8B030D-6E8A-4147-A177-3AD203B41FA5}">
                      <a16:colId xmlns:a16="http://schemas.microsoft.com/office/drawing/2014/main" val="1976924431"/>
                    </a:ext>
                  </a:extLst>
                </a:gridCol>
                <a:gridCol w="1174052">
                  <a:extLst>
                    <a:ext uri="{9D8B030D-6E8A-4147-A177-3AD203B41FA5}">
                      <a16:colId xmlns:a16="http://schemas.microsoft.com/office/drawing/2014/main" val="2577740310"/>
                    </a:ext>
                  </a:extLst>
                </a:gridCol>
                <a:gridCol w="1207596">
                  <a:extLst>
                    <a:ext uri="{9D8B030D-6E8A-4147-A177-3AD203B41FA5}">
                      <a16:colId xmlns:a16="http://schemas.microsoft.com/office/drawing/2014/main" val="2713101795"/>
                    </a:ext>
                  </a:extLst>
                </a:gridCol>
              </a:tblGrid>
              <a:tr h="554182">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Projected Transitions</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CY 2023</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CY 2024</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CY 2025</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CY 2026</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682175"/>
                  </a:ext>
                </a:extLst>
              </a:tr>
              <a:tr h="486694">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Elders</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276</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276</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276</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276</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826326"/>
                  </a:ext>
                </a:extLst>
              </a:tr>
              <a:tr h="486694">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ID/DD</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6</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6</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6</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6</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74747"/>
                  </a:ext>
                </a:extLst>
              </a:tr>
              <a:tr h="486694">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Physically disabled</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278</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278</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278</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278</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070947"/>
                  </a:ext>
                </a:extLst>
              </a:tr>
              <a:tr h="486694">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Mental illness</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40</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40</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40</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40</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463891"/>
                  </a:ext>
                </a:extLst>
              </a:tr>
              <a:tr h="486694">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TOTAL:</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600</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600</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600</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600</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83511"/>
                  </a:ext>
                </a:extLst>
              </a:tr>
            </a:tbl>
          </a:graphicData>
        </a:graphic>
      </p:graphicFrame>
      <p:sp>
        <p:nvSpPr>
          <p:cNvPr id="6" name="Content Placeholder 2">
            <a:extLst>
              <a:ext uri="{FF2B5EF4-FFF2-40B4-BE49-F238E27FC236}">
                <a16:creationId xmlns:a16="http://schemas.microsoft.com/office/drawing/2014/main" id="{1CCD53A9-447C-7BD4-CAA4-92BBEC83CD02}"/>
              </a:ext>
            </a:extLst>
          </p:cNvPr>
          <p:cNvSpPr txBox="1">
            <a:spLocks/>
          </p:cNvSpPr>
          <p:nvPr/>
        </p:nvSpPr>
        <p:spPr>
          <a:xfrm>
            <a:off x="231580" y="987672"/>
            <a:ext cx="8815665" cy="878074"/>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marL="0" indent="0" defTabSz="913429" eaLnBrk="1" hangingPunct="1">
              <a:lnSpc>
                <a:spcPct val="100000"/>
              </a:lnSpc>
              <a:spcBef>
                <a:spcPct val="0"/>
              </a:spcBef>
              <a:buClr>
                <a:srgbClr val="002D86"/>
              </a:buClr>
              <a:buNone/>
              <a:defRPr/>
            </a:pPr>
            <a:r>
              <a:rPr lang="en-US" sz="2000" b="0" kern="0">
                <a:solidFill>
                  <a:srgbClr val="002060"/>
                </a:solidFill>
                <a:latin typeface="Arial"/>
                <a:ea typeface="+mn-ea"/>
                <a:cs typeface="+mn-cs"/>
              </a:rPr>
              <a:t>The following table shows the projected target populations that have been approved by CMS.</a:t>
            </a:r>
          </a:p>
        </p:txBody>
      </p:sp>
    </p:spTree>
    <p:extLst>
      <p:ext uri="{BB962C8B-B14F-4D97-AF65-F5344CB8AC3E}">
        <p14:creationId xmlns:p14="http://schemas.microsoft.com/office/powerpoint/2010/main" val="2718716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380999" y="389708"/>
            <a:ext cx="8686800" cy="430887"/>
          </a:xfrm>
        </p:spPr>
        <p:txBody>
          <a:bodyPr/>
          <a:lstStyle/>
          <a:p>
            <a:r>
              <a:rPr lang="en-US" altLang="en-US" sz="2800">
                <a:latin typeface="Arial" charset="0"/>
                <a:ea typeface="ＭＳ Ｐゴシック" pitchFamily="34" charset="-128"/>
              </a:rPr>
              <a:t>MFP Demo Qualifying Criteria</a:t>
            </a:r>
          </a:p>
        </p:txBody>
      </p:sp>
      <p:sp>
        <p:nvSpPr>
          <p:cNvPr id="22532" name="Content Placeholder 2"/>
          <p:cNvSpPr>
            <a:spLocks noGrp="1"/>
          </p:cNvSpPr>
          <p:nvPr>
            <p:ph idx="1"/>
          </p:nvPr>
        </p:nvSpPr>
        <p:spPr>
          <a:xfrm>
            <a:off x="380999" y="1083924"/>
            <a:ext cx="8382000" cy="5139869"/>
          </a:xfrm>
        </p:spPr>
        <p:txBody>
          <a:bodyPr/>
          <a:lstStyle/>
          <a:p>
            <a:pPr>
              <a:lnSpc>
                <a:spcPct val="100000"/>
              </a:lnSpc>
              <a:spcAft>
                <a:spcPct val="30000"/>
              </a:spcAft>
              <a:buClr>
                <a:srgbClr val="002D86"/>
              </a:buClr>
            </a:pPr>
            <a:r>
              <a:rPr lang="en-US" altLang="en-US" sz="2000">
                <a:solidFill>
                  <a:srgbClr val="002060"/>
                </a:solidFill>
                <a:latin typeface="Arial" charset="0"/>
                <a:ea typeface="ＭＳ Ｐゴシック" pitchFamily="34" charset="-128"/>
              </a:rPr>
              <a:t>To qualify for the MFP Demo, an individual must:</a:t>
            </a:r>
          </a:p>
          <a:p>
            <a:pPr marL="342900" indent="-342900">
              <a:lnSpc>
                <a:spcPct val="100000"/>
              </a:lnSpc>
              <a:spcBef>
                <a:spcPct val="30000"/>
              </a:spcBef>
              <a:spcAft>
                <a:spcPct val="30000"/>
              </a:spcAft>
              <a:buClr>
                <a:srgbClr val="002060"/>
              </a:buClr>
              <a:buFont typeface="Arial" panose="020B0604020202020204" pitchFamily="34" charset="0"/>
              <a:buChar char="■"/>
            </a:pPr>
            <a:r>
              <a:rPr lang="en-US" altLang="en-US" sz="2000" b="0">
                <a:solidFill>
                  <a:srgbClr val="002060"/>
                </a:solidFill>
                <a:latin typeface="Arial" charset="0"/>
                <a:ea typeface="ＭＳ Ｐゴシック" pitchFamily="34" charset="-128"/>
              </a:rPr>
              <a:t>be living in a qualified nursing facility or long-stay hospital for at least</a:t>
            </a:r>
            <a:r>
              <a:rPr lang="en-US" altLang="en-US" sz="2000" b="0">
                <a:latin typeface="Arial" charset="0"/>
                <a:ea typeface="ＭＳ Ｐゴシック" pitchFamily="34" charset="-128"/>
              </a:rPr>
              <a:t> </a:t>
            </a:r>
            <a:r>
              <a:rPr lang="en-US" altLang="en-US" sz="2000" b="1">
                <a:solidFill>
                  <a:srgbClr val="002060"/>
                </a:solidFill>
                <a:latin typeface="Arial" charset="0"/>
                <a:ea typeface="ＭＳ Ｐゴシック" pitchFamily="34" charset="-128"/>
              </a:rPr>
              <a:t>60</a:t>
            </a:r>
            <a:r>
              <a:rPr lang="en-US" altLang="en-US" sz="2000">
                <a:solidFill>
                  <a:srgbClr val="002060"/>
                </a:solidFill>
                <a:latin typeface="Arial" charset="0"/>
                <a:ea typeface="ＭＳ Ｐゴシック" pitchFamily="34" charset="-128"/>
              </a:rPr>
              <a:t> consecutive days, </a:t>
            </a:r>
            <a:r>
              <a:rPr lang="en-US" altLang="en-US" sz="2000" b="1">
                <a:solidFill>
                  <a:srgbClr val="002060"/>
                </a:solidFill>
                <a:latin typeface="Arial" charset="0"/>
                <a:ea typeface="ＭＳ Ｐゴシック" pitchFamily="34" charset="-128"/>
              </a:rPr>
              <a:t>including Medicare rehabilitation days</a:t>
            </a:r>
            <a:r>
              <a:rPr lang="en-US" altLang="en-US" sz="2000" b="0">
                <a:solidFill>
                  <a:srgbClr val="002060"/>
                </a:solidFill>
                <a:latin typeface="Arial" charset="0"/>
                <a:ea typeface="ＭＳ Ｐゴシック" pitchFamily="34" charset="-128"/>
              </a:rPr>
              <a:t>; </a:t>
            </a:r>
          </a:p>
          <a:p>
            <a:pPr marL="342900" indent="-342900">
              <a:lnSpc>
                <a:spcPct val="100000"/>
              </a:lnSpc>
              <a:spcBef>
                <a:spcPct val="30000"/>
              </a:spcBef>
              <a:spcAft>
                <a:spcPct val="30000"/>
              </a:spcAft>
              <a:buClr>
                <a:srgbClr val="002060"/>
              </a:buClr>
              <a:buFont typeface="Arial" panose="020B0604020202020204" pitchFamily="34" charset="0"/>
              <a:buChar char="■"/>
            </a:pPr>
            <a:r>
              <a:rPr lang="en-US" altLang="en-US" sz="2000" b="0">
                <a:solidFill>
                  <a:srgbClr val="002060"/>
                </a:solidFill>
                <a:latin typeface="Arial" charset="0"/>
                <a:ea typeface="ＭＳ Ｐゴシック" pitchFamily="34" charset="-128"/>
              </a:rPr>
              <a:t>be 18 years old or older and be disabled (disabled as defined in Title XVI of the Social Security Act and MassHealth regulation 130 CMR 501.000), </a:t>
            </a:r>
            <a:r>
              <a:rPr lang="en-US" altLang="en-US" sz="2000">
                <a:solidFill>
                  <a:srgbClr val="002060"/>
                </a:solidFill>
                <a:latin typeface="Arial" charset="0"/>
                <a:ea typeface="ＭＳ Ｐゴシック" pitchFamily="34" charset="-128"/>
              </a:rPr>
              <a:t>OR</a:t>
            </a:r>
            <a:r>
              <a:rPr lang="en-US" altLang="en-US" sz="2000" b="0">
                <a:solidFill>
                  <a:srgbClr val="002060"/>
                </a:solidFill>
                <a:latin typeface="Arial" charset="0"/>
                <a:ea typeface="ＭＳ Ｐゴシック" pitchFamily="34" charset="-128"/>
              </a:rPr>
              <a:t> be age 65 or older;  </a:t>
            </a:r>
          </a:p>
          <a:p>
            <a:pPr marL="342900" indent="-342900">
              <a:lnSpc>
                <a:spcPct val="100000"/>
              </a:lnSpc>
              <a:spcBef>
                <a:spcPct val="30000"/>
              </a:spcBef>
              <a:spcAft>
                <a:spcPct val="30000"/>
              </a:spcAft>
              <a:buClr>
                <a:srgbClr val="002060"/>
              </a:buClr>
              <a:buFont typeface="Arial" panose="020B0604020202020204" pitchFamily="34" charset="0"/>
              <a:buChar char="■"/>
            </a:pPr>
            <a:r>
              <a:rPr lang="en-US" altLang="en-US" sz="2000" b="0">
                <a:solidFill>
                  <a:srgbClr val="002060"/>
                </a:solidFill>
                <a:latin typeface="Arial" charset="0"/>
                <a:ea typeface="ＭＳ Ｐゴシック" pitchFamily="34" charset="-128"/>
              </a:rPr>
              <a:t>be eligible for </a:t>
            </a:r>
            <a:r>
              <a:rPr lang="en-US" altLang="en-US" sz="2000" b="1">
                <a:solidFill>
                  <a:srgbClr val="002060"/>
                </a:solidFill>
                <a:latin typeface="Arial" charset="0"/>
                <a:ea typeface="ＭＳ Ｐゴシック" pitchFamily="34" charset="-128"/>
              </a:rPr>
              <a:t>MassHealth Standard or CommonHealth </a:t>
            </a:r>
            <a:r>
              <a:rPr lang="en-US" altLang="en-US" sz="2000">
                <a:solidFill>
                  <a:srgbClr val="002060"/>
                </a:solidFill>
                <a:latin typeface="Arial" charset="0"/>
                <a:ea typeface="ＭＳ Ｐゴシック" pitchFamily="34" charset="-128"/>
              </a:rPr>
              <a:t>in the community </a:t>
            </a:r>
            <a:r>
              <a:rPr lang="en-US" altLang="en-US" sz="2000" b="0">
                <a:solidFill>
                  <a:srgbClr val="002060"/>
                </a:solidFill>
                <a:latin typeface="Arial" charset="0"/>
                <a:ea typeface="ＭＳ Ｐゴシック" pitchFamily="34" charset="-128"/>
              </a:rPr>
              <a:t>and whose last day in the facility is a Medicaid-paid inpatient day;</a:t>
            </a:r>
          </a:p>
          <a:p>
            <a:pPr marL="342900" indent="-342900">
              <a:lnSpc>
                <a:spcPct val="100000"/>
              </a:lnSpc>
              <a:spcBef>
                <a:spcPct val="30000"/>
              </a:spcBef>
              <a:spcAft>
                <a:spcPct val="30000"/>
              </a:spcAft>
              <a:buClr>
                <a:srgbClr val="002060"/>
              </a:buClr>
              <a:buFont typeface="Arial" panose="020B0604020202020204" pitchFamily="34" charset="0"/>
              <a:buChar char="■"/>
            </a:pPr>
            <a:r>
              <a:rPr lang="en-US" altLang="en-US" sz="2000" b="0">
                <a:solidFill>
                  <a:srgbClr val="002060"/>
                </a:solidFill>
                <a:latin typeface="Arial" charset="0"/>
                <a:ea typeface="ＭＳ Ｐゴシック" pitchFamily="34" charset="-128"/>
              </a:rPr>
              <a:t>be a resident of Massachusetts;</a:t>
            </a:r>
          </a:p>
          <a:p>
            <a:pPr marL="342900" indent="-342900">
              <a:lnSpc>
                <a:spcPct val="100000"/>
              </a:lnSpc>
              <a:spcBef>
                <a:spcPct val="30000"/>
              </a:spcBef>
              <a:spcAft>
                <a:spcPct val="30000"/>
              </a:spcAft>
              <a:buClr>
                <a:srgbClr val="002060"/>
              </a:buClr>
              <a:buFont typeface="Arial" panose="020B0604020202020204" pitchFamily="34" charset="0"/>
              <a:buChar char="■"/>
            </a:pPr>
            <a:r>
              <a:rPr lang="en-US" altLang="en-US" sz="2000">
                <a:solidFill>
                  <a:srgbClr val="002060"/>
                </a:solidFill>
                <a:latin typeface="Arial" charset="0"/>
                <a:ea typeface="ＭＳ Ｐゴシック" pitchFamily="34" charset="-128"/>
              </a:rPr>
              <a:t>h</a:t>
            </a:r>
            <a:r>
              <a:rPr lang="en-US" altLang="en-US" sz="2000" b="0">
                <a:solidFill>
                  <a:srgbClr val="002060"/>
                </a:solidFill>
                <a:latin typeface="Arial" charset="0"/>
                <a:ea typeface="ＭＳ Ｐゴシック" pitchFamily="34" charset="-128"/>
              </a:rPr>
              <a:t>ave signed </a:t>
            </a:r>
            <a:r>
              <a:rPr lang="en-US" altLang="en-US" sz="2000">
                <a:solidFill>
                  <a:srgbClr val="002060"/>
                </a:solidFill>
                <a:latin typeface="Arial" charset="0"/>
                <a:ea typeface="ＭＳ Ｐゴシック" pitchFamily="34" charset="-128"/>
              </a:rPr>
              <a:t>the</a:t>
            </a:r>
            <a:r>
              <a:rPr lang="en-US" altLang="en-US" sz="2000" b="0">
                <a:solidFill>
                  <a:srgbClr val="002060"/>
                </a:solidFill>
                <a:latin typeface="Arial" charset="0"/>
                <a:ea typeface="ＭＳ Ｐゴシック" pitchFamily="34" charset="-128"/>
              </a:rPr>
              <a:t> Informed Consent Form; and </a:t>
            </a:r>
          </a:p>
          <a:p>
            <a:pPr marL="342900" indent="-342900">
              <a:lnSpc>
                <a:spcPct val="100000"/>
              </a:lnSpc>
              <a:spcBef>
                <a:spcPct val="30000"/>
              </a:spcBef>
              <a:spcAft>
                <a:spcPct val="30000"/>
              </a:spcAft>
              <a:buClr>
                <a:srgbClr val="002060"/>
              </a:buClr>
              <a:buFont typeface="Arial" panose="020B0604020202020204" pitchFamily="34" charset="0"/>
              <a:buChar char="■"/>
            </a:pPr>
            <a:r>
              <a:rPr lang="en-US" altLang="en-US" sz="2000">
                <a:solidFill>
                  <a:srgbClr val="002060"/>
                </a:solidFill>
                <a:latin typeface="Arial" charset="0"/>
                <a:ea typeface="ＭＳ Ｐゴシック" pitchFamily="34" charset="-128"/>
              </a:rPr>
              <a:t>t</a:t>
            </a:r>
            <a:r>
              <a:rPr lang="en-US" altLang="en-US" sz="2000" b="0">
                <a:solidFill>
                  <a:srgbClr val="002060"/>
                </a:solidFill>
                <a:latin typeface="Arial" charset="0"/>
                <a:ea typeface="ＭＳ Ｐゴシック" pitchFamily="34" charset="-128"/>
              </a:rPr>
              <a:t>ransition to an MFP Demo qualified residence in the community. </a:t>
            </a:r>
          </a:p>
          <a:p>
            <a:pPr marL="228600" indent="-228600"/>
            <a:endParaRPr lang="en-US" altLang="en-US">
              <a:latin typeface="Arial" charset="0"/>
              <a:ea typeface="ＭＳ Ｐゴシック"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154111" y="334288"/>
            <a:ext cx="7921375" cy="430887"/>
          </a:xfrm>
        </p:spPr>
        <p:txBody>
          <a:bodyPr/>
          <a:lstStyle/>
          <a:p>
            <a:pPr algn="ctr"/>
            <a:r>
              <a:rPr lang="en-US" altLang="en-US" sz="2800">
                <a:ea typeface="ＭＳ Ｐゴシック" pitchFamily="34" charset="-128"/>
              </a:rPr>
              <a:t>Counting Days for MFP Demo Qualification </a:t>
            </a:r>
          </a:p>
        </p:txBody>
      </p:sp>
      <p:sp>
        <p:nvSpPr>
          <p:cNvPr id="26628" name="Content Placeholder 2"/>
          <p:cNvSpPr>
            <a:spLocks noGrp="1"/>
          </p:cNvSpPr>
          <p:nvPr>
            <p:ph idx="1"/>
          </p:nvPr>
        </p:nvSpPr>
        <p:spPr>
          <a:xfrm>
            <a:off x="511629" y="1163012"/>
            <a:ext cx="8382000" cy="4001095"/>
          </a:xfrm>
        </p:spPr>
        <p:txBody>
          <a:bodyPr/>
          <a:lstStyle/>
          <a:p>
            <a:pPr marL="342900" indent="-342900">
              <a:spcAft>
                <a:spcPts val="0"/>
              </a:spcAft>
              <a:buClr>
                <a:srgbClr val="002060"/>
              </a:buClr>
              <a:buFont typeface="Arial" panose="020B0604020202020204" pitchFamily="34" charset="0"/>
              <a:buChar char="■"/>
            </a:pPr>
            <a:r>
              <a:rPr lang="en-US" altLang="en-US" sz="2000" b="0">
                <a:solidFill>
                  <a:srgbClr val="002060"/>
                </a:solidFill>
                <a:latin typeface="Arial"/>
                <a:ea typeface="ＭＳ Ｐゴシック"/>
                <a:cs typeface="Arial"/>
              </a:rPr>
              <a:t>An individual must be living in a </a:t>
            </a:r>
            <a:r>
              <a:rPr lang="en-US" altLang="en-US" sz="2000">
                <a:solidFill>
                  <a:srgbClr val="002060"/>
                </a:solidFill>
                <a:latin typeface="Arial"/>
                <a:ea typeface="ＭＳ Ｐゴシック"/>
                <a:cs typeface="Arial"/>
              </a:rPr>
              <a:t>nursing facility or </a:t>
            </a:r>
            <a:r>
              <a:rPr lang="en-US" altLang="en-US" sz="2000" b="0">
                <a:solidFill>
                  <a:srgbClr val="002060"/>
                </a:solidFill>
                <a:latin typeface="Arial"/>
                <a:ea typeface="ＭＳ Ｐゴシック"/>
                <a:cs typeface="Arial"/>
              </a:rPr>
              <a:t>long-stay hospital for at </a:t>
            </a:r>
            <a:r>
              <a:rPr lang="en-US" altLang="en-US" sz="2000">
                <a:solidFill>
                  <a:srgbClr val="002060"/>
                </a:solidFill>
                <a:latin typeface="Arial"/>
                <a:ea typeface="ＭＳ Ｐゴシック"/>
                <a:cs typeface="Arial"/>
              </a:rPr>
              <a:t>least</a:t>
            </a:r>
            <a:r>
              <a:rPr lang="en-US" altLang="en-US" sz="2000" b="1">
                <a:solidFill>
                  <a:srgbClr val="002060"/>
                </a:solidFill>
                <a:latin typeface="Arial"/>
                <a:ea typeface="ＭＳ Ｐゴシック"/>
                <a:cs typeface="Arial"/>
              </a:rPr>
              <a:t> 60 </a:t>
            </a:r>
            <a:r>
              <a:rPr lang="en-US" altLang="en-US" sz="2000" b="0">
                <a:solidFill>
                  <a:srgbClr val="002060"/>
                </a:solidFill>
                <a:latin typeface="Arial"/>
                <a:ea typeface="ＭＳ Ｐゴシック"/>
                <a:cs typeface="Arial"/>
              </a:rPr>
              <a:t>consecutive days.</a:t>
            </a:r>
          </a:p>
          <a:p>
            <a:pPr marL="342900" indent="-342900">
              <a:lnSpc>
                <a:spcPct val="100000"/>
              </a:lnSpc>
              <a:spcBef>
                <a:spcPct val="0"/>
              </a:spcBef>
              <a:spcAft>
                <a:spcPts val="0"/>
              </a:spcAft>
              <a:buClr>
                <a:srgbClr val="002060"/>
              </a:buClr>
              <a:buFont typeface="Arial" panose="020B0604020202020204" pitchFamily="34" charset="0"/>
              <a:buChar char="■"/>
            </a:pPr>
            <a:endParaRPr lang="en-US" altLang="en-US" sz="2000" b="0">
              <a:solidFill>
                <a:srgbClr val="002060"/>
              </a:solidFill>
              <a:latin typeface="Arial" charset="0"/>
              <a:ea typeface="ＭＳ Ｐゴシック" pitchFamily="34" charset="-128"/>
            </a:endParaRPr>
          </a:p>
          <a:p>
            <a:pPr marL="342900" indent="-342900">
              <a:lnSpc>
                <a:spcPct val="100000"/>
              </a:lnSpc>
              <a:spcBef>
                <a:spcPct val="0"/>
              </a:spcBef>
              <a:spcAft>
                <a:spcPts val="0"/>
              </a:spcAft>
              <a:buClr>
                <a:srgbClr val="002060"/>
              </a:buClr>
              <a:buFont typeface="Arial" panose="020B0604020202020204" pitchFamily="34" charset="0"/>
              <a:buChar char="■"/>
            </a:pPr>
            <a:r>
              <a:rPr lang="en-US" altLang="en-US" sz="2000" b="0">
                <a:solidFill>
                  <a:srgbClr val="002060"/>
                </a:solidFill>
                <a:latin typeface="Arial" charset="0"/>
                <a:ea typeface="ＭＳ Ｐゴシック" pitchFamily="34" charset="-128"/>
              </a:rPr>
              <a:t>An</a:t>
            </a:r>
            <a:r>
              <a:rPr lang="en-US" altLang="en-US" sz="2000">
                <a:solidFill>
                  <a:srgbClr val="002060"/>
                </a:solidFill>
                <a:latin typeface="Arial" charset="0"/>
                <a:ea typeface="ＭＳ Ｐゴシック" pitchFamily="34" charset="-128"/>
              </a:rPr>
              <a:t> individual </a:t>
            </a:r>
            <a:r>
              <a:rPr lang="en-US" altLang="en-US" sz="2000" b="0">
                <a:solidFill>
                  <a:srgbClr val="002060"/>
                </a:solidFill>
                <a:latin typeface="Arial" charset="0"/>
                <a:ea typeface="ＭＳ Ｐゴシック" pitchFamily="34" charset="-128"/>
              </a:rPr>
              <a:t>may move between qualified settings as long as </a:t>
            </a:r>
            <a:r>
              <a:rPr lang="en-US" altLang="en-US" sz="2000">
                <a:solidFill>
                  <a:srgbClr val="002060"/>
                </a:solidFill>
                <a:latin typeface="Arial" charset="0"/>
                <a:ea typeface="ＭＳ Ｐゴシック" pitchFamily="34" charset="-128"/>
              </a:rPr>
              <a:t>there is no </a:t>
            </a:r>
            <a:r>
              <a:rPr lang="en-US" altLang="en-US" sz="2000" b="0">
                <a:solidFill>
                  <a:srgbClr val="002060"/>
                </a:solidFill>
                <a:latin typeface="Arial" charset="0"/>
                <a:ea typeface="ＭＳ Ｐゴシック" pitchFamily="34" charset="-128"/>
              </a:rPr>
              <a:t>discharge to the community between facility settings. </a:t>
            </a:r>
          </a:p>
          <a:p>
            <a:pPr marL="342900" indent="-342900">
              <a:lnSpc>
                <a:spcPct val="100000"/>
              </a:lnSpc>
              <a:spcBef>
                <a:spcPct val="0"/>
              </a:spcBef>
              <a:spcAft>
                <a:spcPts val="0"/>
              </a:spcAft>
              <a:buClr>
                <a:srgbClr val="002060"/>
              </a:buClr>
              <a:buFont typeface="Arial" panose="020B0604020202020204" pitchFamily="34" charset="0"/>
              <a:buChar char="■"/>
            </a:pPr>
            <a:endParaRPr lang="en-US" altLang="en-US" sz="2000">
              <a:solidFill>
                <a:srgbClr val="002060"/>
              </a:solidFill>
              <a:latin typeface="Arial" charset="0"/>
              <a:ea typeface="ＭＳ Ｐゴシック" pitchFamily="34" charset="-128"/>
            </a:endParaRPr>
          </a:p>
          <a:p>
            <a:pPr marL="342900" indent="-342900">
              <a:lnSpc>
                <a:spcPct val="100000"/>
              </a:lnSpc>
              <a:spcBef>
                <a:spcPct val="0"/>
              </a:spcBef>
              <a:spcAft>
                <a:spcPts val="0"/>
              </a:spcAft>
              <a:buClr>
                <a:srgbClr val="002060"/>
              </a:buClr>
              <a:buFont typeface="Arial" panose="020B0604020202020204" pitchFamily="34" charset="0"/>
              <a:buChar char="■"/>
            </a:pPr>
            <a:r>
              <a:rPr lang="en-US" altLang="en-US" sz="2000" b="0">
                <a:solidFill>
                  <a:srgbClr val="002060"/>
                </a:solidFill>
                <a:latin typeface="Arial" charset="0"/>
                <a:ea typeface="ＭＳ Ｐゴシック" pitchFamily="34" charset="-128"/>
              </a:rPr>
              <a:t>Medicare rehabilitation days (Physical, Occupational and Speech Therapy) </a:t>
            </a:r>
            <a:r>
              <a:rPr lang="en-US" altLang="en-US" sz="2000" b="1">
                <a:solidFill>
                  <a:srgbClr val="002060"/>
                </a:solidFill>
                <a:latin typeface="Arial" charset="0"/>
                <a:ea typeface="ＭＳ Ｐゴシック" pitchFamily="34" charset="-128"/>
              </a:rPr>
              <a:t>may be included </a:t>
            </a:r>
            <a:r>
              <a:rPr lang="en-US" altLang="en-US" sz="2000" b="0">
                <a:solidFill>
                  <a:srgbClr val="002060"/>
                </a:solidFill>
                <a:latin typeface="Arial" charset="0"/>
                <a:ea typeface="ＭＳ Ｐゴシック" pitchFamily="34" charset="-128"/>
              </a:rPr>
              <a:t>in the 60-day count</a:t>
            </a:r>
          </a:p>
          <a:p>
            <a:pPr marL="342900" indent="-342900">
              <a:lnSpc>
                <a:spcPct val="100000"/>
              </a:lnSpc>
              <a:spcBef>
                <a:spcPct val="0"/>
              </a:spcBef>
              <a:spcAft>
                <a:spcPts val="0"/>
              </a:spcAft>
              <a:buClr>
                <a:srgbClr val="002060"/>
              </a:buClr>
              <a:buFont typeface="Arial" panose="020B0604020202020204" pitchFamily="34" charset="0"/>
              <a:buChar char="■"/>
            </a:pPr>
            <a:endParaRPr lang="en-US" altLang="en-US" sz="2000" b="0">
              <a:solidFill>
                <a:srgbClr val="002060"/>
              </a:solidFill>
              <a:latin typeface="Arial" charset="0"/>
              <a:ea typeface="ＭＳ Ｐゴシック" pitchFamily="34" charset="-128"/>
            </a:endParaRPr>
          </a:p>
          <a:p>
            <a:pPr marL="342900" indent="-342900">
              <a:lnSpc>
                <a:spcPct val="100000"/>
              </a:lnSpc>
              <a:spcBef>
                <a:spcPct val="0"/>
              </a:spcBef>
              <a:spcAft>
                <a:spcPts val="0"/>
              </a:spcAft>
              <a:buClr>
                <a:srgbClr val="002060"/>
              </a:buClr>
              <a:buFont typeface="Arial" panose="020B0604020202020204" pitchFamily="34" charset="0"/>
              <a:buChar char="■"/>
            </a:pPr>
            <a:r>
              <a:rPr lang="en-US" altLang="en-US" sz="2000" b="0">
                <a:solidFill>
                  <a:srgbClr val="002060"/>
                </a:solidFill>
                <a:latin typeface="Arial" charset="0"/>
                <a:ea typeface="ＭＳ Ｐゴシック" pitchFamily="34" charset="-128"/>
              </a:rPr>
              <a:t>Days spent in an acute care hospital may be included in the 60-day count if the </a:t>
            </a:r>
            <a:r>
              <a:rPr lang="en-US" altLang="en-US" sz="2000">
                <a:solidFill>
                  <a:srgbClr val="002060"/>
                </a:solidFill>
                <a:latin typeface="Arial" charset="0"/>
                <a:ea typeface="ＭＳ Ｐゴシック" pitchFamily="34" charset="-128"/>
              </a:rPr>
              <a:t>individual </a:t>
            </a:r>
            <a:r>
              <a:rPr lang="en-US" altLang="en-US" sz="2000" b="0">
                <a:solidFill>
                  <a:srgbClr val="002060"/>
                </a:solidFill>
                <a:latin typeface="Arial" charset="0"/>
                <a:ea typeface="ＭＳ Ｐゴシック" pitchFamily="34" charset="-128"/>
              </a:rPr>
              <a:t>was in a qualified facility </a:t>
            </a:r>
            <a:r>
              <a:rPr lang="en-US" altLang="en-US" sz="2000" b="1">
                <a:solidFill>
                  <a:srgbClr val="002060"/>
                </a:solidFill>
                <a:latin typeface="Arial" charset="0"/>
                <a:ea typeface="ＭＳ Ｐゴシック" pitchFamily="34" charset="-128"/>
              </a:rPr>
              <a:t>before and after </a:t>
            </a:r>
            <a:r>
              <a:rPr lang="en-US" altLang="en-US" sz="2000" b="0">
                <a:solidFill>
                  <a:srgbClr val="002060"/>
                </a:solidFill>
                <a:latin typeface="Arial" charset="0"/>
                <a:ea typeface="ＭＳ Ｐゴシック" pitchFamily="34" charset="-128"/>
              </a:rPr>
              <a:t>the admission </a:t>
            </a:r>
            <a:r>
              <a:rPr lang="en-US" altLang="en-US" sz="2000" b="1">
                <a:solidFill>
                  <a:srgbClr val="002060"/>
                </a:solidFill>
                <a:latin typeface="Arial" charset="0"/>
                <a:ea typeface="ＭＳ Ｐゴシック" pitchFamily="34" charset="-128"/>
              </a:rPr>
              <a:t>AND</a:t>
            </a:r>
            <a:r>
              <a:rPr lang="en-US" altLang="en-US" sz="2000" b="0">
                <a:solidFill>
                  <a:srgbClr val="002060"/>
                </a:solidFill>
                <a:latin typeface="Arial" charset="0"/>
                <a:ea typeface="ＭＳ Ｐゴシック" pitchFamily="34" charset="-128"/>
              </a:rPr>
              <a:t> the transitions to the community from an MFP Demo qualified facility. </a:t>
            </a:r>
            <a:endParaRPr lang="en-US" altLang="en-US" sz="1800">
              <a:latin typeface="Arial" charset="0"/>
              <a:ea typeface="ＭＳ Ｐゴシック" pitchFamily="34" charset="-128"/>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MassHealth">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sHealth" id="{6DADE704-9A30-014C-8EBD-FCF7BB975E20}" vid="{BB0CE2CE-8563-5D43-B318-6982FA97D6C2}"/>
    </a:ext>
  </a:extLst>
</a:theme>
</file>

<file path=ppt/theme/theme2.xml><?xml version="1.0" encoding="utf-8"?>
<a:theme xmlns:a="http://schemas.openxmlformats.org/drawingml/2006/main" name="1_MassHealth">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sHealth" id="{6DADE704-9A30-014C-8EBD-FCF7BB975E20}" vid="{BB0CE2CE-8563-5D43-B318-6982FA97D6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E57BFBB4685F488F99CA37B05AADBE" ma:contentTypeVersion="6" ma:contentTypeDescription="Create a new document." ma:contentTypeScope="" ma:versionID="f12404471267d2554a43513a722950b2">
  <xsd:schema xmlns:xsd="http://www.w3.org/2001/XMLSchema" xmlns:xs="http://www.w3.org/2001/XMLSchema" xmlns:p="http://schemas.microsoft.com/office/2006/metadata/properties" xmlns:ns2="216a08ac-7e03-4f5f-979c-3bffbd85bc1b" xmlns:ns3="2f03ae36-b6f2-441e-9a77-c4a72761777b" targetNamespace="http://schemas.microsoft.com/office/2006/metadata/properties" ma:root="true" ma:fieldsID="5fa2557597abe0085b46f91c61aef526" ns2:_="" ns3:_="">
    <xsd:import namespace="216a08ac-7e03-4f5f-979c-3bffbd85bc1b"/>
    <xsd:import namespace="2f03ae36-b6f2-441e-9a77-c4a7276177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6a08ac-7e03-4f5f-979c-3bffbd85b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03ae36-b6f2-441e-9a77-c4a7276177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f03ae36-b6f2-441e-9a77-c4a72761777b">
      <UserInfo>
        <DisplayName>Reid, Jennifer L (EHS)</DisplayName>
        <AccountId>24</AccountId>
        <AccountType/>
      </UserInfo>
      <UserInfo>
        <DisplayName>Gammetto, Eileen M (EHS)</DisplayName>
        <AccountId>25</AccountId>
        <AccountType/>
      </UserInfo>
      <UserInfo>
        <DisplayName>Bernstein, Amy (EHS)</DisplayName>
        <AccountId>12</AccountId>
        <AccountType/>
      </UserInfo>
      <UserInfo>
        <DisplayName>Garcia, John (EHS)</DisplayName>
        <AccountId>11</AccountId>
        <AccountType/>
      </UserInfo>
    </SharedWithUsers>
  </documentManagement>
</p:properties>
</file>

<file path=customXml/itemProps1.xml><?xml version="1.0" encoding="utf-8"?>
<ds:datastoreItem xmlns:ds="http://schemas.openxmlformats.org/officeDocument/2006/customXml" ds:itemID="{8AC15D47-8D45-4AE2-B1D4-2D43BD73CB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6a08ac-7e03-4f5f-979c-3bffbd85bc1b"/>
    <ds:schemaRef ds:uri="2f03ae36-b6f2-441e-9a77-c4a7276177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75AA97-5007-4D54-B87A-5E5D00B2117B}">
  <ds:schemaRefs>
    <ds:schemaRef ds:uri="http://schemas.microsoft.com/sharepoint/v3/contenttype/forms"/>
  </ds:schemaRefs>
</ds:datastoreItem>
</file>

<file path=customXml/itemProps3.xml><?xml version="1.0" encoding="utf-8"?>
<ds:datastoreItem xmlns:ds="http://schemas.openxmlformats.org/officeDocument/2006/customXml" ds:itemID="{CFBD987C-FC6A-46FF-8748-B9D1C38116FC}">
  <ds:schemaRefs>
    <ds:schemaRef ds:uri="2f03ae36-b6f2-441e-9a77-c4a72761777b"/>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216a08ac-7e03-4f5f-979c-3bffbd85bc1b"/>
  </ds:schemaRefs>
</ds:datastoreItem>
</file>

<file path=docProps/app.xml><?xml version="1.0" encoding="utf-8"?>
<Properties xmlns="http://schemas.openxmlformats.org/officeDocument/2006/extended-properties" xmlns:vt="http://schemas.openxmlformats.org/officeDocument/2006/docPropsVTypes">
  <Template>office theme</Template>
  <TotalTime>1067</TotalTime>
  <Words>3957</Words>
  <Application>Microsoft Office PowerPoint</Application>
  <PresentationFormat>On-screen Show (4:3)</PresentationFormat>
  <Paragraphs>641</Paragraphs>
  <Slides>40</Slides>
  <Notes>34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40</vt:i4>
      </vt:variant>
    </vt:vector>
  </HeadingPairs>
  <TitlesOfParts>
    <vt:vector size="49" baseType="lpstr">
      <vt:lpstr>Arial</vt:lpstr>
      <vt:lpstr>Calibri</vt:lpstr>
      <vt:lpstr>Symbol</vt:lpstr>
      <vt:lpstr>Tw Cen MT</vt:lpstr>
      <vt:lpstr>Wingdings</vt:lpstr>
      <vt:lpstr>MassHealth</vt:lpstr>
      <vt:lpstr>1_MassHealth</vt:lpstr>
      <vt:lpstr>think-cell Slide</vt:lpstr>
      <vt:lpstr>Document</vt:lpstr>
      <vt:lpstr>    Money Follows the Person Demonstration (MFP Demo)  Overview for DDS Service Coordinators</vt:lpstr>
      <vt:lpstr>Agenda</vt:lpstr>
      <vt:lpstr>PowerPoint Presentation</vt:lpstr>
      <vt:lpstr>PowerPoint Presentation</vt:lpstr>
      <vt:lpstr>MFP Demo target populations</vt:lpstr>
      <vt:lpstr>MFP Demo Benchmarks</vt:lpstr>
      <vt:lpstr>MFP Demo Projected Transitions</vt:lpstr>
      <vt:lpstr>MFP Demo Qualifying Criteria</vt:lpstr>
      <vt:lpstr>Counting Days for MFP Demo Qualification </vt:lpstr>
      <vt:lpstr>Counting Days - Examples</vt:lpstr>
      <vt:lpstr>What are MFP Demo Qualified Facilities?</vt:lpstr>
      <vt:lpstr>MFP Demonstration - Workflow </vt:lpstr>
      <vt:lpstr>MFP Demo Qualified Community Residences </vt:lpstr>
      <vt:lpstr>MFP Demo Qualified  Assisted Living Residences</vt:lpstr>
      <vt:lpstr>MFP Demo Non-Qualified Residences</vt:lpstr>
      <vt:lpstr>MFP Demo Residences Summary</vt:lpstr>
      <vt:lpstr>MFP Demo Services</vt:lpstr>
      <vt:lpstr>Transitional Assistance (TA)</vt:lpstr>
      <vt:lpstr>Assistive Technology (AT)</vt:lpstr>
      <vt:lpstr>Community Engagement Navigation (CEN)</vt:lpstr>
      <vt:lpstr>MFP Demo Case Management</vt:lpstr>
      <vt:lpstr>Service Coordinator – Step 1</vt:lpstr>
      <vt:lpstr>Service Coordinator – Step 2</vt:lpstr>
      <vt:lpstr>Service Coordinator – Step 3</vt:lpstr>
      <vt:lpstr>Service Coordinator – Step 3 (cont’d)</vt:lpstr>
      <vt:lpstr>Service Coordinator – Step 4</vt:lpstr>
      <vt:lpstr>Service Coordinator – Step 5</vt:lpstr>
      <vt:lpstr>Meditech and HCSIS Update for individuals on the ID/D or ABI-MFP caseload and the MFP Demo</vt:lpstr>
      <vt:lpstr>Referral Process</vt:lpstr>
      <vt:lpstr>Referral sources</vt:lpstr>
      <vt:lpstr>PowerPoint Presentation</vt:lpstr>
      <vt:lpstr>MFP Demo – Participation</vt:lpstr>
      <vt:lpstr>MFP Demo- Informed Consent</vt:lpstr>
      <vt:lpstr>MFP Demo Services - 365 Days</vt:lpstr>
      <vt:lpstr>PowerPoint Presentation</vt:lpstr>
      <vt:lpstr>MFP Demo and other programs</vt:lpstr>
      <vt:lpstr>Community Programs Serving MFP Demo Participants</vt:lpstr>
      <vt:lpstr>MFP Demo Partnerships</vt:lpstr>
      <vt:lpstr>MFP Demo Project Office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Fox, Katharine</dc:creator>
  <cp:lastModifiedBy>Gammetto, Eileen M (EHS)</cp:lastModifiedBy>
  <cp:revision>26</cp:revision>
  <dcterms:created xsi:type="dcterms:W3CDTF">2022-02-24T17:05:43Z</dcterms:created>
  <dcterms:modified xsi:type="dcterms:W3CDTF">2024-02-06T15:44:22Z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0x01010060E57BFBB4685F488F99CA37B05AADBE</vt:lpwstr>
  </property>
</Properties>
</file>