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5"/>
  </p:notesMasterIdLst>
  <p:sldIdLst>
    <p:sldId id="278" r:id="rId2"/>
    <p:sldId id="277" r:id="rId3"/>
    <p:sldId id="282"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83" r:id="rId26"/>
    <p:sldId id="281" r:id="rId27"/>
    <p:sldId id="279" r:id="rId28"/>
    <p:sldId id="300" r:id="rId29"/>
    <p:sldId id="280" r:id="rId30"/>
    <p:sldId id="284" r:id="rId31"/>
    <p:sldId id="285" r:id="rId32"/>
    <p:sldId id="286" r:id="rId33"/>
    <p:sldId id="287" r:id="rId34"/>
    <p:sldId id="288" r:id="rId35"/>
    <p:sldId id="289" r:id="rId36"/>
    <p:sldId id="290" r:id="rId37"/>
    <p:sldId id="291" r:id="rId38"/>
    <p:sldId id="295" r:id="rId39"/>
    <p:sldId id="296" r:id="rId40"/>
    <p:sldId id="292" r:id="rId41"/>
    <p:sldId id="293" r:id="rId42"/>
    <p:sldId id="294" r:id="rId43"/>
    <p:sldId id="314" r:id="rId44"/>
    <p:sldId id="315" r:id="rId45"/>
    <p:sldId id="316" r:id="rId46"/>
    <p:sldId id="317" r:id="rId47"/>
    <p:sldId id="318" r:id="rId48"/>
    <p:sldId id="319" r:id="rId49"/>
    <p:sldId id="320" r:id="rId50"/>
    <p:sldId id="321" r:id="rId51"/>
    <p:sldId id="322" r:id="rId52"/>
    <p:sldId id="323" r:id="rId53"/>
    <p:sldId id="297" r:id="rId54"/>
    <p:sldId id="298" r:id="rId55"/>
    <p:sldId id="299" r:id="rId56"/>
    <p:sldId id="301" r:id="rId57"/>
    <p:sldId id="304" r:id="rId58"/>
    <p:sldId id="310" r:id="rId59"/>
    <p:sldId id="309" r:id="rId60"/>
    <p:sldId id="305" r:id="rId61"/>
    <p:sldId id="306" r:id="rId62"/>
    <p:sldId id="307" r:id="rId63"/>
    <p:sldId id="31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mann, Sarah C (DDS)" initials="RSC(" lastIdx="1" clrIdx="0">
    <p:extLst>
      <p:ext uri="{19B8F6BF-5375-455C-9EA6-DF929625EA0E}">
        <p15:presenceInfo xmlns:p15="http://schemas.microsoft.com/office/powerpoint/2012/main" userId="S::sarah.c.richmann@mass.gov::ea8d7753-fe68-4c2e-b7f7-794d55d2cd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61269" autoAdjust="0"/>
  </p:normalViewPr>
  <p:slideViewPr>
    <p:cSldViewPr snapToGrid="0">
      <p:cViewPr varScale="1">
        <p:scale>
          <a:sx n="41" d="100"/>
          <a:sy n="41" d="100"/>
        </p:scale>
        <p:origin x="162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6A1B-209E-4EAA-A150-156EFDB6C793}" type="datetimeFigureOut">
              <a:rPr lang="en-US" smtClean="0"/>
              <a:t>7/19/2021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B111A-BA34-4765-BF3F-E06616B83E46}" type="slidenum">
              <a:rPr lang="en-US" smtClean="0"/>
              <a:t>‹#›</a:t>
            </a:fld>
            <a:endParaRPr lang="en-US"/>
          </a:p>
        </p:txBody>
      </p:sp>
    </p:spTree>
    <p:extLst>
      <p:ext uri="{BB962C8B-B14F-4D97-AF65-F5344CB8AC3E}">
        <p14:creationId xmlns:p14="http://schemas.microsoft.com/office/powerpoint/2010/main" val="60364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A6712-6BE5-4B87-BB26-E0C3A1C2B510}" type="slidenum">
              <a:rPr lang="en-US" smtClean="0"/>
              <a:t>41</a:t>
            </a:fld>
            <a:endParaRPr lang="en-US"/>
          </a:p>
        </p:txBody>
      </p:sp>
    </p:spTree>
    <p:extLst>
      <p:ext uri="{BB962C8B-B14F-4D97-AF65-F5344CB8AC3E}">
        <p14:creationId xmlns:p14="http://schemas.microsoft.com/office/powerpoint/2010/main" val="315504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When visiting a home in the community staff should leave immediately </a:t>
            </a:r>
            <a:r>
              <a:rPr lang="en-US" sz="1200" dirty="0">
                <a:effectLst/>
                <a:latin typeface="Calibri" panose="020F0502020204030204" pitchFamily="34" charset="0"/>
                <a:ea typeface="Calibri" panose="020F0502020204030204" pitchFamily="34" charset="0"/>
                <a:cs typeface="Times New Roman" panose="02020603050405020304" pitchFamily="18" charset="0"/>
              </a:rPr>
              <a:t>if they feel there is an imminent danger to themselves or anyone in the home. After leaving the home staff should immediately call 911. If there are concerns about the safety of a child in the home, the local Department of Children and Families (DCF) should be notified. Staff should also contact their supervisor to discuss the situation and develop a plan of action.  Upon return to the office, staff should ‘debrief’ with their supervisor regarding what was observed during the visit.</a:t>
            </a:r>
          </a:p>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As always Department of Developmental Services Autism Clinical Manager should be notified about the safety of a child in the home.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51</a:t>
            </a:fld>
            <a:endParaRPr lang="en-US"/>
          </a:p>
        </p:txBody>
      </p:sp>
    </p:spTree>
    <p:extLst>
      <p:ext uri="{BB962C8B-B14F-4D97-AF65-F5344CB8AC3E}">
        <p14:creationId xmlns:p14="http://schemas.microsoft.com/office/powerpoint/2010/main" val="57316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52</a:t>
            </a:fld>
            <a:endParaRPr lang="en-US"/>
          </a:p>
        </p:txBody>
      </p:sp>
    </p:spTree>
    <p:extLst>
      <p:ext uri="{BB962C8B-B14F-4D97-AF65-F5344CB8AC3E}">
        <p14:creationId xmlns:p14="http://schemas.microsoft.com/office/powerpoint/2010/main" val="327263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Introduce yourself: Hi, I’m Olivia McGlone, a new Autism Clinical Manger. I started in April and I’m working in the Northeast and Metro Region and today I’ll be completing the Mandated Reporter training about recognizing &amp; reporting Child Abuse, Neglect, and Exploitation. </a:t>
            </a:r>
          </a:p>
          <a:p>
            <a:endParaRPr lang="en-US" dirty="0"/>
          </a:p>
          <a:p>
            <a:r>
              <a:rPr lang="en-US" dirty="0"/>
              <a:t>By a show of hands who is a mandated reporter? </a:t>
            </a:r>
          </a:p>
          <a:p>
            <a:r>
              <a:rPr lang="en-US" dirty="0"/>
              <a:t>Everyone should be raising your hand, if you are here today, you are a mandated reporter.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1A008-5A64-418F-BCA7-37D1DCC74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3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44</a:t>
            </a:fld>
            <a:endParaRPr lang="en-US"/>
          </a:p>
        </p:txBody>
      </p:sp>
    </p:spTree>
    <p:extLst>
      <p:ext uri="{BB962C8B-B14F-4D97-AF65-F5344CB8AC3E}">
        <p14:creationId xmlns:p14="http://schemas.microsoft.com/office/powerpoint/2010/main" val="3129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If possible, schedule visits during daytime hours – know when you are going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Carry a whistle on your keychain or carry a car alarm activator when in range of your vehicle.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Notify your office of your destination; provide them with the name, address, telephone number, time and date of visit, &amp; reason for the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Notify your family you are coming and remind them of the purpose of the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Obtain specific directions – know when you are going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Bring a well charged cell phone with preprogrammed crisis numbers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45</a:t>
            </a:fld>
            <a:endParaRPr lang="en-US"/>
          </a:p>
        </p:txBody>
      </p:sp>
    </p:spTree>
    <p:extLst>
      <p:ext uri="{BB962C8B-B14F-4D97-AF65-F5344CB8AC3E}">
        <p14:creationId xmlns:p14="http://schemas.microsoft.com/office/powerpoint/2010/main" val="471806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Do not leave valuables (laptops, wallet, backpacks, etc.) where they are visible in your car.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Dress appropriately and professionally, wearing clothes and shoes that provide freedom of movement; e.g. comfortable shoes, avoid jewelry.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Be aware of your personal needs, limitations, vulnerabilities, etc. (i.e. asthma), be aware of what may trigger them (i.e. cigarette smoke, toxins, mold), and be prepared.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At the program/team level: Be aware of and share information about areas with known safety risks; discuss prevention and safety measures; discuss resources and trainings related to safety; collaborate to go out in teams to unsafe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46</a:t>
            </a:fld>
            <a:endParaRPr lang="en-US"/>
          </a:p>
        </p:txBody>
      </p:sp>
    </p:spTree>
    <p:extLst>
      <p:ext uri="{BB962C8B-B14F-4D97-AF65-F5344CB8AC3E}">
        <p14:creationId xmlns:p14="http://schemas.microsoft.com/office/powerpoint/2010/main" val="125116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Visually check the area when you arrive - observe the premises for suspicious activity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Do not leave your car unless you can walk into the building safely. If you are feeling unsafe in the neighborhood, have a family member meet you at your car and then escort you back at end of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Listen to your body language, if you feel unsafe at any time, LEAVE.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Knock and use doorbell. Do not walk into the house unannounced.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Give your eyes a chance to adjust to light prior to entering the building.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47</a:t>
            </a:fld>
            <a:endParaRPr lang="en-US"/>
          </a:p>
        </p:txBody>
      </p:sp>
    </p:spTree>
    <p:extLst>
      <p:ext uri="{BB962C8B-B14F-4D97-AF65-F5344CB8AC3E}">
        <p14:creationId xmlns:p14="http://schemas.microsoft.com/office/powerpoint/2010/main" val="46989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Visually check other people who are present during visit (Is anyone under the influence?)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Assess person’s emotional state.</a:t>
            </a: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Think about your body language, postures, facial expressions, gestures and tone of voice when talking</a:t>
            </a: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imes New Roman" panose="02020603050405020304" pitchFamily="18" charset="0"/>
              </a:rPr>
              <a:t>Cultural awareness and sensitivity </a:t>
            </a:r>
          </a:p>
          <a:p>
            <a:pPr marL="800100" marR="0" lvl="1"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imes New Roman" panose="02020603050405020304" pitchFamily="18" charset="0"/>
              </a:rPr>
              <a:t>1.when entering a home whose cultural background may be different than yours, it is important to pay attention to one’s own prejudices and biases, listen to others, ask questions rather than assuming, cultivate knowledge about other cultures </a:t>
            </a:r>
          </a:p>
          <a:p>
            <a:pPr marL="800100" marR="0" lvl="1"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imes New Roman" panose="02020603050405020304" pitchFamily="18" charset="0"/>
              </a:rPr>
              <a:t>It is important to be respectful of others and accepting people’s opinions, rights and feelings – even when they are different from our own. </a:t>
            </a: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Always wait to be invited to sit. Position yourself during visits so you feel comfortable and safe.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Be aware of all exits in the house. Avoid positioning yourself so that you become trapped if you needed to make quick exit.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48</a:t>
            </a:fld>
            <a:endParaRPr lang="en-US"/>
          </a:p>
        </p:txBody>
      </p:sp>
    </p:spTree>
    <p:extLst>
      <p:ext uri="{BB962C8B-B14F-4D97-AF65-F5344CB8AC3E}">
        <p14:creationId xmlns:p14="http://schemas.microsoft.com/office/powerpoint/2010/main" val="51985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If there are dogs in house, ask the client to remove them (you can state you have allergies if you need to give a reason).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Ask the client to turn the TV off, (for example saying, “I want to be able to hear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Restate the goal of the visit and maintain a respectful and courteous attitude.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TTE25D8890t00"/>
                <a:ea typeface="Calibri" panose="020F0502020204030204" pitchFamily="34" charset="0"/>
                <a:cs typeface="TTE25D8890t00"/>
              </a:rPr>
              <a:t>Respect the individual’s personal space (maintain an appropriate distance).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49</a:t>
            </a:fld>
            <a:endParaRPr lang="en-US"/>
          </a:p>
        </p:txBody>
      </p:sp>
    </p:spTree>
    <p:extLst>
      <p:ext uri="{BB962C8B-B14F-4D97-AF65-F5344CB8AC3E}">
        <p14:creationId xmlns:p14="http://schemas.microsoft.com/office/powerpoint/2010/main" val="193424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25"/>
              </a:spcAft>
              <a:buClrTx/>
              <a:buSzTx/>
              <a:buFont typeface="Wingdings" panose="05000000000000000000" pitchFamily="2" charset="2"/>
              <a:buNone/>
              <a:tabLst/>
              <a:defRPr/>
            </a:pPr>
            <a:r>
              <a:rPr lang="en-US" sz="1800" b="1" dirty="0">
                <a:solidFill>
                  <a:srgbClr val="000000"/>
                </a:solidFill>
                <a:effectLst/>
                <a:latin typeface="Arial" panose="020B0604020202020204" pitchFamily="34" charset="0"/>
                <a:ea typeface="Calibri" panose="020F0502020204030204" pitchFamily="34" charset="0"/>
              </a:rPr>
              <a:t>You should not remain in the home if any of the following conditions exist: </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825"/>
              </a:spcAft>
              <a:buFont typeface="Wingdings" panose="05000000000000000000" pitchFamily="2" charset="2"/>
              <a:buChar char=""/>
            </a:pPr>
            <a:endParaRPr lang="en-US" sz="1800" dirty="0">
              <a:effectLst/>
              <a:latin typeface="TTE25D8890t00"/>
              <a:ea typeface="Calibri" panose="020F0502020204030204" pitchFamily="34" charset="0"/>
              <a:cs typeface="TTE25D8890t00"/>
            </a:endParaRPr>
          </a:p>
          <a:p>
            <a:pPr marL="342900" marR="0" lvl="0" indent="-342900">
              <a:spcBef>
                <a:spcPts val="0"/>
              </a:spcBef>
              <a:spcAft>
                <a:spcPts val="825"/>
              </a:spcAft>
              <a:buFont typeface="Wingdings" panose="05000000000000000000" pitchFamily="2" charset="2"/>
              <a:buChar char=""/>
            </a:pPr>
            <a:r>
              <a:rPr lang="en-US" sz="1800" dirty="0">
                <a:effectLst/>
                <a:latin typeface="TTE25D8890t00"/>
                <a:ea typeface="Calibri" panose="020F0502020204030204" pitchFamily="34" charset="0"/>
                <a:cs typeface="TTE25D8890t00"/>
              </a:rPr>
              <a:t> </a:t>
            </a:r>
            <a:r>
              <a:rPr lang="en-US" sz="1800" dirty="0">
                <a:solidFill>
                  <a:srgbClr val="000000"/>
                </a:solidFill>
                <a:effectLst/>
                <a:latin typeface="Arial" panose="020B0604020202020204" pitchFamily="34" charset="0"/>
                <a:ea typeface="Calibri" panose="020F0502020204030204" pitchFamily="34" charset="0"/>
              </a:rPr>
              <a:t>Client or parent is intoxicated or under the influence of drugs. </a:t>
            </a:r>
          </a:p>
          <a:p>
            <a:pPr marL="342900" marR="0" lvl="0" indent="-342900">
              <a:spcBef>
                <a:spcPts val="0"/>
              </a:spcBef>
              <a:spcAft>
                <a:spcPts val="825"/>
              </a:spcAft>
              <a:buFont typeface="Wingdings" panose="05000000000000000000" pitchFamily="2" charset="2"/>
              <a:buChar char=""/>
            </a:pPr>
            <a:r>
              <a:rPr lang="en-US" sz="1800" dirty="0">
                <a:solidFill>
                  <a:srgbClr val="000000"/>
                </a:solidFill>
                <a:effectLst/>
                <a:latin typeface="Arial" panose="020B0604020202020204" pitchFamily="34" charset="0"/>
                <a:ea typeface="Calibri" panose="020F0502020204030204" pitchFamily="34" charset="0"/>
              </a:rPr>
              <a:t>There is evidence of current active violent domestic dispute in the home. </a:t>
            </a:r>
          </a:p>
          <a:p>
            <a:pPr marL="342900" marR="0" lvl="0" indent="-342900">
              <a:spcBef>
                <a:spcPts val="0"/>
              </a:spcBef>
              <a:spcAft>
                <a:spcPts val="825"/>
              </a:spcAft>
              <a:buFont typeface="Wingdings" panose="05000000000000000000" pitchFamily="2" charset="2"/>
              <a:buChar char=""/>
            </a:pPr>
            <a:r>
              <a:rPr lang="en-US" sz="1800" dirty="0">
                <a:solidFill>
                  <a:srgbClr val="000000"/>
                </a:solidFill>
                <a:effectLst/>
                <a:latin typeface="Arial" panose="020B0604020202020204" pitchFamily="34" charset="0"/>
                <a:ea typeface="Calibri" panose="020F0502020204030204" pitchFamily="34" charset="0"/>
              </a:rPr>
              <a:t>Actual violence is exhibited toward the worker. </a:t>
            </a:r>
          </a:p>
          <a:p>
            <a:pPr marL="342900" marR="0" lvl="0" indent="-342900">
              <a:spcBef>
                <a:spcPts val="0"/>
              </a:spcBef>
              <a:spcAft>
                <a:spcPts val="825"/>
              </a:spcAft>
              <a:buFont typeface="Wingdings" panose="05000000000000000000" pitchFamily="2" charset="2"/>
              <a:buChar char=""/>
            </a:pPr>
            <a:r>
              <a:rPr lang="en-US" sz="1800" dirty="0">
                <a:solidFill>
                  <a:srgbClr val="000000"/>
                </a:solidFill>
                <a:effectLst/>
                <a:latin typeface="Arial" panose="020B0604020202020204" pitchFamily="34" charset="0"/>
                <a:ea typeface="Calibri" panose="020F0502020204030204" pitchFamily="34" charset="0"/>
              </a:rPr>
              <a:t>An actual threat is made against the worker. </a:t>
            </a:r>
          </a:p>
          <a:p>
            <a:pPr marL="342900" marR="0" lvl="0" indent="-342900" algn="l" defTabSz="914400" rtl="0" eaLnBrk="1" fontAlgn="auto" latinLnBrk="0" hangingPunct="1">
              <a:lnSpc>
                <a:spcPct val="100000"/>
              </a:lnSpc>
              <a:spcBef>
                <a:spcPts val="0"/>
              </a:spcBef>
              <a:spcAft>
                <a:spcPts val="825"/>
              </a:spcAft>
              <a:buClrTx/>
              <a:buSzTx/>
              <a:buFont typeface="Wingdings" panose="05000000000000000000" pitchFamily="2" charset="2"/>
              <a:buChar char=""/>
              <a:tabLst/>
              <a:defRPr/>
            </a:pPr>
            <a:r>
              <a:rPr lang="en-US" sz="1800" dirty="0">
                <a:solidFill>
                  <a:srgbClr val="000000"/>
                </a:solidFill>
                <a:effectLst/>
                <a:latin typeface="Arial" panose="020B0604020202020204" pitchFamily="34" charset="0"/>
                <a:ea typeface="Calibri" panose="020F0502020204030204" pitchFamily="34" charset="0"/>
              </a:rPr>
              <a:t>Any sexual threats or advances are made toward the worker. </a:t>
            </a:r>
          </a:p>
          <a:p>
            <a:pPr marL="342900" marR="0" lvl="0" indent="-342900">
              <a:spcBef>
                <a:spcPts val="0"/>
              </a:spcBef>
              <a:spcAft>
                <a:spcPts val="825"/>
              </a:spcAft>
              <a:buFont typeface="Wingdings" panose="05000000000000000000" pitchFamily="2" charset="2"/>
              <a:buChar char=""/>
            </a:pPr>
            <a:r>
              <a:rPr lang="en-US" sz="1800" dirty="0">
                <a:solidFill>
                  <a:srgbClr val="000000"/>
                </a:solidFill>
                <a:effectLst/>
                <a:latin typeface="Arial" panose="020B0604020202020204" pitchFamily="34" charset="0"/>
                <a:ea typeface="Calibri" panose="020F0502020204030204" pitchFamily="34" charset="0"/>
              </a:rPr>
              <a:t>The client states the worker is not welcome in the home. </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FA7A4C-A953-4C5F-9D01-2088224012AE}" type="slidenum">
              <a:rPr lang="en-US" smtClean="0"/>
              <a:t>50</a:t>
            </a:fld>
            <a:endParaRPr lang="en-US"/>
          </a:p>
        </p:txBody>
      </p:sp>
    </p:spTree>
    <p:extLst>
      <p:ext uri="{BB962C8B-B14F-4D97-AF65-F5344CB8AC3E}">
        <p14:creationId xmlns:p14="http://schemas.microsoft.com/office/powerpoint/2010/main" val="392569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A2113-588C-46DA-92E7-E4265C5F52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DCD62B-600D-4FA4-9529-EB2C2DFE8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369AA1-598C-41EA-B20F-DD93CE12EC7C}"/>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5" name="Footer Placeholder 4">
            <a:extLst>
              <a:ext uri="{FF2B5EF4-FFF2-40B4-BE49-F238E27FC236}">
                <a16:creationId xmlns:a16="http://schemas.microsoft.com/office/drawing/2014/main" id="{F89AEB7A-ED6F-49C8-88D7-48D87698B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F0F86-24C6-4713-A5DF-8CE6BA789679}"/>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219789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335B-8B31-4127-BD89-A3AEF05A86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8B2D41-1706-48FC-8042-DE30C56F74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288DB-87CC-4A7C-9969-B0B1E8695AEE}"/>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5" name="Footer Placeholder 4">
            <a:extLst>
              <a:ext uri="{FF2B5EF4-FFF2-40B4-BE49-F238E27FC236}">
                <a16:creationId xmlns:a16="http://schemas.microsoft.com/office/drawing/2014/main" id="{FF761516-542F-460A-BDA5-A4AC478DC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DB6ED-54E6-47CA-AC65-E60467F6B25A}"/>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38088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D6AED6-6D0C-4892-894A-E45AF280A0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85CF1-730D-4C98-854A-BAE1CAF20F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EE7E6-C228-4246-9015-865DF6ADF826}"/>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5" name="Footer Placeholder 4">
            <a:extLst>
              <a:ext uri="{FF2B5EF4-FFF2-40B4-BE49-F238E27FC236}">
                <a16:creationId xmlns:a16="http://schemas.microsoft.com/office/drawing/2014/main" id="{BE13147F-EE84-405D-876F-FCBBF9A8B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82FB2-4179-44D1-8591-4CC3145EF139}"/>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28318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5679-4D72-415A-B35E-5F8E9904D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3472C-FC57-4947-B41F-99EABBC1B8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4461B-FE56-4A58-B1C7-79E29F48615E}"/>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5" name="Footer Placeholder 4">
            <a:extLst>
              <a:ext uri="{FF2B5EF4-FFF2-40B4-BE49-F238E27FC236}">
                <a16:creationId xmlns:a16="http://schemas.microsoft.com/office/drawing/2014/main" id="{7B68803B-081D-48DE-B0B2-5BF8081D1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7029B-A7B1-44D0-84AF-50CEFF76997A}"/>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2233309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2795-3FC4-4010-B1CD-46F97023E9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BF259A-4387-49A0-AF12-E62ADAF92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A98581-3389-4FD7-B27A-DAA943C5000C}"/>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5" name="Footer Placeholder 4">
            <a:extLst>
              <a:ext uri="{FF2B5EF4-FFF2-40B4-BE49-F238E27FC236}">
                <a16:creationId xmlns:a16="http://schemas.microsoft.com/office/drawing/2014/main" id="{D48A162B-414C-4E65-9994-CCB70EE03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B550D-13BB-4915-9E96-1CFB4F426638}"/>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404138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8897-6852-43CB-BB96-71FFFF3EF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EF95A-7CE8-4F12-8D6E-2664089E3C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C879A-DCF1-4C43-B7E4-ED1E687953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92A2D3-AF52-4687-BD14-232AC1B96392}"/>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6" name="Footer Placeholder 5">
            <a:extLst>
              <a:ext uri="{FF2B5EF4-FFF2-40B4-BE49-F238E27FC236}">
                <a16:creationId xmlns:a16="http://schemas.microsoft.com/office/drawing/2014/main" id="{30A838F5-358D-4FBB-9A93-808CF74D5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23F73-295C-49AF-914B-D90D10A80CC1}"/>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45310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89A4-A207-46D5-AF88-FAD24624E6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70C98D-092B-4295-8E9E-1F264CB01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3EC49-75FF-46A2-AE50-145426A22D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6BAD35-BB31-4CD5-A77E-D2150CC50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65096-2C1A-48BC-ABCE-B8EE65ABB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D192EF-F65A-47E3-99AB-C24727A16243}"/>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8" name="Footer Placeholder 7">
            <a:extLst>
              <a:ext uri="{FF2B5EF4-FFF2-40B4-BE49-F238E27FC236}">
                <a16:creationId xmlns:a16="http://schemas.microsoft.com/office/drawing/2014/main" id="{8CC2BE94-07D1-4DB2-9E03-35532FAA17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EA027C-CEF2-4C60-8765-8D29CA24E76D}"/>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3624969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2AE3-4641-4B50-B377-DB22C52191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96A8EC-4F97-4AA7-A9D9-95ED26559212}"/>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4" name="Footer Placeholder 3">
            <a:extLst>
              <a:ext uri="{FF2B5EF4-FFF2-40B4-BE49-F238E27FC236}">
                <a16:creationId xmlns:a16="http://schemas.microsoft.com/office/drawing/2014/main" id="{C0BECE7A-21DB-4434-96B0-4ECF8BEA93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48503C-C22A-4F61-B840-7DDF9E0E3500}"/>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340576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46B21-BCB9-4F6C-AB9C-31DBD6F45319}"/>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3" name="Footer Placeholder 2">
            <a:extLst>
              <a:ext uri="{FF2B5EF4-FFF2-40B4-BE49-F238E27FC236}">
                <a16:creationId xmlns:a16="http://schemas.microsoft.com/office/drawing/2014/main" id="{74FCDDD0-755B-4E39-9F6F-1533ED57A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708BAA-12D6-4093-B83D-47822E763192}"/>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200891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1491-948D-4E4C-A50F-A9084DC3C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EC6048-54F7-48CD-97EC-0A470E35BA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AA4F8A-ACE3-4516-B179-7F12B05A9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93039-4D92-4F50-B055-6B3101E8CB32}"/>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6" name="Footer Placeholder 5">
            <a:extLst>
              <a:ext uri="{FF2B5EF4-FFF2-40B4-BE49-F238E27FC236}">
                <a16:creationId xmlns:a16="http://schemas.microsoft.com/office/drawing/2014/main" id="{02EE33AB-67F8-40B8-BFA8-991694E52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71A9C-297E-4220-9AA9-C352A6F99165}"/>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251143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093B-ABAD-4CDD-8A7C-9CC8D203F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59AA6-F3A3-415D-A58B-647C12221D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963C13-4B6D-4A61-AC78-DB1D2EEA85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EF6FD-4E9F-46B8-AD2D-95E5C0C50D07}"/>
              </a:ext>
            </a:extLst>
          </p:cNvPr>
          <p:cNvSpPr>
            <a:spLocks noGrp="1"/>
          </p:cNvSpPr>
          <p:nvPr>
            <p:ph type="dt" sz="half" idx="10"/>
          </p:nvPr>
        </p:nvSpPr>
        <p:spPr/>
        <p:txBody>
          <a:bodyPr/>
          <a:lstStyle/>
          <a:p>
            <a:fld id="{3DE4A445-DED4-4589-9799-F294A28BD22D}" type="datetimeFigureOut">
              <a:rPr lang="en-US" smtClean="0"/>
              <a:t>7/19/2021</a:t>
            </a:fld>
            <a:endParaRPr lang="en-US"/>
          </a:p>
        </p:txBody>
      </p:sp>
      <p:sp>
        <p:nvSpPr>
          <p:cNvPr id="6" name="Footer Placeholder 5">
            <a:extLst>
              <a:ext uri="{FF2B5EF4-FFF2-40B4-BE49-F238E27FC236}">
                <a16:creationId xmlns:a16="http://schemas.microsoft.com/office/drawing/2014/main" id="{2ACBDFAA-ADD9-4424-8BC3-63E024564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7F734-7650-4A79-BC81-12D3DF52E174}"/>
              </a:ext>
            </a:extLst>
          </p:cNvPr>
          <p:cNvSpPr>
            <a:spLocks noGrp="1"/>
          </p:cNvSpPr>
          <p:nvPr>
            <p:ph type="sldNum" sz="quarter" idx="12"/>
          </p:nvPr>
        </p:nvSpPr>
        <p:spPr/>
        <p:txBody>
          <a:bodyPr/>
          <a:lstStyle/>
          <a:p>
            <a:fld id="{2C8503E3-3984-4EAC-A555-92FB022BD295}" type="slidenum">
              <a:rPr lang="en-US" smtClean="0"/>
              <a:t>‹#›</a:t>
            </a:fld>
            <a:endParaRPr lang="en-US"/>
          </a:p>
        </p:txBody>
      </p:sp>
    </p:spTree>
    <p:extLst>
      <p:ext uri="{BB962C8B-B14F-4D97-AF65-F5344CB8AC3E}">
        <p14:creationId xmlns:p14="http://schemas.microsoft.com/office/powerpoint/2010/main" val="1738099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8984B-5B23-4959-957C-4F8605AFF6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DD6D7-C710-462F-A692-E642A9AA4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5C13C-6406-443F-BA38-F00B0326B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4A445-DED4-4589-9799-F294A28BD22D}" type="datetimeFigureOut">
              <a:rPr lang="en-US" smtClean="0"/>
              <a:t>7/19/2021</a:t>
            </a:fld>
            <a:endParaRPr lang="en-US"/>
          </a:p>
        </p:txBody>
      </p:sp>
      <p:sp>
        <p:nvSpPr>
          <p:cNvPr id="5" name="Footer Placeholder 4">
            <a:extLst>
              <a:ext uri="{FF2B5EF4-FFF2-40B4-BE49-F238E27FC236}">
                <a16:creationId xmlns:a16="http://schemas.microsoft.com/office/drawing/2014/main" id="{C25E0C1F-8A71-4791-8D05-E9A9DBFD14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67A1B3-27FF-44F5-A993-74A61C4DD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503E3-3984-4EAC-A555-92FB022BD295}" type="slidenum">
              <a:rPr lang="en-US" smtClean="0"/>
              <a:t>‹#›</a:t>
            </a:fld>
            <a:endParaRPr lang="en-US"/>
          </a:p>
        </p:txBody>
      </p:sp>
    </p:spTree>
    <p:extLst>
      <p:ext uri="{BB962C8B-B14F-4D97-AF65-F5344CB8AC3E}">
        <p14:creationId xmlns:p14="http://schemas.microsoft.com/office/powerpoint/2010/main" val="3738785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28.jp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package" Target="../embeddings/Microsoft_Word_Document1.docx"/><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024F-93BF-4CC2-9FDC-C2A82D681233}"/>
              </a:ext>
            </a:extLst>
          </p:cNvPr>
          <p:cNvSpPr txBox="1">
            <a:spLocks/>
          </p:cNvSpPr>
          <p:nvPr/>
        </p:nvSpPr>
        <p:spPr>
          <a:xfrm>
            <a:off x="1675645" y="1643062"/>
            <a:ext cx="9582905" cy="14716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DDS Children’s Autism waiver program</a:t>
            </a:r>
            <a:br>
              <a:rPr lang="en-US" dirty="0"/>
            </a:br>
            <a:r>
              <a:rPr lang="en-US" dirty="0"/>
              <a:t>2020 Renewal</a:t>
            </a:r>
          </a:p>
        </p:txBody>
      </p:sp>
      <p:sp>
        <p:nvSpPr>
          <p:cNvPr id="3" name="Subtitle 2">
            <a:extLst>
              <a:ext uri="{FF2B5EF4-FFF2-40B4-BE49-F238E27FC236}">
                <a16:creationId xmlns:a16="http://schemas.microsoft.com/office/drawing/2014/main" id="{9E10642A-309F-4828-8A2B-A2C4AE87CE89}"/>
              </a:ext>
            </a:extLst>
          </p:cNvPr>
          <p:cNvSpPr txBox="1">
            <a:spLocks/>
          </p:cNvSpPr>
          <p:nvPr/>
        </p:nvSpPr>
        <p:spPr>
          <a:xfrm>
            <a:off x="2895600" y="3743325"/>
            <a:ext cx="6400800" cy="19473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Autism Support Broker Training</a:t>
            </a:r>
          </a:p>
          <a:p>
            <a:pPr marL="0" indent="0" algn="ctr">
              <a:buNone/>
            </a:pPr>
            <a:r>
              <a:rPr lang="en-US" dirty="0"/>
              <a:t>July 20, 2021</a:t>
            </a:r>
          </a:p>
          <a:p>
            <a:pPr marL="0" indent="0" algn="ctr">
              <a:buNone/>
            </a:pPr>
            <a:r>
              <a:rPr lang="en-US" dirty="0"/>
              <a:t>9:00 – 12:00</a:t>
            </a:r>
          </a:p>
        </p:txBody>
      </p:sp>
    </p:spTree>
    <p:extLst>
      <p:ext uri="{BB962C8B-B14F-4D97-AF65-F5344CB8AC3E}">
        <p14:creationId xmlns:p14="http://schemas.microsoft.com/office/powerpoint/2010/main" val="234630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16FBB-5635-4EC3-A3B7-2596460CA324}"/>
              </a:ext>
            </a:extLst>
          </p:cNvPr>
          <p:cNvSpPr txBox="1"/>
          <p:nvPr/>
        </p:nvSpPr>
        <p:spPr>
          <a:xfrm>
            <a:off x="473868" y="653038"/>
            <a:ext cx="11244263" cy="646331"/>
          </a:xfrm>
          <a:prstGeom prst="rect">
            <a:avLst/>
          </a:prstGeom>
          <a:noFill/>
        </p:spPr>
        <p:txBody>
          <a:bodyPr wrap="square">
            <a:spAutoFit/>
          </a:bodyPr>
          <a:lstStyle/>
          <a:p>
            <a:pPr marL="171450" marR="0" indent="-171450">
              <a:spcBef>
                <a:spcPts val="0"/>
              </a:spcBef>
              <a:spcAft>
                <a:spcPts val="0"/>
              </a:spcAft>
            </a:pPr>
            <a:r>
              <a:rPr lang="en-US" sz="1800" dirty="0">
                <a:effectLst/>
                <a:latin typeface="Times New Roman" panose="02020603050405020304" pitchFamily="18" charset="0"/>
                <a:ea typeface="Times New Roman" panose="02020603050405020304" pitchFamily="18" charset="0"/>
              </a:rPr>
              <a:t>4. </a:t>
            </a:r>
            <a:r>
              <a:rPr lang="en-US" sz="1800" dirty="0">
                <a:effectLst/>
                <a:latin typeface="Arial" panose="020B0604020202020204" pitchFamily="34" charset="0"/>
                <a:ea typeface="Times New Roman" panose="02020603050405020304" pitchFamily="18" charset="0"/>
                <a:cs typeface="Arial" panose="020B0604020202020204" pitchFamily="34" charset="0"/>
              </a:rPr>
              <a:t>What are the current supports and services the child receives? (ex. MH ABA, 766 Program, DCF, DPH, Personal Care Assistance, food stamps, fuel assistance, SLT, OT, PT, etc.). Please check for release on file.</a:t>
            </a:r>
          </a:p>
        </p:txBody>
      </p:sp>
      <p:graphicFrame>
        <p:nvGraphicFramePr>
          <p:cNvPr id="4" name="Table 3">
            <a:extLst>
              <a:ext uri="{FF2B5EF4-FFF2-40B4-BE49-F238E27FC236}">
                <a16:creationId xmlns:a16="http://schemas.microsoft.com/office/drawing/2014/main" id="{DA22B79A-576D-49DC-BF98-EAC364645224}"/>
              </a:ext>
            </a:extLst>
          </p:cNvPr>
          <p:cNvGraphicFramePr>
            <a:graphicFrameLocks noGrp="1"/>
          </p:cNvGraphicFramePr>
          <p:nvPr>
            <p:extLst>
              <p:ext uri="{D42A27DB-BD31-4B8C-83A1-F6EECF244321}">
                <p14:modId xmlns:p14="http://schemas.microsoft.com/office/powerpoint/2010/main" val="2783244252"/>
              </p:ext>
            </p:extLst>
          </p:nvPr>
        </p:nvGraphicFramePr>
        <p:xfrm>
          <a:off x="473868" y="1543050"/>
          <a:ext cx="10887075" cy="2886078"/>
        </p:xfrm>
        <a:graphic>
          <a:graphicData uri="http://schemas.openxmlformats.org/drawingml/2006/table">
            <a:tbl>
              <a:tblPr firstRow="1" firstCol="1" bandRow="1"/>
              <a:tblGrid>
                <a:gridCol w="4149274">
                  <a:extLst>
                    <a:ext uri="{9D8B030D-6E8A-4147-A177-3AD203B41FA5}">
                      <a16:colId xmlns:a16="http://schemas.microsoft.com/office/drawing/2014/main" val="3373474278"/>
                    </a:ext>
                  </a:extLst>
                </a:gridCol>
                <a:gridCol w="2596902">
                  <a:extLst>
                    <a:ext uri="{9D8B030D-6E8A-4147-A177-3AD203B41FA5}">
                      <a16:colId xmlns:a16="http://schemas.microsoft.com/office/drawing/2014/main" val="3161540059"/>
                    </a:ext>
                  </a:extLst>
                </a:gridCol>
                <a:gridCol w="3531788">
                  <a:extLst>
                    <a:ext uri="{9D8B030D-6E8A-4147-A177-3AD203B41FA5}">
                      <a16:colId xmlns:a16="http://schemas.microsoft.com/office/drawing/2014/main" val="1662671253"/>
                    </a:ext>
                  </a:extLst>
                </a:gridCol>
                <a:gridCol w="609111">
                  <a:extLst>
                    <a:ext uri="{9D8B030D-6E8A-4147-A177-3AD203B41FA5}">
                      <a16:colId xmlns:a16="http://schemas.microsoft.com/office/drawing/2014/main" val="2634737930"/>
                    </a:ext>
                  </a:extLst>
                </a:gridCol>
              </a:tblGrid>
              <a:tr h="547913">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Type of Support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rPr>
                        <a:t>Total Number of Hours Per Week</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rPr>
                        <a:t>Name/Contact Information</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9396168"/>
                  </a:ext>
                </a:extLst>
              </a:tr>
              <a:tr h="46763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687499"/>
                  </a:ext>
                </a:extLst>
              </a:tr>
              <a:tr h="46763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957417"/>
                  </a:ext>
                </a:extLst>
              </a:tr>
              <a:tr h="467633">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513956"/>
                  </a:ext>
                </a:extLst>
              </a:tr>
              <a:tr h="46763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396390"/>
                  </a:ext>
                </a:extLst>
              </a:tr>
              <a:tr h="46763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366575"/>
                  </a:ext>
                </a:extLst>
              </a:tr>
            </a:tbl>
          </a:graphicData>
        </a:graphic>
      </p:graphicFrame>
      <p:pic>
        <p:nvPicPr>
          <p:cNvPr id="5" name="Graphic 3" descr="Checkmark with solid fill">
            <a:extLst>
              <a:ext uri="{FF2B5EF4-FFF2-40B4-BE49-F238E27FC236}">
                <a16:creationId xmlns:a16="http://schemas.microsoft.com/office/drawing/2014/main" id="{ACDB2476-23A8-4330-8637-A48AAB25C3A4}"/>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2146" y="1628775"/>
            <a:ext cx="420687" cy="430213"/>
          </a:xfrm>
          <a:prstGeom prst="rect">
            <a:avLst/>
          </a:prstGeom>
        </p:spPr>
      </p:pic>
      <p:sp>
        <p:nvSpPr>
          <p:cNvPr id="6" name="TextBox 5">
            <a:extLst>
              <a:ext uri="{FF2B5EF4-FFF2-40B4-BE49-F238E27FC236}">
                <a16:creationId xmlns:a16="http://schemas.microsoft.com/office/drawing/2014/main" id="{16C3EEE3-3621-4948-AF41-5D4780CE4C65}"/>
              </a:ext>
            </a:extLst>
          </p:cNvPr>
          <p:cNvSpPr txBox="1"/>
          <p:nvPr/>
        </p:nvSpPr>
        <p:spPr>
          <a:xfrm>
            <a:off x="831057" y="2030412"/>
            <a:ext cx="10344150" cy="2485552"/>
          </a:xfrm>
          <a:prstGeom prst="rect">
            <a:avLst/>
          </a:prstGeom>
          <a:noFill/>
        </p:spPr>
        <p:txBody>
          <a:bodyPr wrap="square" rtlCol="0">
            <a:spAutoFit/>
          </a:bodyPr>
          <a:lstStyle/>
          <a:p>
            <a:pPr>
              <a:lnSpc>
                <a:spcPct val="200000"/>
              </a:lnSpc>
            </a:pPr>
            <a:r>
              <a:rPr lang="en-US" sz="1600" dirty="0"/>
              <a:t>IEP 				   30 hours week		Mrs. Simmons/Teacher (781)238-1297</a:t>
            </a:r>
          </a:p>
          <a:p>
            <a:pPr>
              <a:lnSpc>
                <a:spcPct val="200000"/>
              </a:lnSpc>
            </a:pPr>
            <a:r>
              <a:rPr lang="en-US" sz="1600" dirty="0"/>
              <a:t>In-home ABA Services through MassHealth	  10 hours week direct		New England ABA (718) 237-1297</a:t>
            </a:r>
          </a:p>
          <a:p>
            <a:pPr>
              <a:lnSpc>
                <a:spcPct val="200000"/>
              </a:lnSpc>
            </a:pPr>
            <a:r>
              <a:rPr lang="en-US" sz="1600" dirty="0"/>
              <a:t>OT				   1 hour week		Spaulding</a:t>
            </a:r>
          </a:p>
          <a:p>
            <a:pPr>
              <a:lnSpc>
                <a:spcPct val="200000"/>
              </a:lnSpc>
            </a:pPr>
            <a:r>
              <a:rPr lang="en-US" sz="1600" dirty="0"/>
              <a:t>DCF				  as needed		case worker: Kelly Smith (617) 237-1271</a:t>
            </a:r>
          </a:p>
          <a:p>
            <a:pPr>
              <a:lnSpc>
                <a:spcPct val="200000"/>
              </a:lnSpc>
            </a:pPr>
            <a:r>
              <a:rPr lang="en-US" sz="1600" dirty="0"/>
              <a:t>SSI				   $652 month		n/a	</a:t>
            </a:r>
          </a:p>
        </p:txBody>
      </p:sp>
      <p:pic>
        <p:nvPicPr>
          <p:cNvPr id="7" name="Graphic 3" descr="Checkmark with solid fill">
            <a:extLst>
              <a:ext uri="{FF2B5EF4-FFF2-40B4-BE49-F238E27FC236}">
                <a16:creationId xmlns:a16="http://schemas.microsoft.com/office/drawing/2014/main" id="{B87F7FDC-37B6-4080-A409-4FE3E4FC3944}"/>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6920" y="2206626"/>
            <a:ext cx="268287" cy="282575"/>
          </a:xfrm>
          <a:prstGeom prst="rect">
            <a:avLst/>
          </a:prstGeom>
        </p:spPr>
      </p:pic>
      <p:pic>
        <p:nvPicPr>
          <p:cNvPr id="8" name="Graphic 3" descr="Checkmark with solid fill">
            <a:extLst>
              <a:ext uri="{FF2B5EF4-FFF2-40B4-BE49-F238E27FC236}">
                <a16:creationId xmlns:a16="http://schemas.microsoft.com/office/drawing/2014/main" id="{CA53A379-2EA8-4777-B23E-77F1515040A1}"/>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6919" y="3559176"/>
            <a:ext cx="268287" cy="282575"/>
          </a:xfrm>
          <a:prstGeom prst="rect">
            <a:avLst/>
          </a:prstGeom>
        </p:spPr>
      </p:pic>
      <p:sp>
        <p:nvSpPr>
          <p:cNvPr id="10" name="TextBox 9">
            <a:extLst>
              <a:ext uri="{FF2B5EF4-FFF2-40B4-BE49-F238E27FC236}">
                <a16:creationId xmlns:a16="http://schemas.microsoft.com/office/drawing/2014/main" id="{917BACA5-F3D8-49BA-9180-B63EF40881E5}"/>
              </a:ext>
            </a:extLst>
          </p:cNvPr>
          <p:cNvSpPr txBox="1"/>
          <p:nvPr/>
        </p:nvSpPr>
        <p:spPr>
          <a:xfrm>
            <a:off x="2286000" y="4830765"/>
            <a:ext cx="9074943"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We want to get a </a:t>
            </a:r>
            <a:r>
              <a:rPr lang="en-US" sz="1600" dirty="0">
                <a:latin typeface="Arial" panose="020B0604020202020204" pitchFamily="34" charset="0"/>
                <a:ea typeface="Times New Roman" panose="02020603050405020304" pitchFamily="18" charset="0"/>
                <a:cs typeface="Arial" panose="020B0604020202020204" pitchFamily="34" charset="0"/>
              </a:rPr>
              <a:t>good picture of the supports in place for the child. </a:t>
            </a:r>
            <a:r>
              <a:rPr lang="en-US" sz="1600" dirty="0">
                <a:effectLst/>
                <a:latin typeface="Arial" panose="020B0604020202020204" pitchFamily="34" charset="0"/>
                <a:ea typeface="Times New Roman" panose="02020603050405020304" pitchFamily="18" charset="0"/>
                <a:cs typeface="Arial" panose="020B0604020202020204" pitchFamily="34" charset="0"/>
              </a:rPr>
              <a:t>Examples include IEP, Early Intervention, PCA, or social security.  Along with the service the child is receiving, please include the amount of the service (</a:t>
            </a:r>
            <a:r>
              <a:rPr lang="en-US" sz="1600" dirty="0" err="1">
                <a:effectLst/>
                <a:latin typeface="Arial" panose="020B0604020202020204" pitchFamily="34" charset="0"/>
                <a:ea typeface="Times New Roman" panose="02020603050405020304" pitchFamily="18" charset="0"/>
                <a:cs typeface="Arial" panose="020B0604020202020204" pitchFamily="34" charset="0"/>
              </a:rPr>
              <a:t>hrs</a:t>
            </a:r>
            <a:r>
              <a:rPr lang="en-US" sz="1600" dirty="0">
                <a:effectLst/>
                <a:latin typeface="Arial" panose="020B0604020202020204" pitchFamily="34" charset="0"/>
                <a:ea typeface="Times New Roman" panose="02020603050405020304" pitchFamily="18" charset="0"/>
                <a:cs typeface="Arial" panose="020B0604020202020204" pitchFamily="34" charset="0"/>
              </a:rPr>
              <a:t>/</a:t>
            </a:r>
            <a:r>
              <a:rPr lang="en-US" sz="1600" dirty="0" err="1">
                <a:effectLst/>
                <a:latin typeface="Arial" panose="020B0604020202020204" pitchFamily="34" charset="0"/>
                <a:ea typeface="Times New Roman" panose="02020603050405020304" pitchFamily="18" charset="0"/>
                <a:cs typeface="Arial" panose="020B0604020202020204" pitchFamily="34" charset="0"/>
              </a:rPr>
              <a:t>wk</a:t>
            </a:r>
            <a:r>
              <a:rPr lang="en-US" sz="1600" dirty="0">
                <a:effectLst/>
                <a:latin typeface="Arial" panose="020B0604020202020204" pitchFamily="34" charset="0"/>
                <a:ea typeface="Times New Roman" panose="02020603050405020304" pitchFamily="18" charset="0"/>
                <a:cs typeface="Arial" panose="020B0604020202020204" pitchFamily="34" charset="0"/>
              </a:rPr>
              <a:t> or monetary amount per year). If there are no other services the child is receiving, it must be noted. </a:t>
            </a:r>
          </a:p>
          <a:p>
            <a:pPr marL="28575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Make sure have several blank release forms with you and get them signed at the meeting.</a:t>
            </a:r>
          </a:p>
        </p:txBody>
      </p:sp>
      <p:pic>
        <p:nvPicPr>
          <p:cNvPr id="13" name="Picture 12" descr="A picture containing text&#10;&#10;Description automatically generated">
            <a:extLst>
              <a:ext uri="{FF2B5EF4-FFF2-40B4-BE49-F238E27FC236}">
                <a16:creationId xmlns:a16="http://schemas.microsoft.com/office/drawing/2014/main" id="{1E0E81B9-A3C6-4930-8B25-BB86C948F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68" y="4711963"/>
            <a:ext cx="1544787" cy="1540336"/>
          </a:xfrm>
          <a:prstGeom prst="rect">
            <a:avLst/>
          </a:prstGeom>
        </p:spPr>
      </p:pic>
    </p:spTree>
    <p:extLst>
      <p:ext uri="{BB962C8B-B14F-4D97-AF65-F5344CB8AC3E}">
        <p14:creationId xmlns:p14="http://schemas.microsoft.com/office/powerpoint/2010/main" val="290590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26D2B9-33BD-4E42-A0BB-C2E2E11C6503}"/>
              </a:ext>
            </a:extLst>
          </p:cNvPr>
          <p:cNvSpPr txBox="1"/>
          <p:nvPr/>
        </p:nvSpPr>
        <p:spPr>
          <a:xfrm>
            <a:off x="845343" y="666066"/>
            <a:ext cx="10301288" cy="646331"/>
          </a:xfrm>
          <a:prstGeom prst="rect">
            <a:avLst/>
          </a:prstGeom>
          <a:noFill/>
        </p:spPr>
        <p:txBody>
          <a:bodyPr wrap="square">
            <a:spAutoFit/>
          </a:bodyPr>
          <a:lstStyle/>
          <a:p>
            <a:pPr marL="171450" marR="0" indent="-17145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5. Describe the child’s strengths (these are things the child enjoys or does well that may help in developing strategies to address objectives).</a:t>
            </a:r>
          </a:p>
        </p:txBody>
      </p:sp>
      <p:graphicFrame>
        <p:nvGraphicFramePr>
          <p:cNvPr id="4" name="Table 3">
            <a:extLst>
              <a:ext uri="{FF2B5EF4-FFF2-40B4-BE49-F238E27FC236}">
                <a16:creationId xmlns:a16="http://schemas.microsoft.com/office/drawing/2014/main" id="{7F1155DA-4A38-4B8A-B009-E3D69DDAD0ED}"/>
              </a:ext>
            </a:extLst>
          </p:cNvPr>
          <p:cNvGraphicFramePr>
            <a:graphicFrameLocks noGrp="1"/>
          </p:cNvGraphicFramePr>
          <p:nvPr>
            <p:extLst>
              <p:ext uri="{D42A27DB-BD31-4B8C-83A1-F6EECF244321}">
                <p14:modId xmlns:p14="http://schemas.microsoft.com/office/powerpoint/2010/main" val="2517933597"/>
              </p:ext>
            </p:extLst>
          </p:nvPr>
        </p:nvGraphicFramePr>
        <p:xfrm>
          <a:off x="845343" y="1597711"/>
          <a:ext cx="9984582" cy="1957388"/>
        </p:xfrm>
        <a:graphic>
          <a:graphicData uri="http://schemas.openxmlformats.org/drawingml/2006/table">
            <a:tbl>
              <a:tblPr firstRow="1" firstCol="1" bandRow="1"/>
              <a:tblGrid>
                <a:gridCol w="9984582">
                  <a:extLst>
                    <a:ext uri="{9D8B030D-6E8A-4147-A177-3AD203B41FA5}">
                      <a16:colId xmlns:a16="http://schemas.microsoft.com/office/drawing/2014/main" val="2996430001"/>
                    </a:ext>
                  </a:extLst>
                </a:gridCol>
              </a:tblGrid>
              <a:tr h="1957388">
                <a:tc>
                  <a:txBody>
                    <a:bodyPr/>
                    <a:lstStyle/>
                    <a:p>
                      <a:pPr marL="171450" marR="0" indent="-17145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171450" marR="0" indent="-171450" algn="l">
                        <a:spcBef>
                          <a:spcPts val="0"/>
                        </a:spcBef>
                        <a:spcAft>
                          <a:spcPts val="0"/>
                        </a:spcAft>
                      </a:pPr>
                      <a:r>
                        <a:rPr lang="en-US" sz="1800" kern="1200" dirty="0">
                          <a:solidFill>
                            <a:schemeClr val="tx1"/>
                          </a:solidFill>
                          <a:effectLst/>
                          <a:latin typeface="+mn-lt"/>
                          <a:ea typeface="+mn-ea"/>
                          <a:cs typeface="+mn-cs"/>
                        </a:rPr>
                        <a:t>   </a:t>
                      </a:r>
                      <a:r>
                        <a:rPr lang="en-US" sz="1800" kern="1200" dirty="0">
                          <a:solidFill>
                            <a:schemeClr val="tx1"/>
                          </a:solidFill>
                          <a:effectLst/>
                          <a:latin typeface="Arial" panose="020B0604020202020204" pitchFamily="34" charset="0"/>
                          <a:ea typeface="+mn-ea"/>
                          <a:cs typeface="Arial" panose="020B0604020202020204" pitchFamily="34" charset="0"/>
                        </a:rPr>
                        <a:t>Ryan enjoys playing games on the computer and painting. He likes paws patrol  but requires adult interaction to stay engaged. He likes the iPad at school. Ryan is very active and likes the playground. He enjoys cooking with his grandmother. Ryan has very strong imitation skills and memorizes things very quickly.</a:t>
                      </a:r>
                    </a:p>
                    <a:p>
                      <a:pPr marL="171450" marR="0" indent="-17145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017326"/>
                  </a:ext>
                </a:extLst>
              </a:tr>
            </a:tbl>
          </a:graphicData>
        </a:graphic>
      </p:graphicFrame>
      <p:sp>
        <p:nvSpPr>
          <p:cNvPr id="5" name="TextBox 4">
            <a:extLst>
              <a:ext uri="{FF2B5EF4-FFF2-40B4-BE49-F238E27FC236}">
                <a16:creationId xmlns:a16="http://schemas.microsoft.com/office/drawing/2014/main" id="{8BFCF4DD-AE15-4BA7-ABD0-AB087978421D}"/>
              </a:ext>
            </a:extLst>
          </p:cNvPr>
          <p:cNvSpPr txBox="1"/>
          <p:nvPr/>
        </p:nvSpPr>
        <p:spPr>
          <a:xfrm>
            <a:off x="2943225" y="4163578"/>
            <a:ext cx="7886700" cy="2339102"/>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This question is important for providers who are developing programs and assists the team in getting to know the child. </a:t>
            </a:r>
          </a:p>
          <a:p>
            <a:pPr marL="28575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This should be answered with a short paragraph. </a:t>
            </a:r>
          </a:p>
          <a:p>
            <a:pPr marL="28575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Examples could include the child physically active and loves to play outside. He enjoys playing with electronics and can do so independently. He has a great memory and remembers things very easily.</a:t>
            </a:r>
          </a:p>
          <a:p>
            <a:endParaRPr lang="en-US" dirty="0"/>
          </a:p>
        </p:txBody>
      </p:sp>
      <p:pic>
        <p:nvPicPr>
          <p:cNvPr id="6" name="Picture 5">
            <a:extLst>
              <a:ext uri="{FF2B5EF4-FFF2-40B4-BE49-F238E27FC236}">
                <a16:creationId xmlns:a16="http://schemas.microsoft.com/office/drawing/2014/main" id="{BF78F74F-3254-4EC6-9497-139D63BE0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43" y="4163578"/>
            <a:ext cx="1553553" cy="1549076"/>
          </a:xfrm>
          <a:prstGeom prst="rect">
            <a:avLst/>
          </a:prstGeom>
        </p:spPr>
      </p:pic>
    </p:spTree>
    <p:extLst>
      <p:ext uri="{BB962C8B-B14F-4D97-AF65-F5344CB8AC3E}">
        <p14:creationId xmlns:p14="http://schemas.microsoft.com/office/powerpoint/2010/main" val="156254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8849C1-CED8-4732-8F72-B2B1DBA9DA63}"/>
              </a:ext>
            </a:extLst>
          </p:cNvPr>
          <p:cNvGraphicFramePr>
            <a:graphicFrameLocks noGrp="1"/>
          </p:cNvGraphicFramePr>
          <p:nvPr>
            <p:extLst>
              <p:ext uri="{D42A27DB-BD31-4B8C-83A1-F6EECF244321}">
                <p14:modId xmlns:p14="http://schemas.microsoft.com/office/powerpoint/2010/main" val="3409678795"/>
              </p:ext>
            </p:extLst>
          </p:nvPr>
        </p:nvGraphicFramePr>
        <p:xfrm>
          <a:off x="913607" y="1423361"/>
          <a:ext cx="9859168" cy="2103120"/>
        </p:xfrm>
        <a:graphic>
          <a:graphicData uri="http://schemas.openxmlformats.org/drawingml/2006/table">
            <a:tbl>
              <a:tblPr firstRow="1" firstCol="1" bandRow="1"/>
              <a:tblGrid>
                <a:gridCol w="9859168">
                  <a:extLst>
                    <a:ext uri="{9D8B030D-6E8A-4147-A177-3AD203B41FA5}">
                      <a16:colId xmlns:a16="http://schemas.microsoft.com/office/drawing/2014/main" val="2945740964"/>
                    </a:ext>
                  </a:extLst>
                </a:gridCol>
              </a:tblGrid>
              <a:tr h="1348879">
                <a:tc>
                  <a: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800" kern="1200" dirty="0">
                          <a:solidFill>
                            <a:schemeClr val="tx1"/>
                          </a:solidFill>
                          <a:effectLst/>
                          <a:latin typeface="Arial" panose="020B0604020202020204" pitchFamily="34" charset="0"/>
                          <a:ea typeface="+mn-ea"/>
                          <a:cs typeface="Arial" panose="020B0604020202020204" pitchFamily="34" charset="0"/>
                        </a:rPr>
                        <a:t>Ryan has a short attention span. Expressive and receptive communication is difficult for him. He can be aggressive and exhibit tantrums. He has a very high pain tolerance. Ryan is picky eater and eats a limited number of foods. Social skills are a challenge. He doesn’t like being in the community if he is not in stroller or in the cart. Ryan will bolt from the home and in the community.</a:t>
                      </a:r>
                    </a:p>
                    <a:p>
                      <a:pPr marL="171450" marR="0" indent="-17145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171450" marR="0" indent="-17145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340672"/>
                  </a:ext>
                </a:extLst>
              </a:tr>
            </a:tbl>
          </a:graphicData>
        </a:graphic>
      </p:graphicFrame>
      <p:sp>
        <p:nvSpPr>
          <p:cNvPr id="6" name="TextBox 5">
            <a:extLst>
              <a:ext uri="{FF2B5EF4-FFF2-40B4-BE49-F238E27FC236}">
                <a16:creationId xmlns:a16="http://schemas.microsoft.com/office/drawing/2014/main" id="{7E5CE31F-3A3E-4B50-BF25-B4BDAED70741}"/>
              </a:ext>
            </a:extLst>
          </p:cNvPr>
          <p:cNvSpPr txBox="1"/>
          <p:nvPr/>
        </p:nvSpPr>
        <p:spPr>
          <a:xfrm>
            <a:off x="614363" y="428624"/>
            <a:ext cx="10687050" cy="646331"/>
          </a:xfrm>
          <a:prstGeom prst="rect">
            <a:avLst/>
          </a:prstGeom>
          <a:noFill/>
        </p:spPr>
        <p:txBody>
          <a:bodyPr wrap="square">
            <a:spAutoFit/>
          </a:bodyPr>
          <a:lstStyle/>
          <a:p>
            <a:pPr marL="171450" marR="0" indent="-17145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6. Describe the child’s challenging issues (these are things the child does that make day-to-day living difficult for you and your other family members.</a:t>
            </a:r>
          </a:p>
        </p:txBody>
      </p:sp>
      <p:sp>
        <p:nvSpPr>
          <p:cNvPr id="7" name="TextBox 6">
            <a:extLst>
              <a:ext uri="{FF2B5EF4-FFF2-40B4-BE49-F238E27FC236}">
                <a16:creationId xmlns:a16="http://schemas.microsoft.com/office/drawing/2014/main" id="{070A09FB-E0E5-44A4-9124-5FC4A30FC62E}"/>
              </a:ext>
            </a:extLst>
          </p:cNvPr>
          <p:cNvSpPr txBox="1"/>
          <p:nvPr/>
        </p:nvSpPr>
        <p:spPr>
          <a:xfrm>
            <a:off x="2057004" y="4697782"/>
            <a:ext cx="8815784" cy="1600438"/>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The ASB should try to get a good picture of what the daily life is for the family and what challenging could arise. </a:t>
            </a:r>
          </a:p>
          <a:p>
            <a:pPr marL="28575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This could include difficulty understanding what the child wants, tantrums when a toy is taken away, bolting from the home and limited ADL skills. </a:t>
            </a:r>
          </a:p>
          <a:p>
            <a:endParaRPr lang="en-US" dirty="0"/>
          </a:p>
        </p:txBody>
      </p:sp>
      <p:pic>
        <p:nvPicPr>
          <p:cNvPr id="9" name="Picture 8" descr="A picture containing text&#10;&#10;Description automatically generated">
            <a:extLst>
              <a:ext uri="{FF2B5EF4-FFF2-40B4-BE49-F238E27FC236}">
                <a16:creationId xmlns:a16="http://schemas.microsoft.com/office/drawing/2014/main" id="{4D0752E1-057C-4C21-B04B-22C75EEDC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11" y="4403944"/>
            <a:ext cx="1652818" cy="1648055"/>
          </a:xfrm>
          <a:prstGeom prst="rect">
            <a:avLst/>
          </a:prstGeom>
        </p:spPr>
      </p:pic>
    </p:spTree>
    <p:extLst>
      <p:ext uri="{BB962C8B-B14F-4D97-AF65-F5344CB8AC3E}">
        <p14:creationId xmlns:p14="http://schemas.microsoft.com/office/powerpoint/2010/main" val="183503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35F2A5-2B82-481D-B290-B545830D46ED}"/>
              </a:ext>
            </a:extLst>
          </p:cNvPr>
          <p:cNvSpPr>
            <a:spLocks noChangeArrowheads="1"/>
          </p:cNvSpPr>
          <p:nvPr/>
        </p:nvSpPr>
        <p:spPr bwMode="auto">
          <a:xfrm>
            <a:off x="216693" y="342921"/>
            <a:ext cx="11758613" cy="336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7. Team conducted an assessment and reviewed the following needs/concerns. If any answers are yes, please describe below and note steps taken to access other funding 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Are there current safety concerns? (ex. child trying to leave the home or tries to climb out windows) </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rPr>
              <a:t>    Yes      No</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rPr>
              <a:t>Need for home or vehicle modification? (ex. getting out of seatbelt or opening windows or doors)      Yes     No</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Need for assistive technology? (review outside evaluations from school or insurance providers. Ex. sensory item identified by SLT/OT) </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rPr>
              <a:t>    Yes      No</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Need for individual goods and services? (must increase functioning, increase safety, and decrease dependence on Medicaid services. ex. adaptive swim lessons)   </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rPr>
              <a:t>   Yes      No</a:t>
            </a:r>
            <a:endParaRPr kumimoji="0" lang="en-US" altLang="en-US"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FD5ADDC0-8199-468A-8B58-47CE270D20C4}"/>
              </a:ext>
            </a:extLst>
          </p:cNvPr>
          <p:cNvGraphicFramePr>
            <a:graphicFrameLocks noGrp="1"/>
          </p:cNvGraphicFramePr>
          <p:nvPr>
            <p:extLst>
              <p:ext uri="{D42A27DB-BD31-4B8C-83A1-F6EECF244321}">
                <p14:modId xmlns:p14="http://schemas.microsoft.com/office/powerpoint/2010/main" val="3788223192"/>
              </p:ext>
            </p:extLst>
          </p:nvPr>
        </p:nvGraphicFramePr>
        <p:xfrm>
          <a:off x="341311" y="3843338"/>
          <a:ext cx="11474451" cy="2929259"/>
        </p:xfrm>
        <a:graphic>
          <a:graphicData uri="http://schemas.openxmlformats.org/drawingml/2006/table">
            <a:tbl>
              <a:tblPr firstRow="1" firstCol="1" bandRow="1"/>
              <a:tblGrid>
                <a:gridCol w="11474451">
                  <a:extLst>
                    <a:ext uri="{9D8B030D-6E8A-4147-A177-3AD203B41FA5}">
                      <a16:colId xmlns:a16="http://schemas.microsoft.com/office/drawing/2014/main" val="1573983917"/>
                    </a:ext>
                  </a:extLst>
                </a:gridCol>
              </a:tblGrid>
              <a:tr h="2929259">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271137"/>
                  </a:ext>
                </a:extLst>
              </a:tr>
            </a:tbl>
          </a:graphicData>
        </a:graphic>
      </p:graphicFrame>
      <p:sp>
        <p:nvSpPr>
          <p:cNvPr id="4" name="Rectangle 3">
            <a:extLst>
              <a:ext uri="{FF2B5EF4-FFF2-40B4-BE49-F238E27FC236}">
                <a16:creationId xmlns:a16="http://schemas.microsoft.com/office/drawing/2014/main" id="{AAD99CAB-6824-4FFB-A28C-815895E3EE31}"/>
              </a:ext>
            </a:extLst>
          </p:cNvPr>
          <p:cNvSpPr/>
          <p:nvPr/>
        </p:nvSpPr>
        <p:spPr>
          <a:xfrm>
            <a:off x="10408633" y="1328744"/>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520A10F4-9DFF-43A7-95D8-4C432A46AB01}"/>
              </a:ext>
            </a:extLst>
          </p:cNvPr>
          <p:cNvSpPr/>
          <p:nvPr/>
        </p:nvSpPr>
        <p:spPr>
          <a:xfrm>
            <a:off x="11163100" y="1328742"/>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57BE366C-47FE-47AA-AF1F-077CC2995C78}"/>
              </a:ext>
            </a:extLst>
          </p:cNvPr>
          <p:cNvSpPr/>
          <p:nvPr/>
        </p:nvSpPr>
        <p:spPr>
          <a:xfrm>
            <a:off x="10136575" y="1735596"/>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F195D7A8-5530-47FF-9AF3-909989D7EF5A}"/>
              </a:ext>
            </a:extLst>
          </p:cNvPr>
          <p:cNvSpPr/>
          <p:nvPr/>
        </p:nvSpPr>
        <p:spPr>
          <a:xfrm>
            <a:off x="10905330" y="1749884"/>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82A9E981-5EEE-4A64-9B1E-7893610F9B65}"/>
              </a:ext>
            </a:extLst>
          </p:cNvPr>
          <p:cNvSpPr/>
          <p:nvPr/>
        </p:nvSpPr>
        <p:spPr>
          <a:xfrm>
            <a:off x="2479071" y="2568926"/>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ECB0E673-72DE-4E7F-82AE-BA66DCCEF8BE}"/>
              </a:ext>
            </a:extLst>
          </p:cNvPr>
          <p:cNvSpPr/>
          <p:nvPr/>
        </p:nvSpPr>
        <p:spPr>
          <a:xfrm>
            <a:off x="3222021" y="2568926"/>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99E31DF9-2633-48A8-A46E-5156F3ADA2C8}"/>
              </a:ext>
            </a:extLst>
          </p:cNvPr>
          <p:cNvSpPr/>
          <p:nvPr/>
        </p:nvSpPr>
        <p:spPr>
          <a:xfrm>
            <a:off x="5379436" y="3407574"/>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E42B3581-2322-458A-BA3C-931E8F75B2B4}"/>
              </a:ext>
            </a:extLst>
          </p:cNvPr>
          <p:cNvSpPr/>
          <p:nvPr/>
        </p:nvSpPr>
        <p:spPr>
          <a:xfrm>
            <a:off x="6145509" y="3407573"/>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Graphic 3" descr="Checkmark with solid fill">
            <a:extLst>
              <a:ext uri="{FF2B5EF4-FFF2-40B4-BE49-F238E27FC236}">
                <a16:creationId xmlns:a16="http://schemas.microsoft.com/office/drawing/2014/main" id="{FDA6FE43-888E-4783-A8B9-5E9E4BDB61AC}"/>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8633" y="1294607"/>
            <a:ext cx="268287" cy="282575"/>
          </a:xfrm>
          <a:prstGeom prst="rect">
            <a:avLst/>
          </a:prstGeom>
        </p:spPr>
      </p:pic>
      <p:pic>
        <p:nvPicPr>
          <p:cNvPr id="13" name="Graphic 3" descr="Checkmark with solid fill">
            <a:extLst>
              <a:ext uri="{FF2B5EF4-FFF2-40B4-BE49-F238E27FC236}">
                <a16:creationId xmlns:a16="http://schemas.microsoft.com/office/drawing/2014/main" id="{17730D28-0119-49AA-9B5B-87BA27F0A0A2}"/>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85783" y="1742858"/>
            <a:ext cx="268287" cy="282575"/>
          </a:xfrm>
          <a:prstGeom prst="rect">
            <a:avLst/>
          </a:prstGeom>
        </p:spPr>
      </p:pic>
      <p:pic>
        <p:nvPicPr>
          <p:cNvPr id="14" name="Graphic 3" descr="Checkmark with solid fill">
            <a:extLst>
              <a:ext uri="{FF2B5EF4-FFF2-40B4-BE49-F238E27FC236}">
                <a16:creationId xmlns:a16="http://schemas.microsoft.com/office/drawing/2014/main" id="{3579F1C1-0DF7-41CB-81DB-82B9CB493B65}"/>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79071" y="2568926"/>
            <a:ext cx="268287" cy="282575"/>
          </a:xfrm>
          <a:prstGeom prst="rect">
            <a:avLst/>
          </a:prstGeom>
        </p:spPr>
      </p:pic>
      <p:pic>
        <p:nvPicPr>
          <p:cNvPr id="15" name="Graphic 3" descr="Checkmark with solid fill">
            <a:extLst>
              <a:ext uri="{FF2B5EF4-FFF2-40B4-BE49-F238E27FC236}">
                <a16:creationId xmlns:a16="http://schemas.microsoft.com/office/drawing/2014/main" id="{C6B751E5-7437-41F3-8E2D-0CB2EFAACB48}"/>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83700" y="3373438"/>
            <a:ext cx="268287" cy="282575"/>
          </a:xfrm>
          <a:prstGeom prst="rect">
            <a:avLst/>
          </a:prstGeom>
        </p:spPr>
      </p:pic>
      <p:sp>
        <p:nvSpPr>
          <p:cNvPr id="16" name="TextBox 15">
            <a:extLst>
              <a:ext uri="{FF2B5EF4-FFF2-40B4-BE49-F238E27FC236}">
                <a16:creationId xmlns:a16="http://schemas.microsoft.com/office/drawing/2014/main" id="{D6634629-6C27-4AEB-9A9C-A343DB1A8426}"/>
              </a:ext>
            </a:extLst>
          </p:cNvPr>
          <p:cNvSpPr txBox="1"/>
          <p:nvPr/>
        </p:nvSpPr>
        <p:spPr>
          <a:xfrm>
            <a:off x="556916" y="4015305"/>
            <a:ext cx="10720781" cy="2554545"/>
          </a:xfrm>
          <a:prstGeom prst="rect">
            <a:avLst/>
          </a:prstGeom>
          <a:noFill/>
        </p:spPr>
        <p:txBody>
          <a:bodyPr wrap="square" rtlCol="0">
            <a:spAutoFit/>
          </a:bodyPr>
          <a:lstStyle/>
          <a:p>
            <a:r>
              <a:rPr lang="en-US" sz="1600" dirty="0"/>
              <a:t>Ryan will try to leave the home when doors are left open. He has also tried to climb out his bedroom window. Ryan’s mother has requested window bars from housing and waiting to hear back. We discussed getting door chimes through the waiver.</a:t>
            </a:r>
          </a:p>
          <a:p>
            <a:endParaRPr lang="en-US" sz="1600" dirty="0"/>
          </a:p>
          <a:p>
            <a:r>
              <a:rPr lang="en-US" sz="1600" dirty="0"/>
              <a:t>Ryan has a sensory diet in place at school that uses a weighted vest, a therapy ball and chew tubes. The SLT will reach out to the OT to see how these can be used at home. </a:t>
            </a:r>
          </a:p>
          <a:p>
            <a:endParaRPr lang="en-US" sz="1600" dirty="0"/>
          </a:p>
          <a:p>
            <a:r>
              <a:rPr lang="en-US" sz="1600" dirty="0"/>
              <a:t>Ryan recently had an AAC evaluation. They recommended a touch chat and submitted to MassHealth for the device.</a:t>
            </a:r>
          </a:p>
          <a:p>
            <a:endParaRPr lang="en-US" sz="1600" dirty="0"/>
          </a:p>
          <a:p>
            <a:r>
              <a:rPr lang="en-US" sz="1600" dirty="0"/>
              <a:t>Ryan’s neighbor had a swimming pool. He has bolted for the pool on occasion. The team talked about starting adaptive swim lesson for this safety concern.</a:t>
            </a:r>
          </a:p>
        </p:txBody>
      </p:sp>
    </p:spTree>
    <p:extLst>
      <p:ext uri="{BB962C8B-B14F-4D97-AF65-F5344CB8AC3E}">
        <p14:creationId xmlns:p14="http://schemas.microsoft.com/office/powerpoint/2010/main" val="118085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7A2BB5-20A1-4862-B8F0-F5292AD3D1CA}"/>
              </a:ext>
            </a:extLst>
          </p:cNvPr>
          <p:cNvSpPr txBox="1"/>
          <p:nvPr/>
        </p:nvSpPr>
        <p:spPr>
          <a:xfrm>
            <a:off x="485774" y="285751"/>
            <a:ext cx="10715625" cy="646331"/>
          </a:xfrm>
          <a:prstGeom prst="rect">
            <a:avLst/>
          </a:prstGeom>
          <a:noFill/>
        </p:spPr>
        <p:txBody>
          <a:bodyPr wrap="square">
            <a:spAutoFit/>
          </a:bodyPr>
          <a:lstStyle/>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8. What are the goals that you would like your child to achieve from the supports available in this Autism Waiver Program?</a:t>
            </a:r>
          </a:p>
        </p:txBody>
      </p:sp>
      <p:graphicFrame>
        <p:nvGraphicFramePr>
          <p:cNvPr id="4" name="Table 3">
            <a:extLst>
              <a:ext uri="{FF2B5EF4-FFF2-40B4-BE49-F238E27FC236}">
                <a16:creationId xmlns:a16="http://schemas.microsoft.com/office/drawing/2014/main" id="{FBC727AD-52E8-43B2-992D-834CF2789953}"/>
              </a:ext>
            </a:extLst>
          </p:cNvPr>
          <p:cNvGraphicFramePr>
            <a:graphicFrameLocks noGrp="1"/>
          </p:cNvGraphicFramePr>
          <p:nvPr>
            <p:extLst>
              <p:ext uri="{D42A27DB-BD31-4B8C-83A1-F6EECF244321}">
                <p14:modId xmlns:p14="http://schemas.microsoft.com/office/powerpoint/2010/main" val="479182959"/>
              </p:ext>
            </p:extLst>
          </p:nvPr>
        </p:nvGraphicFramePr>
        <p:xfrm>
          <a:off x="612774" y="1371601"/>
          <a:ext cx="10374314" cy="2615405"/>
        </p:xfrm>
        <a:graphic>
          <a:graphicData uri="http://schemas.openxmlformats.org/drawingml/2006/table">
            <a:tbl>
              <a:tblPr firstRow="1" firstCol="1" bandRow="1"/>
              <a:tblGrid>
                <a:gridCol w="10374314">
                  <a:extLst>
                    <a:ext uri="{9D8B030D-6E8A-4147-A177-3AD203B41FA5}">
                      <a16:colId xmlns:a16="http://schemas.microsoft.com/office/drawing/2014/main" val="3579012243"/>
                    </a:ext>
                  </a:extLst>
                </a:gridCol>
              </a:tblGrid>
              <a:tr h="523081">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793314"/>
                  </a:ext>
                </a:extLst>
              </a:tr>
              <a:tr h="523081">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07970"/>
                  </a:ext>
                </a:extLst>
              </a:tr>
              <a:tr h="523081">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202770"/>
                  </a:ext>
                </a:extLst>
              </a:tr>
              <a:tr h="523081">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86376"/>
                  </a:ext>
                </a:extLst>
              </a:tr>
              <a:tr h="523081">
                <a:tc>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311749"/>
                  </a:ext>
                </a:extLst>
              </a:tr>
            </a:tbl>
          </a:graphicData>
        </a:graphic>
      </p:graphicFrame>
      <p:sp>
        <p:nvSpPr>
          <p:cNvPr id="5" name="TextBox 4">
            <a:extLst>
              <a:ext uri="{FF2B5EF4-FFF2-40B4-BE49-F238E27FC236}">
                <a16:creationId xmlns:a16="http://schemas.microsoft.com/office/drawing/2014/main" id="{75A97E90-A810-472D-B562-A9545EA0976D}"/>
              </a:ext>
            </a:extLst>
          </p:cNvPr>
          <p:cNvSpPr txBox="1"/>
          <p:nvPr/>
        </p:nvSpPr>
        <p:spPr>
          <a:xfrm>
            <a:off x="2343638" y="4568461"/>
            <a:ext cx="8759339" cy="1846659"/>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This section includes the goals the providers will be working on during sessions. They should correlate with the challenging issues in section 6. </a:t>
            </a:r>
          </a:p>
          <a:p>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These are general goals and objectives are broken down </a:t>
            </a:r>
            <a:r>
              <a:rPr lang="en-US" sz="1600" dirty="0">
                <a:latin typeface="Arial" panose="020B0604020202020204" pitchFamily="34" charset="0"/>
                <a:ea typeface="Times New Roman" panose="02020603050405020304" pitchFamily="18" charset="0"/>
                <a:cs typeface="Arial" panose="020B0604020202020204" pitchFamily="34" charset="0"/>
              </a:rPr>
              <a:t>on the grid. </a:t>
            </a:r>
            <a:r>
              <a:rPr lang="en-US" sz="1600" dirty="0">
                <a:effectLst/>
                <a:latin typeface="Arial" panose="020B0604020202020204" pitchFamily="34" charset="0"/>
                <a:ea typeface="Times New Roman" panose="02020603050405020304" pitchFamily="18" charset="0"/>
                <a:cs typeface="Arial" panose="020B0604020202020204" pitchFamily="34" charset="0"/>
              </a:rPr>
              <a:t>For example, the family may say the child has limited communication and they don’t always know what he is asking for. A goal could be to increase functional communication including requesting.</a:t>
            </a:r>
          </a:p>
          <a:p>
            <a:endParaRPr lang="en-US" dirty="0"/>
          </a:p>
        </p:txBody>
      </p:sp>
      <p:sp>
        <p:nvSpPr>
          <p:cNvPr id="6" name="TextBox 5">
            <a:extLst>
              <a:ext uri="{FF2B5EF4-FFF2-40B4-BE49-F238E27FC236}">
                <a16:creationId xmlns:a16="http://schemas.microsoft.com/office/drawing/2014/main" id="{C5F88E3E-7AC6-4CCF-A31B-9FF9E45CB782}"/>
              </a:ext>
            </a:extLst>
          </p:cNvPr>
          <p:cNvSpPr txBox="1"/>
          <p:nvPr/>
        </p:nvSpPr>
        <p:spPr>
          <a:xfrm>
            <a:off x="890587" y="1139518"/>
            <a:ext cx="9244012" cy="3139321"/>
          </a:xfrm>
          <a:prstGeom prst="rect">
            <a:avLst/>
          </a:prstGeom>
          <a:noFill/>
        </p:spPr>
        <p:txBody>
          <a:bodyPr wrap="square" rtlCol="0">
            <a:spAutoFit/>
          </a:bodyPr>
          <a:lstStyle/>
          <a:p>
            <a:pPr>
              <a:lnSpc>
                <a:spcPct val="200000"/>
              </a:lnSpc>
            </a:pPr>
            <a:r>
              <a:rPr lang="en-US" dirty="0">
                <a:latin typeface="Arial" panose="020B0604020202020204" pitchFamily="34" charset="0"/>
                <a:cs typeface="Arial" panose="020B0604020202020204" pitchFamily="34" charset="0"/>
              </a:rPr>
              <a:t>Increase functional communication</a:t>
            </a:r>
          </a:p>
          <a:p>
            <a:pPr>
              <a:lnSpc>
                <a:spcPct val="200000"/>
              </a:lnSpc>
            </a:pPr>
            <a:r>
              <a:rPr lang="en-US" dirty="0">
                <a:latin typeface="Arial" panose="020B0604020202020204" pitchFamily="34" charset="0"/>
                <a:cs typeface="Arial" panose="020B0604020202020204" pitchFamily="34" charset="0"/>
              </a:rPr>
              <a:t>Decrease challenging behaviors</a:t>
            </a:r>
          </a:p>
          <a:p>
            <a:pPr>
              <a:lnSpc>
                <a:spcPct val="200000"/>
              </a:lnSpc>
            </a:pPr>
            <a:r>
              <a:rPr lang="en-US" dirty="0">
                <a:latin typeface="Arial" panose="020B0604020202020204" pitchFamily="34" charset="0"/>
                <a:cs typeface="Arial" panose="020B0604020202020204" pitchFamily="34" charset="0"/>
              </a:rPr>
              <a:t>Increase activities of daily living</a:t>
            </a:r>
          </a:p>
          <a:p>
            <a:pPr>
              <a:lnSpc>
                <a:spcPct val="200000"/>
              </a:lnSpc>
            </a:pPr>
            <a:r>
              <a:rPr lang="en-US" dirty="0">
                <a:latin typeface="Arial" panose="020B0604020202020204" pitchFamily="34" charset="0"/>
                <a:cs typeface="Arial" panose="020B0604020202020204" pitchFamily="34" charset="0"/>
              </a:rPr>
              <a:t>Increase social skills</a:t>
            </a:r>
          </a:p>
          <a:p>
            <a:pPr>
              <a:lnSpc>
                <a:spcPct val="200000"/>
              </a:lnSpc>
            </a:pPr>
            <a:r>
              <a:rPr lang="en-US" dirty="0">
                <a:latin typeface="Arial" panose="020B0604020202020204" pitchFamily="34" charset="0"/>
                <a:cs typeface="Arial" panose="020B0604020202020204" pitchFamily="34" charset="0"/>
              </a:rPr>
              <a:t>Increase safety awareness</a:t>
            </a:r>
          </a:p>
          <a:p>
            <a:endParaRPr lang="en-US" dirty="0"/>
          </a:p>
        </p:txBody>
      </p:sp>
      <p:pic>
        <p:nvPicPr>
          <p:cNvPr id="7" name="Picture 6">
            <a:extLst>
              <a:ext uri="{FF2B5EF4-FFF2-40B4-BE49-F238E27FC236}">
                <a16:creationId xmlns:a16="http://schemas.microsoft.com/office/drawing/2014/main" id="{F91310EB-7F4D-4E32-B483-894CF659B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085" y="4568461"/>
            <a:ext cx="1553553" cy="1549076"/>
          </a:xfrm>
          <a:prstGeom prst="rect">
            <a:avLst/>
          </a:prstGeom>
        </p:spPr>
      </p:pic>
    </p:spTree>
    <p:extLst>
      <p:ext uri="{BB962C8B-B14F-4D97-AF65-F5344CB8AC3E}">
        <p14:creationId xmlns:p14="http://schemas.microsoft.com/office/powerpoint/2010/main" val="116177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F6E584-D6E3-4745-AC76-99459577135A}"/>
              </a:ext>
            </a:extLst>
          </p:cNvPr>
          <p:cNvSpPr txBox="1"/>
          <p:nvPr/>
        </p:nvSpPr>
        <p:spPr>
          <a:xfrm>
            <a:off x="416718" y="314325"/>
            <a:ext cx="11358563" cy="646331"/>
          </a:xfrm>
          <a:prstGeom prst="rect">
            <a:avLst/>
          </a:prstGeom>
          <a:noFill/>
        </p:spPr>
        <p:txBody>
          <a:bodyPr wrap="square">
            <a:spAutoFit/>
          </a:bodyPr>
          <a:lstStyle/>
          <a:p>
            <a:pPr marL="171450" marR="0" indent="-17145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9. What are the child’s learning styles the support person must understand in implementing supports? (ex. quiet environment, low distractions, small groups, visuals, etc.)</a:t>
            </a:r>
          </a:p>
        </p:txBody>
      </p:sp>
      <p:graphicFrame>
        <p:nvGraphicFramePr>
          <p:cNvPr id="5" name="Table 4">
            <a:extLst>
              <a:ext uri="{FF2B5EF4-FFF2-40B4-BE49-F238E27FC236}">
                <a16:creationId xmlns:a16="http://schemas.microsoft.com/office/drawing/2014/main" id="{EF718805-2EFB-47D3-AB7E-61DA4FC8D938}"/>
              </a:ext>
            </a:extLst>
          </p:cNvPr>
          <p:cNvGraphicFramePr>
            <a:graphicFrameLocks noGrp="1"/>
          </p:cNvGraphicFramePr>
          <p:nvPr>
            <p:extLst>
              <p:ext uri="{D42A27DB-BD31-4B8C-83A1-F6EECF244321}">
                <p14:modId xmlns:p14="http://schemas.microsoft.com/office/powerpoint/2010/main" val="3371735803"/>
              </p:ext>
            </p:extLst>
          </p:nvPr>
        </p:nvGraphicFramePr>
        <p:xfrm>
          <a:off x="527049" y="1229519"/>
          <a:ext cx="10831513" cy="1485106"/>
        </p:xfrm>
        <a:graphic>
          <a:graphicData uri="http://schemas.openxmlformats.org/drawingml/2006/table">
            <a:tbl>
              <a:tblPr firstRow="1" firstCol="1" bandRow="1"/>
              <a:tblGrid>
                <a:gridCol w="10831513">
                  <a:extLst>
                    <a:ext uri="{9D8B030D-6E8A-4147-A177-3AD203B41FA5}">
                      <a16:colId xmlns:a16="http://schemas.microsoft.com/office/drawing/2014/main" val="3617303978"/>
                    </a:ext>
                  </a:extLst>
                </a:gridCol>
              </a:tblGrid>
              <a:tr h="1485106">
                <a:tc>
                  <a:txBody>
                    <a:bodyPr/>
                    <a:lstStyle/>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389990"/>
                  </a:ext>
                </a:extLst>
              </a:tr>
            </a:tbl>
          </a:graphicData>
        </a:graphic>
      </p:graphicFrame>
      <p:sp>
        <p:nvSpPr>
          <p:cNvPr id="6" name="TextBox 5">
            <a:extLst>
              <a:ext uri="{FF2B5EF4-FFF2-40B4-BE49-F238E27FC236}">
                <a16:creationId xmlns:a16="http://schemas.microsoft.com/office/drawing/2014/main" id="{37C98970-D488-4EFE-AFE9-CAB44E8008FF}"/>
              </a:ext>
            </a:extLst>
          </p:cNvPr>
          <p:cNvSpPr txBox="1"/>
          <p:nvPr/>
        </p:nvSpPr>
        <p:spPr>
          <a:xfrm>
            <a:off x="2986087" y="3615059"/>
            <a:ext cx="8186738" cy="2092881"/>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This is helpful to staff coming into the home. It will help with the development of programs. Examples for this section could include that the child learns well with visual supports including using PECS. The child works well in a 1:1 setting and with staff with low affect. This information can also be found on the IEP if available. </a:t>
            </a:r>
          </a:p>
          <a:p>
            <a:pPr marL="28575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Can prompt the family by asking the question “tell you a time the child was successful at learning something new?”</a:t>
            </a:r>
          </a:p>
          <a:p>
            <a:endParaRPr lang="en-US" dirty="0"/>
          </a:p>
        </p:txBody>
      </p:sp>
      <p:sp>
        <p:nvSpPr>
          <p:cNvPr id="7" name="TextBox 6">
            <a:extLst>
              <a:ext uri="{FF2B5EF4-FFF2-40B4-BE49-F238E27FC236}">
                <a16:creationId xmlns:a16="http://schemas.microsoft.com/office/drawing/2014/main" id="{0E28FC15-AF63-4972-B94C-F67BBA4FB6CA}"/>
              </a:ext>
            </a:extLst>
          </p:cNvPr>
          <p:cNvSpPr txBox="1"/>
          <p:nvPr/>
        </p:nvSpPr>
        <p:spPr>
          <a:xfrm>
            <a:off x="700089" y="1571625"/>
            <a:ext cx="10215562" cy="923330"/>
          </a:xfrm>
          <a:prstGeom prst="rect">
            <a:avLst/>
          </a:prstGeom>
          <a:noFill/>
        </p:spPr>
        <p:txBody>
          <a:bodyPr wrap="square" rtlCol="0">
            <a:spAutoFit/>
          </a:bodyPr>
          <a:lstStyle/>
          <a:p>
            <a:r>
              <a:rPr lang="en-US" sz="1800" dirty="0">
                <a:effectLst/>
                <a:latin typeface="Arial" panose="020B0604020202020204" pitchFamily="34" charset="0"/>
                <a:ea typeface="Times New Roman" panose="02020603050405020304" pitchFamily="18" charset="0"/>
                <a:cs typeface="Arial" panose="020B0604020202020204" pitchFamily="34" charset="0"/>
              </a:rPr>
              <a:t>Visual supports are extremely helpful. </a:t>
            </a:r>
            <a:r>
              <a:rPr lang="en-US" dirty="0">
                <a:latin typeface="Arial" panose="020B0604020202020204" pitchFamily="34" charset="0"/>
                <a:ea typeface="Times New Roman" panose="02020603050405020304" pitchFamily="18" charset="0"/>
                <a:cs typeface="Arial" panose="020B0604020202020204" pitchFamily="34" charset="0"/>
              </a:rPr>
              <a:t>Ryan</a:t>
            </a:r>
            <a:r>
              <a:rPr lang="en-US" sz="1800" dirty="0">
                <a:effectLst/>
                <a:latin typeface="Arial" panose="020B0604020202020204" pitchFamily="34" charset="0"/>
                <a:ea typeface="Times New Roman" panose="02020603050405020304" pitchFamily="18" charset="0"/>
                <a:cs typeface="Arial" panose="020B0604020202020204" pitchFamily="34" charset="0"/>
              </a:rPr>
              <a:t> also does well working in environments with low distractions and 1:1 staffing. </a:t>
            </a:r>
          </a:p>
          <a:p>
            <a:endParaRPr lang="en-US" dirty="0"/>
          </a:p>
        </p:txBody>
      </p:sp>
      <p:pic>
        <p:nvPicPr>
          <p:cNvPr id="8" name="Picture 7">
            <a:extLst>
              <a:ext uri="{FF2B5EF4-FFF2-40B4-BE49-F238E27FC236}">
                <a16:creationId xmlns:a16="http://schemas.microsoft.com/office/drawing/2014/main" id="{FA9301D0-AC2F-46DD-B839-93B745211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89" y="3615059"/>
            <a:ext cx="1553553" cy="1549076"/>
          </a:xfrm>
          <a:prstGeom prst="rect">
            <a:avLst/>
          </a:prstGeom>
        </p:spPr>
      </p:pic>
    </p:spTree>
    <p:extLst>
      <p:ext uri="{BB962C8B-B14F-4D97-AF65-F5344CB8AC3E}">
        <p14:creationId xmlns:p14="http://schemas.microsoft.com/office/powerpoint/2010/main" val="20286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B129D-BA8C-4944-8594-7B44BC735DCE}"/>
              </a:ext>
            </a:extLst>
          </p:cNvPr>
          <p:cNvSpPr txBox="1"/>
          <p:nvPr/>
        </p:nvSpPr>
        <p:spPr>
          <a:xfrm>
            <a:off x="288131" y="357189"/>
            <a:ext cx="11615738" cy="646331"/>
          </a:xfrm>
          <a:prstGeom prst="rect">
            <a:avLst/>
          </a:prstGeom>
          <a:noFill/>
        </p:spPr>
        <p:txBody>
          <a:bodyPr wrap="square">
            <a:spAutoFit/>
          </a:bodyPr>
          <a:lstStyle/>
          <a:p>
            <a:pPr marL="228600" marR="0" indent="-2286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10. Are there family concerns that affect the support to the child? (ex. risk of losing home, medical needs of the primary caregiver, etc.)</a:t>
            </a:r>
          </a:p>
        </p:txBody>
      </p:sp>
      <p:graphicFrame>
        <p:nvGraphicFramePr>
          <p:cNvPr id="5" name="Table 4">
            <a:extLst>
              <a:ext uri="{FF2B5EF4-FFF2-40B4-BE49-F238E27FC236}">
                <a16:creationId xmlns:a16="http://schemas.microsoft.com/office/drawing/2014/main" id="{AF3F372F-41DF-471A-9163-54E6410A878E}"/>
              </a:ext>
            </a:extLst>
          </p:cNvPr>
          <p:cNvGraphicFramePr>
            <a:graphicFrameLocks noGrp="1"/>
          </p:cNvGraphicFramePr>
          <p:nvPr>
            <p:extLst>
              <p:ext uri="{D42A27DB-BD31-4B8C-83A1-F6EECF244321}">
                <p14:modId xmlns:p14="http://schemas.microsoft.com/office/powerpoint/2010/main" val="2400345147"/>
              </p:ext>
            </p:extLst>
          </p:nvPr>
        </p:nvGraphicFramePr>
        <p:xfrm>
          <a:off x="500063" y="1414463"/>
          <a:ext cx="10929937" cy="1485900"/>
        </p:xfrm>
        <a:graphic>
          <a:graphicData uri="http://schemas.openxmlformats.org/drawingml/2006/table">
            <a:tbl>
              <a:tblPr firstRow="1" firstCol="1" bandRow="1"/>
              <a:tblGrid>
                <a:gridCol w="10929937">
                  <a:extLst>
                    <a:ext uri="{9D8B030D-6E8A-4147-A177-3AD203B41FA5}">
                      <a16:colId xmlns:a16="http://schemas.microsoft.com/office/drawing/2014/main" val="3773264653"/>
                    </a:ext>
                  </a:extLst>
                </a:gridCol>
              </a:tblGrid>
              <a:tr h="1485900">
                <a:tc>
                  <a:txBody>
                    <a:bodyPr/>
                    <a:lstStyle/>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684502"/>
                  </a:ext>
                </a:extLst>
              </a:tr>
            </a:tbl>
          </a:graphicData>
        </a:graphic>
      </p:graphicFrame>
      <p:sp>
        <p:nvSpPr>
          <p:cNvPr id="6" name="TextBox 5">
            <a:extLst>
              <a:ext uri="{FF2B5EF4-FFF2-40B4-BE49-F238E27FC236}">
                <a16:creationId xmlns:a16="http://schemas.microsoft.com/office/drawing/2014/main" id="{287AB46F-3DA4-4524-99C8-1D3237A89E66}"/>
              </a:ext>
            </a:extLst>
          </p:cNvPr>
          <p:cNvSpPr txBox="1"/>
          <p:nvPr/>
        </p:nvSpPr>
        <p:spPr>
          <a:xfrm>
            <a:off x="2571750" y="3429000"/>
            <a:ext cx="8858250"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family may offer some answers that are good for everyone to be aware of. For example, if a caregiver has chronic medical need it could affect the support to the child, </a:t>
            </a:r>
            <a:r>
              <a:rPr lang="en-US" dirty="0">
                <a:latin typeface="Calibri" panose="020F0502020204030204" pitchFamily="34" charset="0"/>
                <a:ea typeface="Times New Roman" panose="02020603050405020304" pitchFamily="18" charset="0"/>
                <a:cs typeface="Times New Roman" panose="02020603050405020304" pitchFamily="18" charset="0"/>
              </a:rPr>
              <a:t>mom is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taking care of an aging parent, issues with the landlord or if the family is homeless/is going to lose the home.</a:t>
            </a:r>
          </a:p>
          <a:p>
            <a:pPr marL="285750" indent="-285750">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If there are no concerns, it should be noted. </a:t>
            </a:r>
            <a:endParaRPr lang="en-US" dirty="0"/>
          </a:p>
        </p:txBody>
      </p:sp>
      <p:sp>
        <p:nvSpPr>
          <p:cNvPr id="7" name="TextBox 6">
            <a:extLst>
              <a:ext uri="{FF2B5EF4-FFF2-40B4-BE49-F238E27FC236}">
                <a16:creationId xmlns:a16="http://schemas.microsoft.com/office/drawing/2014/main" id="{6807D4D4-ECE5-4CA5-96C0-797B5BE8ABC7}"/>
              </a:ext>
            </a:extLst>
          </p:cNvPr>
          <p:cNvSpPr txBox="1"/>
          <p:nvPr/>
        </p:nvSpPr>
        <p:spPr>
          <a:xfrm>
            <a:off x="500063" y="1585913"/>
            <a:ext cx="1092993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family has moved several times of the last two years. They are concerned they may need to move again due to concerns with the landlord. The grandmother that lives in the home has several medical conditions that require frequent doctor visits.</a:t>
            </a:r>
          </a:p>
        </p:txBody>
      </p:sp>
      <p:pic>
        <p:nvPicPr>
          <p:cNvPr id="8" name="Picture 7">
            <a:extLst>
              <a:ext uri="{FF2B5EF4-FFF2-40B4-BE49-F238E27FC236}">
                <a16:creationId xmlns:a16="http://schemas.microsoft.com/office/drawing/2014/main" id="{E03906FE-3A63-4AEF-98CC-3B64F06DA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60" y="3531625"/>
            <a:ext cx="1553553" cy="1549076"/>
          </a:xfrm>
          <a:prstGeom prst="rect">
            <a:avLst/>
          </a:prstGeom>
        </p:spPr>
      </p:pic>
    </p:spTree>
    <p:extLst>
      <p:ext uri="{BB962C8B-B14F-4D97-AF65-F5344CB8AC3E}">
        <p14:creationId xmlns:p14="http://schemas.microsoft.com/office/powerpoint/2010/main" val="3974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3471A0F-0EF6-4A03-8D68-ED097A03B06C}"/>
              </a:ext>
            </a:extLst>
          </p:cNvPr>
          <p:cNvGraphicFramePr>
            <a:graphicFrameLocks noGrp="1"/>
          </p:cNvGraphicFramePr>
          <p:nvPr>
            <p:extLst>
              <p:ext uri="{D42A27DB-BD31-4B8C-83A1-F6EECF244321}">
                <p14:modId xmlns:p14="http://schemas.microsoft.com/office/powerpoint/2010/main" val="3700974499"/>
              </p:ext>
            </p:extLst>
          </p:nvPr>
        </p:nvGraphicFramePr>
        <p:xfrm>
          <a:off x="428626" y="1200150"/>
          <a:ext cx="11187112" cy="1785074"/>
        </p:xfrm>
        <a:graphic>
          <a:graphicData uri="http://schemas.openxmlformats.org/drawingml/2006/table">
            <a:tbl>
              <a:tblPr firstRow="1" firstCol="1" bandRow="1"/>
              <a:tblGrid>
                <a:gridCol w="11187112">
                  <a:extLst>
                    <a:ext uri="{9D8B030D-6E8A-4147-A177-3AD203B41FA5}">
                      <a16:colId xmlns:a16="http://schemas.microsoft.com/office/drawing/2014/main" val="3510858551"/>
                    </a:ext>
                  </a:extLst>
                </a:gridCol>
              </a:tblGrid>
              <a:tr h="1785074">
                <a:tc>
                  <a:txBody>
                    <a:bodyPr/>
                    <a:lstStyle/>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3729804"/>
                  </a:ext>
                </a:extLst>
              </a:tr>
            </a:tbl>
          </a:graphicData>
        </a:graphic>
      </p:graphicFrame>
      <p:sp>
        <p:nvSpPr>
          <p:cNvPr id="4" name="TextBox 3">
            <a:extLst>
              <a:ext uri="{FF2B5EF4-FFF2-40B4-BE49-F238E27FC236}">
                <a16:creationId xmlns:a16="http://schemas.microsoft.com/office/drawing/2014/main" id="{B5646215-8DB4-434C-A4B6-5795F9341293}"/>
              </a:ext>
            </a:extLst>
          </p:cNvPr>
          <p:cNvSpPr txBox="1"/>
          <p:nvPr/>
        </p:nvSpPr>
        <p:spPr>
          <a:xfrm>
            <a:off x="428626" y="428626"/>
            <a:ext cx="11544300" cy="646331"/>
          </a:xfrm>
          <a:prstGeom prst="rect">
            <a:avLst/>
          </a:prstGeom>
          <a:noFill/>
        </p:spPr>
        <p:txBody>
          <a:bodyPr wrap="square">
            <a:spAutoFit/>
          </a:bodyPr>
          <a:lstStyle/>
          <a:p>
            <a:pPr marL="228600" marR="0" indent="-2286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11. What is your plan in case of emergency? Do you have other people that could assist with care of the child? (ex. medical emergencies) </a:t>
            </a:r>
          </a:p>
        </p:txBody>
      </p:sp>
      <p:sp>
        <p:nvSpPr>
          <p:cNvPr id="5" name="TextBox 4">
            <a:extLst>
              <a:ext uri="{FF2B5EF4-FFF2-40B4-BE49-F238E27FC236}">
                <a16:creationId xmlns:a16="http://schemas.microsoft.com/office/drawing/2014/main" id="{2F8D5106-373A-4BBC-A89C-D26F58F75FCA}"/>
              </a:ext>
            </a:extLst>
          </p:cNvPr>
          <p:cNvSpPr txBox="1"/>
          <p:nvPr/>
        </p:nvSpPr>
        <p:spPr>
          <a:xfrm>
            <a:off x="428626" y="1500844"/>
            <a:ext cx="11187112"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There are several adults that could care for the children in case of emergency. This includes mom, dad, grandmother, and a family friend. Dad’s parents live in New York and could come assist if there was an emergency.</a:t>
            </a:r>
          </a:p>
        </p:txBody>
      </p:sp>
      <p:sp>
        <p:nvSpPr>
          <p:cNvPr id="6" name="TextBox 5">
            <a:extLst>
              <a:ext uri="{FF2B5EF4-FFF2-40B4-BE49-F238E27FC236}">
                <a16:creationId xmlns:a16="http://schemas.microsoft.com/office/drawing/2014/main" id="{681A745D-9F57-4493-930F-1C86CEA3F798}"/>
              </a:ext>
            </a:extLst>
          </p:cNvPr>
          <p:cNvSpPr txBox="1"/>
          <p:nvPr/>
        </p:nvSpPr>
        <p:spPr>
          <a:xfrm>
            <a:off x="2486025" y="3915200"/>
            <a:ext cx="912971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This is to prompt families to think about what they would do if there as an emergency. Do they have families or friends they could contact for help?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the answer is no that is okay. This is important information for us to know. Down the road, we can maybe help the family connect with others through community activities or support groups.</a:t>
            </a:r>
          </a:p>
        </p:txBody>
      </p:sp>
      <p:pic>
        <p:nvPicPr>
          <p:cNvPr id="7" name="Picture 6">
            <a:extLst>
              <a:ext uri="{FF2B5EF4-FFF2-40B4-BE49-F238E27FC236}">
                <a16:creationId xmlns:a16="http://schemas.microsoft.com/office/drawing/2014/main" id="{213A9E59-CEC7-458F-8014-649B9F3F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10" y="3915200"/>
            <a:ext cx="1553553" cy="1549076"/>
          </a:xfrm>
          <a:prstGeom prst="rect">
            <a:avLst/>
          </a:prstGeom>
        </p:spPr>
      </p:pic>
    </p:spTree>
    <p:extLst>
      <p:ext uri="{BB962C8B-B14F-4D97-AF65-F5344CB8AC3E}">
        <p14:creationId xmlns:p14="http://schemas.microsoft.com/office/powerpoint/2010/main" val="24966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9CF8-E617-4A9D-B07A-8B27BF135A2F}"/>
              </a:ext>
            </a:extLst>
          </p:cNvPr>
          <p:cNvSpPr txBox="1"/>
          <p:nvPr/>
        </p:nvSpPr>
        <p:spPr>
          <a:xfrm>
            <a:off x="552450" y="904735"/>
            <a:ext cx="11087100" cy="646331"/>
          </a:xfrm>
          <a:prstGeom prst="rect">
            <a:avLst/>
          </a:prstGeom>
          <a:noFill/>
        </p:spPr>
        <p:txBody>
          <a:bodyPr wrap="square">
            <a:spAutoFit/>
          </a:bodyPr>
          <a:lstStyle/>
          <a:p>
            <a:pPr marL="228600" marR="0" indent="-2286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12. What are the supports necessary for the family to self-direct waiver services? (ex. supports to be able to hire, fire, supervise, complete time sheets, etc.)</a:t>
            </a:r>
          </a:p>
        </p:txBody>
      </p:sp>
      <p:graphicFrame>
        <p:nvGraphicFramePr>
          <p:cNvPr id="4" name="Table 3">
            <a:extLst>
              <a:ext uri="{FF2B5EF4-FFF2-40B4-BE49-F238E27FC236}">
                <a16:creationId xmlns:a16="http://schemas.microsoft.com/office/drawing/2014/main" id="{0882F53A-A816-4A62-B698-ED86CAA16F0D}"/>
              </a:ext>
            </a:extLst>
          </p:cNvPr>
          <p:cNvGraphicFramePr>
            <a:graphicFrameLocks noGrp="1"/>
          </p:cNvGraphicFramePr>
          <p:nvPr>
            <p:extLst>
              <p:ext uri="{D42A27DB-BD31-4B8C-83A1-F6EECF244321}">
                <p14:modId xmlns:p14="http://schemas.microsoft.com/office/powerpoint/2010/main" val="827625140"/>
              </p:ext>
            </p:extLst>
          </p:nvPr>
        </p:nvGraphicFramePr>
        <p:xfrm>
          <a:off x="452438" y="1779330"/>
          <a:ext cx="11187112" cy="1443038"/>
        </p:xfrm>
        <a:graphic>
          <a:graphicData uri="http://schemas.openxmlformats.org/drawingml/2006/table">
            <a:tbl>
              <a:tblPr firstRow="1" firstCol="1" bandRow="1"/>
              <a:tblGrid>
                <a:gridCol w="11187112">
                  <a:extLst>
                    <a:ext uri="{9D8B030D-6E8A-4147-A177-3AD203B41FA5}">
                      <a16:colId xmlns:a16="http://schemas.microsoft.com/office/drawing/2014/main" val="3510858551"/>
                    </a:ext>
                  </a:extLst>
                </a:gridCol>
              </a:tblGrid>
              <a:tr h="1443038">
                <a:tc>
                  <a:txBody>
                    <a:bodyPr/>
                    <a:lstStyle/>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indent="-2286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3729804"/>
                  </a:ext>
                </a:extLst>
              </a:tr>
            </a:tbl>
          </a:graphicData>
        </a:graphic>
      </p:graphicFrame>
      <p:sp>
        <p:nvSpPr>
          <p:cNvPr id="5" name="TextBox 4">
            <a:extLst>
              <a:ext uri="{FF2B5EF4-FFF2-40B4-BE49-F238E27FC236}">
                <a16:creationId xmlns:a16="http://schemas.microsoft.com/office/drawing/2014/main" id="{BC6A8071-CC93-4137-ACFF-7F4A778BECDA}"/>
              </a:ext>
            </a:extLst>
          </p:cNvPr>
          <p:cNvSpPr txBox="1"/>
          <p:nvPr/>
        </p:nvSpPr>
        <p:spPr>
          <a:xfrm>
            <a:off x="2600325" y="4130248"/>
            <a:ext cx="8872538" cy="830997"/>
          </a:xfrm>
          <a:prstGeom prst="rect">
            <a:avLst/>
          </a:prstGeom>
          <a:noFill/>
        </p:spPr>
        <p:txBody>
          <a:bodyPr wrap="square" rtlCol="0">
            <a:spAutoFit/>
          </a:bodyPr>
          <a:lstStyle/>
          <a:p>
            <a:endPar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p>
            <a:r>
              <a:rPr lang="en-US" sz="1600" dirty="0">
                <a:effectLst/>
                <a:latin typeface="Arial" panose="020B0604020202020204" pitchFamily="34" charset="0"/>
                <a:ea typeface="Times New Roman" panose="02020603050405020304" pitchFamily="18" charset="0"/>
                <a:cs typeface="Arial" panose="020B0604020202020204" pitchFamily="34" charset="0"/>
              </a:rPr>
              <a:t>This section reviews how much help the family will need from the ASB and the ACM. For example, a parent may need help with all paperwork and finding staff. </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86008AF-2C9D-4C9E-B7CC-98D81E785FDE}"/>
              </a:ext>
            </a:extLst>
          </p:cNvPr>
          <p:cNvSpPr txBox="1"/>
          <p:nvPr/>
        </p:nvSpPr>
        <p:spPr>
          <a:xfrm>
            <a:off x="678655" y="2347773"/>
            <a:ext cx="11039476" cy="646331"/>
          </a:xfrm>
          <a:prstGeom prst="rect">
            <a:avLst/>
          </a:prstGeom>
          <a:noFill/>
        </p:spPr>
        <p:txBody>
          <a:bodyPr wrap="square" rtlCol="0">
            <a:spAutoFit/>
          </a:bodyPr>
          <a:lstStyle/>
          <a:p>
            <a:r>
              <a:rPr lang="en-US" sz="1800" dirty="0">
                <a:effectLst/>
                <a:latin typeface="Arial" panose="020B0604020202020204" pitchFamily="34" charset="0"/>
                <a:ea typeface="Times New Roman" panose="02020603050405020304" pitchFamily="18" charset="0"/>
                <a:cs typeface="Arial" panose="020B0604020202020204" pitchFamily="34" charset="0"/>
              </a:rPr>
              <a:t>The family will need the assistance of the broker to coordinate all waiver supports</a:t>
            </a:r>
            <a:r>
              <a:rPr lang="en-US" sz="1800" dirty="0">
                <a:solidFill>
                  <a:srgbClr val="595959"/>
                </a:solidFill>
                <a:effectLst/>
                <a:latin typeface="Lucida Sans" panose="020B0602030504020204" pitchFamily="34" charset="0"/>
                <a:ea typeface="Times New Roman" panose="02020603050405020304" pitchFamily="18" charset="0"/>
                <a:cs typeface="Times New Roman" panose="02020603050405020304" pitchFamily="18" charset="0"/>
              </a:rPr>
              <a:t>.</a:t>
            </a:r>
          </a:p>
          <a:p>
            <a:endParaRPr lang="en-US" dirty="0"/>
          </a:p>
        </p:txBody>
      </p:sp>
      <p:pic>
        <p:nvPicPr>
          <p:cNvPr id="7" name="Picture 6">
            <a:extLst>
              <a:ext uri="{FF2B5EF4-FFF2-40B4-BE49-F238E27FC236}">
                <a16:creationId xmlns:a16="http://schemas.microsoft.com/office/drawing/2014/main" id="{A6D8B1C5-0ED4-4950-BAE2-282736916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62" y="3771209"/>
            <a:ext cx="1553553" cy="1549076"/>
          </a:xfrm>
          <a:prstGeom prst="rect">
            <a:avLst/>
          </a:prstGeom>
        </p:spPr>
      </p:pic>
    </p:spTree>
    <p:extLst>
      <p:ext uri="{BB962C8B-B14F-4D97-AF65-F5344CB8AC3E}">
        <p14:creationId xmlns:p14="http://schemas.microsoft.com/office/powerpoint/2010/main" val="28094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03A05B-E77F-4FFD-85C7-344404D5349A}"/>
              </a:ext>
            </a:extLst>
          </p:cNvPr>
          <p:cNvSpPr txBox="1"/>
          <p:nvPr/>
        </p:nvSpPr>
        <p:spPr>
          <a:xfrm>
            <a:off x="159544" y="114300"/>
            <a:ext cx="11872912" cy="830997"/>
          </a:xfrm>
          <a:prstGeom prst="rect">
            <a:avLst/>
          </a:prstGeom>
          <a:noFill/>
        </p:spPr>
        <p:txBody>
          <a:bodyPr wrap="square">
            <a:spAutoFit/>
          </a:bodyPr>
          <a:lstStyle/>
          <a:p>
            <a:pPr marL="228600" marR="0" indent="-228600">
              <a:spcBef>
                <a:spcPts val="0"/>
              </a:spcBef>
              <a:spcAft>
                <a:spcPts val="0"/>
              </a:spcAft>
            </a:pPr>
            <a:r>
              <a:rPr lang="en-US" sz="1600" dirty="0">
                <a:effectLst/>
                <a:latin typeface="Times New Roman" panose="02020603050405020304" pitchFamily="18" charset="0"/>
                <a:ea typeface="Times New Roman" panose="02020603050405020304" pitchFamily="18" charset="0"/>
              </a:rPr>
              <a:t>13. What services do you think will help reach those goals that you would like to see addressed through the waiver program? What are the objectives (incremental steps) to help reach that goal? (objectives must be written in measurable terms in order to track progress toward meeting criteria). </a:t>
            </a:r>
          </a:p>
        </p:txBody>
      </p:sp>
      <p:graphicFrame>
        <p:nvGraphicFramePr>
          <p:cNvPr id="4" name="Table 3">
            <a:extLst>
              <a:ext uri="{FF2B5EF4-FFF2-40B4-BE49-F238E27FC236}">
                <a16:creationId xmlns:a16="http://schemas.microsoft.com/office/drawing/2014/main" id="{DAFB20AD-DA92-43EF-B8C5-36D386224696}"/>
              </a:ext>
            </a:extLst>
          </p:cNvPr>
          <p:cNvGraphicFramePr>
            <a:graphicFrameLocks noGrp="1"/>
          </p:cNvGraphicFramePr>
          <p:nvPr>
            <p:extLst>
              <p:ext uri="{D42A27DB-BD31-4B8C-83A1-F6EECF244321}">
                <p14:modId xmlns:p14="http://schemas.microsoft.com/office/powerpoint/2010/main" val="1281485200"/>
              </p:ext>
            </p:extLst>
          </p:nvPr>
        </p:nvGraphicFramePr>
        <p:xfrm>
          <a:off x="317895" y="1180911"/>
          <a:ext cx="11556205" cy="4972239"/>
        </p:xfrm>
        <a:graphic>
          <a:graphicData uri="http://schemas.openxmlformats.org/drawingml/2006/table">
            <a:tbl>
              <a:tblPr firstRow="1" firstCol="1" lastRow="1" lastCol="1" bandRow="1" bandCol="1"/>
              <a:tblGrid>
                <a:gridCol w="2482455">
                  <a:extLst>
                    <a:ext uri="{9D8B030D-6E8A-4147-A177-3AD203B41FA5}">
                      <a16:colId xmlns:a16="http://schemas.microsoft.com/office/drawing/2014/main" val="3252919917"/>
                    </a:ext>
                  </a:extLst>
                </a:gridCol>
                <a:gridCol w="2930126">
                  <a:extLst>
                    <a:ext uri="{9D8B030D-6E8A-4147-A177-3AD203B41FA5}">
                      <a16:colId xmlns:a16="http://schemas.microsoft.com/office/drawing/2014/main" val="2242880665"/>
                    </a:ext>
                  </a:extLst>
                </a:gridCol>
                <a:gridCol w="1700213">
                  <a:extLst>
                    <a:ext uri="{9D8B030D-6E8A-4147-A177-3AD203B41FA5}">
                      <a16:colId xmlns:a16="http://schemas.microsoft.com/office/drawing/2014/main" val="33542231"/>
                    </a:ext>
                  </a:extLst>
                </a:gridCol>
                <a:gridCol w="2700337">
                  <a:extLst>
                    <a:ext uri="{9D8B030D-6E8A-4147-A177-3AD203B41FA5}">
                      <a16:colId xmlns:a16="http://schemas.microsoft.com/office/drawing/2014/main" val="1648751039"/>
                    </a:ext>
                  </a:extLst>
                </a:gridCol>
                <a:gridCol w="1743074">
                  <a:extLst>
                    <a:ext uri="{9D8B030D-6E8A-4147-A177-3AD203B41FA5}">
                      <a16:colId xmlns:a16="http://schemas.microsoft.com/office/drawing/2014/main" val="2399119400"/>
                    </a:ext>
                  </a:extLst>
                </a:gridCol>
              </a:tblGrid>
              <a:tr h="1001023">
                <a:tc>
                  <a:txBody>
                    <a:bodyPr/>
                    <a:lstStyle/>
                    <a:p>
                      <a:pPr marL="0" marR="0">
                        <a:lnSpc>
                          <a:spcPct val="107000"/>
                        </a:lnSpc>
                        <a:spcBef>
                          <a:spcPts val="0"/>
                        </a:spcBef>
                        <a:spcAft>
                          <a:spcPts val="0"/>
                        </a:spcAft>
                      </a:pPr>
                      <a:r>
                        <a:rPr lang="en-US" sz="1400" b="1" u="sng">
                          <a:effectLst/>
                          <a:latin typeface="Times New Roman" panose="02020603050405020304" pitchFamily="18" charset="0"/>
                          <a:ea typeface="Times New Roman" panose="02020603050405020304" pitchFamily="18" charset="0"/>
                          <a:cs typeface="Times New Roman" panose="02020603050405020304" pitchFamily="18" charset="0"/>
                        </a:rPr>
                        <a:t>Goals: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nSpc>
                          <a:spcPct val="107000"/>
                        </a:lnSpc>
                        <a:spcBef>
                          <a:spcPts val="0"/>
                        </a:spcBef>
                        <a:spcAft>
                          <a:spcPts val="0"/>
                        </a:spcAft>
                      </a:pPr>
                      <a:r>
                        <a:rPr lang="en-US" sz="14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nSpc>
                          <a:spcPct val="107000"/>
                        </a:lnSpc>
                        <a:spcBef>
                          <a:spcPts val="0"/>
                        </a:spcBef>
                        <a:spcAft>
                          <a:spcPts val="0"/>
                        </a:spcAft>
                      </a:pPr>
                      <a:r>
                        <a:rPr lang="en-US" sz="1400" b="1"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Provider Type: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(Ind/Agency/Vendor)</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nSpc>
                          <a:spcPct val="107000"/>
                        </a:lnSpc>
                        <a:spcBef>
                          <a:spcPts val="0"/>
                        </a:spcBef>
                        <a:spcAft>
                          <a:spcPts val="0"/>
                        </a:spcAft>
                      </a:pPr>
                      <a:r>
                        <a:rPr lang="en-US" sz="14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Waiver Service: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Expanded </a:t>
                      </a:r>
                      <a:r>
                        <a:rPr lang="en-US" sz="1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Hab</a:t>
                      </a: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Education list type (Ex: ABA, Floor Time, RDI, etc.), Family Training, etc.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nSpc>
                          <a:spcPct val="107000"/>
                        </a:lnSpc>
                        <a:spcBef>
                          <a:spcPts val="0"/>
                        </a:spcBef>
                        <a:spcAft>
                          <a:spcPts val="0"/>
                        </a:spcAft>
                      </a:pPr>
                      <a:r>
                        <a:rPr lang="en-US" sz="14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Frequency/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Duration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454518110"/>
                  </a:ext>
                </a:extLst>
              </a:tr>
              <a:tr h="623804">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309499"/>
                  </a:ext>
                </a:extLst>
              </a:tr>
              <a:tr h="766137">
                <a:tc>
                  <a:txBody>
                    <a:bodyPr/>
                    <a:lstStyle/>
                    <a:p>
                      <a:pPr marL="0" marR="0">
                        <a:lnSpc>
                          <a:spcPct val="107000"/>
                        </a:lnSpc>
                        <a:spcBef>
                          <a:spcPts val="0"/>
                        </a:spcBef>
                        <a:spcAft>
                          <a:spcPts val="0"/>
                        </a:spcAft>
                      </a:pP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213390"/>
                  </a:ext>
                </a:extLst>
              </a:tr>
              <a:tr h="700907">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684478"/>
                  </a:ext>
                </a:extLst>
              </a:tr>
              <a:tr h="556393">
                <a:tc>
                  <a:txBody>
                    <a:bodyPr/>
                    <a:lstStyle/>
                    <a:p>
                      <a:pPr marL="0" marR="0">
                        <a:lnSpc>
                          <a:spcPct val="107000"/>
                        </a:lnSpc>
                        <a:spcBef>
                          <a:spcPts val="0"/>
                        </a:spcBef>
                        <a:spcAft>
                          <a:spcPts val="0"/>
                        </a:spcAft>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3183118"/>
                  </a:ext>
                </a:extLst>
              </a:tr>
              <a:tr h="642712">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endPar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608014"/>
                  </a:ext>
                </a:extLst>
              </a:tr>
            </a:tbl>
          </a:graphicData>
        </a:graphic>
      </p:graphicFrame>
      <p:sp>
        <p:nvSpPr>
          <p:cNvPr id="6" name="TextBox 5">
            <a:extLst>
              <a:ext uri="{FF2B5EF4-FFF2-40B4-BE49-F238E27FC236}">
                <a16:creationId xmlns:a16="http://schemas.microsoft.com/office/drawing/2014/main" id="{43910D49-A76D-4512-8DEC-614C198EF3A5}"/>
              </a:ext>
            </a:extLst>
          </p:cNvPr>
          <p:cNvSpPr txBox="1"/>
          <p:nvPr/>
        </p:nvSpPr>
        <p:spPr>
          <a:xfrm>
            <a:off x="317895" y="6178620"/>
            <a:ext cx="11556205" cy="523220"/>
          </a:xfrm>
          <a:prstGeom prst="rect">
            <a:avLst/>
          </a:prstGeom>
          <a:noFill/>
        </p:spPr>
        <p:txBody>
          <a:bodyPr wrap="square">
            <a:spAutoFit/>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___________________________________________________			­__________________</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Signature							Date</a:t>
            </a:r>
            <a:endParaRPr lang="en-US" sz="1400" dirty="0"/>
          </a:p>
        </p:txBody>
      </p:sp>
      <p:sp>
        <p:nvSpPr>
          <p:cNvPr id="7" name="TextBox 6">
            <a:extLst>
              <a:ext uri="{FF2B5EF4-FFF2-40B4-BE49-F238E27FC236}">
                <a16:creationId xmlns:a16="http://schemas.microsoft.com/office/drawing/2014/main" id="{76CA4FC1-C383-4C37-871D-2AB00814AA24}"/>
              </a:ext>
            </a:extLst>
          </p:cNvPr>
          <p:cNvSpPr txBox="1"/>
          <p:nvPr/>
        </p:nvSpPr>
        <p:spPr>
          <a:xfrm>
            <a:off x="317897" y="2141819"/>
            <a:ext cx="2325292" cy="3600986"/>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Increase functional communication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Decrease challenging behaviors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Increase activities of daily living</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Increase social skills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Increase safety awareness</a:t>
            </a:r>
          </a:p>
          <a:p>
            <a:endParaRPr lang="en-US" dirty="0"/>
          </a:p>
        </p:txBody>
      </p:sp>
      <p:sp>
        <p:nvSpPr>
          <p:cNvPr id="8" name="TextBox 7">
            <a:extLst>
              <a:ext uri="{FF2B5EF4-FFF2-40B4-BE49-F238E27FC236}">
                <a16:creationId xmlns:a16="http://schemas.microsoft.com/office/drawing/2014/main" id="{A70EB2DA-00DE-4EFC-8F37-4A539C0227FB}"/>
              </a:ext>
            </a:extLst>
          </p:cNvPr>
          <p:cNvSpPr txBox="1"/>
          <p:nvPr/>
        </p:nvSpPr>
        <p:spPr>
          <a:xfrm>
            <a:off x="2786657" y="2816197"/>
            <a:ext cx="2914650" cy="715581"/>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-Decrease instances of aggression</a:t>
            </a:r>
          </a:p>
          <a:p>
            <a:r>
              <a:rPr lang="en-US" sz="1350" dirty="0">
                <a:latin typeface="Arial" panose="020B0604020202020204" pitchFamily="34" charset="0"/>
                <a:cs typeface="Arial" panose="020B0604020202020204" pitchFamily="34" charset="0"/>
              </a:rPr>
              <a:t>-Decrease instance of bolting</a:t>
            </a:r>
          </a:p>
          <a:p>
            <a:r>
              <a:rPr lang="en-US" sz="1350" dirty="0">
                <a:latin typeface="Arial" panose="020B0604020202020204" pitchFamily="34" charset="0"/>
                <a:cs typeface="Arial" panose="020B0604020202020204" pitchFamily="34" charset="0"/>
              </a:rPr>
              <a:t>-Decrease instance of tantrums</a:t>
            </a:r>
          </a:p>
        </p:txBody>
      </p:sp>
      <p:sp>
        <p:nvSpPr>
          <p:cNvPr id="12" name="TextBox 11">
            <a:extLst>
              <a:ext uri="{FF2B5EF4-FFF2-40B4-BE49-F238E27FC236}">
                <a16:creationId xmlns:a16="http://schemas.microsoft.com/office/drawing/2014/main" id="{7FE08C08-7A0E-42E5-B7D5-8C801688B422}"/>
              </a:ext>
            </a:extLst>
          </p:cNvPr>
          <p:cNvSpPr txBox="1"/>
          <p:nvPr/>
        </p:nvSpPr>
        <p:spPr>
          <a:xfrm>
            <a:off x="2843213" y="2257425"/>
            <a:ext cx="2914650" cy="507831"/>
          </a:xfrm>
          <a:prstGeom prst="rect">
            <a:avLst/>
          </a:prstGeom>
          <a:noFill/>
        </p:spPr>
        <p:txBody>
          <a:bodyPr wrap="square" rtlCol="0">
            <a:spAutoFit/>
          </a:bodyPr>
          <a:lstStyle/>
          <a:p>
            <a:r>
              <a:rPr lang="en-US" sz="1350" dirty="0"/>
              <a:t>-</a:t>
            </a:r>
            <a:r>
              <a:rPr lang="en-US" sz="1350" dirty="0">
                <a:latin typeface="Arial" panose="020B0604020202020204" pitchFamily="34" charset="0"/>
                <a:cs typeface="Arial" panose="020B0604020202020204" pitchFamily="34" charset="0"/>
              </a:rPr>
              <a:t>Increase receptive language</a:t>
            </a:r>
          </a:p>
          <a:p>
            <a:r>
              <a:rPr lang="en-US" sz="1350" dirty="0">
                <a:latin typeface="Arial" panose="020B0604020202020204" pitchFamily="34" charset="0"/>
                <a:cs typeface="Arial" panose="020B0604020202020204" pitchFamily="34" charset="0"/>
              </a:rPr>
              <a:t>-Increase expressive language</a:t>
            </a:r>
          </a:p>
        </p:txBody>
      </p:sp>
      <p:sp>
        <p:nvSpPr>
          <p:cNvPr id="13" name="TextBox 12">
            <a:extLst>
              <a:ext uri="{FF2B5EF4-FFF2-40B4-BE49-F238E27FC236}">
                <a16:creationId xmlns:a16="http://schemas.microsoft.com/office/drawing/2014/main" id="{20C08B07-D86B-4FD2-B9D0-446BB8757A1C}"/>
              </a:ext>
            </a:extLst>
          </p:cNvPr>
          <p:cNvSpPr txBox="1"/>
          <p:nvPr/>
        </p:nvSpPr>
        <p:spPr>
          <a:xfrm>
            <a:off x="2843213" y="3614736"/>
            <a:ext cx="2914649" cy="715581"/>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-Increase the variety of food </a:t>
            </a:r>
          </a:p>
          <a:p>
            <a:r>
              <a:rPr lang="en-US" sz="1350" dirty="0">
                <a:latin typeface="Arial" panose="020B0604020202020204" pitchFamily="34" charset="0"/>
                <a:cs typeface="Arial" panose="020B0604020202020204" pitchFamily="34" charset="0"/>
              </a:rPr>
              <a:t>-Increase independence with tooth brushing</a:t>
            </a:r>
          </a:p>
        </p:txBody>
      </p:sp>
      <p:sp>
        <p:nvSpPr>
          <p:cNvPr id="14" name="TextBox 13">
            <a:extLst>
              <a:ext uri="{FF2B5EF4-FFF2-40B4-BE49-F238E27FC236}">
                <a16:creationId xmlns:a16="http://schemas.microsoft.com/office/drawing/2014/main" id="{1EAE695A-8827-4296-A6D3-6D9B6810F10E}"/>
              </a:ext>
            </a:extLst>
          </p:cNvPr>
          <p:cNvSpPr txBox="1"/>
          <p:nvPr/>
        </p:nvSpPr>
        <p:spPr>
          <a:xfrm>
            <a:off x="2843213" y="4807194"/>
            <a:ext cx="2858094" cy="1338828"/>
          </a:xfrm>
          <a:prstGeom prst="rect">
            <a:avLst/>
          </a:prstGeom>
          <a:noFill/>
        </p:spPr>
        <p:txBody>
          <a:bodyPr wrap="square" rtlCol="0">
            <a:spAutoFit/>
          </a:bodyPr>
          <a:lstStyle/>
          <a:p>
            <a:r>
              <a:rPr lang="en-US" sz="1350" dirty="0"/>
              <a:t>-Increase ability to answer personal ID questions</a:t>
            </a:r>
          </a:p>
          <a:p>
            <a:r>
              <a:rPr lang="en-US" sz="1350" dirty="0"/>
              <a:t>-Increase independence following directions stop/come her</a:t>
            </a:r>
          </a:p>
          <a:p>
            <a:r>
              <a:rPr lang="en-US" sz="1350" dirty="0"/>
              <a:t>-Increase safety awareness in the home and community</a:t>
            </a:r>
          </a:p>
        </p:txBody>
      </p:sp>
      <p:sp>
        <p:nvSpPr>
          <p:cNvPr id="15" name="TextBox 14">
            <a:extLst>
              <a:ext uri="{FF2B5EF4-FFF2-40B4-BE49-F238E27FC236}">
                <a16:creationId xmlns:a16="http://schemas.microsoft.com/office/drawing/2014/main" id="{807F4E0A-8900-4939-B5AA-14EF58C93ED1}"/>
              </a:ext>
            </a:extLst>
          </p:cNvPr>
          <p:cNvSpPr txBox="1"/>
          <p:nvPr/>
        </p:nvSpPr>
        <p:spPr>
          <a:xfrm>
            <a:off x="2814638" y="4501252"/>
            <a:ext cx="2914650" cy="300082"/>
          </a:xfrm>
          <a:prstGeom prst="rect">
            <a:avLst/>
          </a:prstGeom>
          <a:noFill/>
        </p:spPr>
        <p:txBody>
          <a:bodyPr wrap="square" rtlCol="0">
            <a:spAutoFit/>
          </a:bodyPr>
          <a:lstStyle/>
          <a:p>
            <a:r>
              <a:rPr lang="en-US" sz="1350" dirty="0"/>
              <a:t>-</a:t>
            </a:r>
            <a:r>
              <a:rPr lang="en-US" sz="1350" dirty="0">
                <a:latin typeface="Arial" panose="020B0604020202020204" pitchFamily="34" charset="0"/>
                <a:cs typeface="Arial" panose="020B0604020202020204" pitchFamily="34" charset="0"/>
              </a:rPr>
              <a:t>Increase ability to take turns</a:t>
            </a:r>
          </a:p>
        </p:txBody>
      </p:sp>
      <p:sp>
        <p:nvSpPr>
          <p:cNvPr id="16" name="TextBox 15">
            <a:extLst>
              <a:ext uri="{FF2B5EF4-FFF2-40B4-BE49-F238E27FC236}">
                <a16:creationId xmlns:a16="http://schemas.microsoft.com/office/drawing/2014/main" id="{3DE3E9F3-D29A-4DC8-93E5-525E6E336E83}"/>
              </a:ext>
            </a:extLst>
          </p:cNvPr>
          <p:cNvSpPr txBox="1"/>
          <p:nvPr/>
        </p:nvSpPr>
        <p:spPr>
          <a:xfrm>
            <a:off x="5729288" y="2282895"/>
            <a:ext cx="1471613" cy="307777"/>
          </a:xfrm>
          <a:prstGeom prst="rect">
            <a:avLst/>
          </a:prstGeom>
          <a:noFill/>
        </p:spPr>
        <p:txBody>
          <a:bodyPr wrap="square" rtlCol="0">
            <a:spAutoFit/>
          </a:bodyPr>
          <a:lstStyle/>
          <a:p>
            <a:r>
              <a:rPr lang="en-US" sz="1400" dirty="0"/>
              <a:t>Agency</a:t>
            </a:r>
          </a:p>
        </p:txBody>
      </p:sp>
      <p:sp>
        <p:nvSpPr>
          <p:cNvPr id="17" name="TextBox 16">
            <a:extLst>
              <a:ext uri="{FF2B5EF4-FFF2-40B4-BE49-F238E27FC236}">
                <a16:creationId xmlns:a16="http://schemas.microsoft.com/office/drawing/2014/main" id="{13136197-12E2-46BB-97E3-5E4ADD3306E3}"/>
              </a:ext>
            </a:extLst>
          </p:cNvPr>
          <p:cNvSpPr txBox="1"/>
          <p:nvPr/>
        </p:nvSpPr>
        <p:spPr>
          <a:xfrm>
            <a:off x="5754888" y="2935487"/>
            <a:ext cx="1471613" cy="307777"/>
          </a:xfrm>
          <a:prstGeom prst="rect">
            <a:avLst/>
          </a:prstGeom>
          <a:noFill/>
        </p:spPr>
        <p:txBody>
          <a:bodyPr wrap="square" rtlCol="0">
            <a:spAutoFit/>
          </a:bodyPr>
          <a:lstStyle/>
          <a:p>
            <a:r>
              <a:rPr lang="en-US" sz="1400" dirty="0"/>
              <a:t>Agency</a:t>
            </a:r>
          </a:p>
        </p:txBody>
      </p:sp>
      <p:sp>
        <p:nvSpPr>
          <p:cNvPr id="18" name="TextBox 17">
            <a:extLst>
              <a:ext uri="{FF2B5EF4-FFF2-40B4-BE49-F238E27FC236}">
                <a16:creationId xmlns:a16="http://schemas.microsoft.com/office/drawing/2014/main" id="{52582441-4CE4-4A8B-9535-1AA734511E69}"/>
              </a:ext>
            </a:extLst>
          </p:cNvPr>
          <p:cNvSpPr txBox="1"/>
          <p:nvPr/>
        </p:nvSpPr>
        <p:spPr>
          <a:xfrm>
            <a:off x="5754887" y="3708738"/>
            <a:ext cx="1471613" cy="307777"/>
          </a:xfrm>
          <a:prstGeom prst="rect">
            <a:avLst/>
          </a:prstGeom>
          <a:noFill/>
        </p:spPr>
        <p:txBody>
          <a:bodyPr wrap="square" rtlCol="0">
            <a:spAutoFit/>
          </a:bodyPr>
          <a:lstStyle/>
          <a:p>
            <a:r>
              <a:rPr lang="en-US" sz="1400" dirty="0"/>
              <a:t>Agency</a:t>
            </a:r>
          </a:p>
        </p:txBody>
      </p:sp>
      <p:sp>
        <p:nvSpPr>
          <p:cNvPr id="19" name="TextBox 18">
            <a:extLst>
              <a:ext uri="{FF2B5EF4-FFF2-40B4-BE49-F238E27FC236}">
                <a16:creationId xmlns:a16="http://schemas.microsoft.com/office/drawing/2014/main" id="{EA641B72-F89C-4E53-A5D6-13A52437B4BD}"/>
              </a:ext>
            </a:extLst>
          </p:cNvPr>
          <p:cNvSpPr txBox="1"/>
          <p:nvPr/>
        </p:nvSpPr>
        <p:spPr>
          <a:xfrm>
            <a:off x="5754886" y="4366814"/>
            <a:ext cx="1471613" cy="307777"/>
          </a:xfrm>
          <a:prstGeom prst="rect">
            <a:avLst/>
          </a:prstGeom>
          <a:noFill/>
        </p:spPr>
        <p:txBody>
          <a:bodyPr wrap="square" rtlCol="0">
            <a:spAutoFit/>
          </a:bodyPr>
          <a:lstStyle/>
          <a:p>
            <a:r>
              <a:rPr lang="en-US" sz="1400" dirty="0"/>
              <a:t>Agency</a:t>
            </a:r>
          </a:p>
        </p:txBody>
      </p:sp>
      <p:sp>
        <p:nvSpPr>
          <p:cNvPr id="20" name="TextBox 19">
            <a:extLst>
              <a:ext uri="{FF2B5EF4-FFF2-40B4-BE49-F238E27FC236}">
                <a16:creationId xmlns:a16="http://schemas.microsoft.com/office/drawing/2014/main" id="{E3ABF7AC-A602-4F05-BD0F-8908DC632E80}"/>
              </a:ext>
            </a:extLst>
          </p:cNvPr>
          <p:cNvSpPr txBox="1"/>
          <p:nvPr/>
        </p:nvSpPr>
        <p:spPr>
          <a:xfrm>
            <a:off x="5787031" y="4997840"/>
            <a:ext cx="1471613" cy="738664"/>
          </a:xfrm>
          <a:prstGeom prst="rect">
            <a:avLst/>
          </a:prstGeom>
          <a:noFill/>
        </p:spPr>
        <p:txBody>
          <a:bodyPr wrap="square" rtlCol="0">
            <a:spAutoFit/>
          </a:bodyPr>
          <a:lstStyle/>
          <a:p>
            <a:r>
              <a:rPr lang="en-US" sz="1400" dirty="0"/>
              <a:t>Agency</a:t>
            </a:r>
          </a:p>
          <a:p>
            <a:endParaRPr lang="en-US" sz="1400" dirty="0"/>
          </a:p>
          <a:p>
            <a:r>
              <a:rPr lang="en-US" sz="1400" dirty="0"/>
              <a:t>Vendor</a:t>
            </a:r>
          </a:p>
        </p:txBody>
      </p:sp>
      <p:sp>
        <p:nvSpPr>
          <p:cNvPr id="21" name="TextBox 20">
            <a:extLst>
              <a:ext uri="{FF2B5EF4-FFF2-40B4-BE49-F238E27FC236}">
                <a16:creationId xmlns:a16="http://schemas.microsoft.com/office/drawing/2014/main" id="{7D8AEF04-F77E-4977-93FA-2CC243EDC8EC}"/>
              </a:ext>
            </a:extLst>
          </p:cNvPr>
          <p:cNvSpPr txBox="1"/>
          <p:nvPr/>
        </p:nvSpPr>
        <p:spPr>
          <a:xfrm>
            <a:off x="7530107" y="2301817"/>
            <a:ext cx="1471613" cy="307777"/>
          </a:xfrm>
          <a:prstGeom prst="rect">
            <a:avLst/>
          </a:prstGeom>
          <a:noFill/>
        </p:spPr>
        <p:txBody>
          <a:bodyPr wrap="square" rtlCol="0">
            <a:spAutoFit/>
          </a:bodyPr>
          <a:lstStyle/>
          <a:p>
            <a:r>
              <a:rPr lang="en-US" sz="1400" dirty="0"/>
              <a:t>ABA</a:t>
            </a:r>
          </a:p>
        </p:txBody>
      </p:sp>
      <p:sp>
        <p:nvSpPr>
          <p:cNvPr id="22" name="TextBox 21">
            <a:extLst>
              <a:ext uri="{FF2B5EF4-FFF2-40B4-BE49-F238E27FC236}">
                <a16:creationId xmlns:a16="http://schemas.microsoft.com/office/drawing/2014/main" id="{598A64B9-7320-499F-ACD5-7E85F4865066}"/>
              </a:ext>
            </a:extLst>
          </p:cNvPr>
          <p:cNvSpPr txBox="1"/>
          <p:nvPr/>
        </p:nvSpPr>
        <p:spPr>
          <a:xfrm>
            <a:off x="7530107" y="2935487"/>
            <a:ext cx="1471613" cy="307777"/>
          </a:xfrm>
          <a:prstGeom prst="rect">
            <a:avLst/>
          </a:prstGeom>
          <a:noFill/>
        </p:spPr>
        <p:txBody>
          <a:bodyPr wrap="square" rtlCol="0">
            <a:spAutoFit/>
          </a:bodyPr>
          <a:lstStyle/>
          <a:p>
            <a:r>
              <a:rPr lang="en-US" sz="1400" dirty="0"/>
              <a:t>ABA</a:t>
            </a:r>
          </a:p>
        </p:txBody>
      </p:sp>
      <p:sp>
        <p:nvSpPr>
          <p:cNvPr id="23" name="TextBox 22">
            <a:extLst>
              <a:ext uri="{FF2B5EF4-FFF2-40B4-BE49-F238E27FC236}">
                <a16:creationId xmlns:a16="http://schemas.microsoft.com/office/drawing/2014/main" id="{F374934B-A2D9-4F8D-B040-C6F5DE90EC4F}"/>
              </a:ext>
            </a:extLst>
          </p:cNvPr>
          <p:cNvSpPr txBox="1"/>
          <p:nvPr/>
        </p:nvSpPr>
        <p:spPr>
          <a:xfrm>
            <a:off x="7530107" y="3756759"/>
            <a:ext cx="1471613" cy="307777"/>
          </a:xfrm>
          <a:prstGeom prst="rect">
            <a:avLst/>
          </a:prstGeom>
          <a:noFill/>
        </p:spPr>
        <p:txBody>
          <a:bodyPr wrap="square" rtlCol="0">
            <a:spAutoFit/>
          </a:bodyPr>
          <a:lstStyle/>
          <a:p>
            <a:r>
              <a:rPr lang="en-US" sz="1400" dirty="0"/>
              <a:t>ABA</a:t>
            </a:r>
          </a:p>
        </p:txBody>
      </p:sp>
      <p:sp>
        <p:nvSpPr>
          <p:cNvPr id="24" name="TextBox 23">
            <a:extLst>
              <a:ext uri="{FF2B5EF4-FFF2-40B4-BE49-F238E27FC236}">
                <a16:creationId xmlns:a16="http://schemas.microsoft.com/office/drawing/2014/main" id="{F6E8B53C-C3D8-42D1-AF1F-EFA6D74535FB}"/>
              </a:ext>
            </a:extLst>
          </p:cNvPr>
          <p:cNvSpPr txBox="1"/>
          <p:nvPr/>
        </p:nvSpPr>
        <p:spPr>
          <a:xfrm>
            <a:off x="7530106" y="4424142"/>
            <a:ext cx="1471613" cy="307777"/>
          </a:xfrm>
          <a:prstGeom prst="rect">
            <a:avLst/>
          </a:prstGeom>
          <a:noFill/>
        </p:spPr>
        <p:txBody>
          <a:bodyPr wrap="square" rtlCol="0">
            <a:spAutoFit/>
          </a:bodyPr>
          <a:lstStyle/>
          <a:p>
            <a:r>
              <a:rPr lang="en-US" sz="1400" dirty="0"/>
              <a:t>ABA</a:t>
            </a:r>
          </a:p>
        </p:txBody>
      </p:sp>
      <p:sp>
        <p:nvSpPr>
          <p:cNvPr id="25" name="TextBox 24">
            <a:extLst>
              <a:ext uri="{FF2B5EF4-FFF2-40B4-BE49-F238E27FC236}">
                <a16:creationId xmlns:a16="http://schemas.microsoft.com/office/drawing/2014/main" id="{C6670794-7F80-486B-A1E9-DA8D1892B35D}"/>
              </a:ext>
            </a:extLst>
          </p:cNvPr>
          <p:cNvSpPr txBox="1"/>
          <p:nvPr/>
        </p:nvSpPr>
        <p:spPr>
          <a:xfrm>
            <a:off x="7506887" y="4978737"/>
            <a:ext cx="2628307" cy="1169551"/>
          </a:xfrm>
          <a:prstGeom prst="rect">
            <a:avLst/>
          </a:prstGeom>
          <a:noFill/>
        </p:spPr>
        <p:txBody>
          <a:bodyPr wrap="square" rtlCol="0">
            <a:spAutoFit/>
          </a:bodyPr>
          <a:lstStyle/>
          <a:p>
            <a:r>
              <a:rPr lang="en-US" sz="1400" dirty="0"/>
              <a:t>ABA</a:t>
            </a:r>
          </a:p>
          <a:p>
            <a:r>
              <a:rPr lang="en-US" sz="1400" dirty="0"/>
              <a:t>Home modification: door alarms</a:t>
            </a:r>
          </a:p>
          <a:p>
            <a:r>
              <a:rPr lang="en-US" sz="1400" dirty="0"/>
              <a:t>Assistive Tech: </a:t>
            </a:r>
            <a:r>
              <a:rPr lang="en-US" sz="1400" dirty="0" err="1"/>
              <a:t>lojack</a:t>
            </a:r>
            <a:endParaRPr lang="en-US" sz="1400" dirty="0"/>
          </a:p>
          <a:p>
            <a:r>
              <a:rPr lang="en-US" sz="1400" dirty="0"/>
              <a:t>Goods/services: adaptive swim lessons</a:t>
            </a:r>
          </a:p>
        </p:txBody>
      </p:sp>
      <p:sp>
        <p:nvSpPr>
          <p:cNvPr id="26" name="TextBox 25">
            <a:extLst>
              <a:ext uri="{FF2B5EF4-FFF2-40B4-BE49-F238E27FC236}">
                <a16:creationId xmlns:a16="http://schemas.microsoft.com/office/drawing/2014/main" id="{2D611155-2E4C-483A-94E3-ACBAAD7D6DD5}"/>
              </a:ext>
            </a:extLst>
          </p:cNvPr>
          <p:cNvSpPr txBox="1"/>
          <p:nvPr/>
        </p:nvSpPr>
        <p:spPr>
          <a:xfrm>
            <a:off x="10135194" y="2205950"/>
            <a:ext cx="164365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SLT: 4 hours month DSW: 6 hours week</a:t>
            </a:r>
          </a:p>
        </p:txBody>
      </p:sp>
      <p:sp>
        <p:nvSpPr>
          <p:cNvPr id="27" name="TextBox 26">
            <a:extLst>
              <a:ext uri="{FF2B5EF4-FFF2-40B4-BE49-F238E27FC236}">
                <a16:creationId xmlns:a16="http://schemas.microsoft.com/office/drawing/2014/main" id="{C54A0A13-B1A2-4A9E-B310-13745F05D8E9}"/>
              </a:ext>
            </a:extLst>
          </p:cNvPr>
          <p:cNvSpPr txBox="1"/>
          <p:nvPr/>
        </p:nvSpPr>
        <p:spPr>
          <a:xfrm>
            <a:off x="10135194" y="2914680"/>
            <a:ext cx="164365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SLT: 4 hours month DSW: 6 hours week</a:t>
            </a:r>
          </a:p>
        </p:txBody>
      </p:sp>
      <p:sp>
        <p:nvSpPr>
          <p:cNvPr id="28" name="TextBox 27">
            <a:extLst>
              <a:ext uri="{FF2B5EF4-FFF2-40B4-BE49-F238E27FC236}">
                <a16:creationId xmlns:a16="http://schemas.microsoft.com/office/drawing/2014/main" id="{88F992CA-F69E-4C8B-B3DD-B4571B5CFBAF}"/>
              </a:ext>
            </a:extLst>
          </p:cNvPr>
          <p:cNvSpPr txBox="1"/>
          <p:nvPr/>
        </p:nvSpPr>
        <p:spPr>
          <a:xfrm>
            <a:off x="10135194" y="3645357"/>
            <a:ext cx="164365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SLT: 4 hours month DSW: 6 hours week</a:t>
            </a:r>
          </a:p>
        </p:txBody>
      </p:sp>
      <p:sp>
        <p:nvSpPr>
          <p:cNvPr id="29" name="TextBox 28">
            <a:extLst>
              <a:ext uri="{FF2B5EF4-FFF2-40B4-BE49-F238E27FC236}">
                <a16:creationId xmlns:a16="http://schemas.microsoft.com/office/drawing/2014/main" id="{271885DA-1270-4172-A057-8EF35F449DA9}"/>
              </a:ext>
            </a:extLst>
          </p:cNvPr>
          <p:cNvSpPr txBox="1"/>
          <p:nvPr/>
        </p:nvSpPr>
        <p:spPr>
          <a:xfrm>
            <a:off x="10121797" y="4312047"/>
            <a:ext cx="164365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SLT: 4 hours month DSW: 6 hours week</a:t>
            </a:r>
          </a:p>
        </p:txBody>
      </p:sp>
      <p:sp>
        <p:nvSpPr>
          <p:cNvPr id="30" name="TextBox 29">
            <a:extLst>
              <a:ext uri="{FF2B5EF4-FFF2-40B4-BE49-F238E27FC236}">
                <a16:creationId xmlns:a16="http://schemas.microsoft.com/office/drawing/2014/main" id="{516C1EE6-34C3-4007-B5B3-6A4F556C25B6}"/>
              </a:ext>
            </a:extLst>
          </p:cNvPr>
          <p:cNvSpPr txBox="1"/>
          <p:nvPr/>
        </p:nvSpPr>
        <p:spPr>
          <a:xfrm>
            <a:off x="10140847" y="4835663"/>
            <a:ext cx="164365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SLT: 4 hours month DSW: 6 hours week</a:t>
            </a:r>
          </a:p>
          <a:p>
            <a:r>
              <a:rPr lang="en-US" sz="1200" dirty="0">
                <a:latin typeface="Arial" panose="020B0604020202020204" pitchFamily="34" charset="0"/>
                <a:cs typeface="Arial" panose="020B0604020202020204" pitchFamily="34" charset="0"/>
              </a:rPr>
              <a:t>$45</a:t>
            </a:r>
          </a:p>
          <a:p>
            <a:r>
              <a:rPr lang="en-US" sz="1200" dirty="0">
                <a:latin typeface="Arial" panose="020B0604020202020204" pitchFamily="34" charset="0"/>
                <a:cs typeface="Arial" panose="020B0604020202020204" pitchFamily="34" charset="0"/>
              </a:rPr>
              <a:t>$400</a:t>
            </a:r>
          </a:p>
          <a:p>
            <a:r>
              <a:rPr lang="en-US" sz="1200" dirty="0">
                <a:latin typeface="Arial" panose="020B0604020202020204" pitchFamily="34" charset="0"/>
                <a:cs typeface="Arial" panose="020B0604020202020204" pitchFamily="34" charset="0"/>
              </a:rPr>
              <a:t>$350</a:t>
            </a:r>
          </a:p>
        </p:txBody>
      </p:sp>
    </p:spTree>
    <p:extLst>
      <p:ext uri="{BB962C8B-B14F-4D97-AF65-F5344CB8AC3E}">
        <p14:creationId xmlns:p14="http://schemas.microsoft.com/office/powerpoint/2010/main" val="41618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CB3E69-4D72-4088-8B2E-EDEE15E7B956}"/>
              </a:ext>
            </a:extLst>
          </p:cNvPr>
          <p:cNvSpPr txBox="1"/>
          <p:nvPr/>
        </p:nvSpPr>
        <p:spPr>
          <a:xfrm>
            <a:off x="2559844" y="2690247"/>
            <a:ext cx="7072312"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Welcome and Introductions </a:t>
            </a:r>
          </a:p>
          <a:p>
            <a:pPr marL="285750" indent="-285750">
              <a:buFont typeface="Arial" panose="020B0604020202020204" pitchFamily="34" charset="0"/>
              <a:buChar char="•"/>
            </a:pPr>
            <a:r>
              <a:rPr lang="en-US" sz="2400" dirty="0"/>
              <a:t>Recap from Previous Meetings</a:t>
            </a:r>
          </a:p>
          <a:p>
            <a:pPr marL="285750" indent="-285750">
              <a:buFont typeface="Arial" panose="020B0604020202020204" pitchFamily="34" charset="0"/>
              <a:buChar char="•"/>
            </a:pPr>
            <a:r>
              <a:rPr lang="en-US" sz="2400" dirty="0"/>
              <a:t>Autism Support Plan Review and Changes</a:t>
            </a:r>
          </a:p>
          <a:p>
            <a:pPr marL="285750" indent="-285750">
              <a:buFont typeface="Arial" panose="020B0604020202020204" pitchFamily="34" charset="0"/>
              <a:buChar char="•"/>
            </a:pPr>
            <a:r>
              <a:rPr lang="en-US" sz="2400" dirty="0"/>
              <a:t>Review New Rates Implementation</a:t>
            </a:r>
          </a:p>
          <a:p>
            <a:pPr marL="285750" indent="-285750">
              <a:buFont typeface="Arial" panose="020B0604020202020204" pitchFamily="34" charset="0"/>
              <a:buChar char="•"/>
            </a:pPr>
            <a:r>
              <a:rPr lang="en-US" sz="2400" dirty="0"/>
              <a:t>ASB Monthly Meeting Form and Safety Awareness</a:t>
            </a:r>
          </a:p>
          <a:p>
            <a:pPr marL="285750" indent="-285750">
              <a:buFont typeface="Arial" panose="020B0604020202020204" pitchFamily="34" charset="0"/>
              <a:buChar char="•"/>
            </a:pPr>
            <a:r>
              <a:rPr lang="en-US" sz="2400" dirty="0"/>
              <a:t>Emergency Fact Sheet Review and Changes</a:t>
            </a:r>
          </a:p>
          <a:p>
            <a:pPr marL="285750" indent="-285750">
              <a:buFont typeface="Arial" panose="020B0604020202020204" pitchFamily="34" charset="0"/>
              <a:buChar char="•"/>
            </a:pPr>
            <a:r>
              <a:rPr lang="en-US" sz="2400" dirty="0"/>
              <a:t>Broker Supervisor Role and Responsibilities</a:t>
            </a:r>
          </a:p>
          <a:p>
            <a:pPr marL="285750" indent="-285750">
              <a:buFont typeface="Arial" panose="020B0604020202020204" pitchFamily="34" charset="0"/>
              <a:buChar char="•"/>
            </a:pPr>
            <a:r>
              <a:rPr lang="en-US" sz="2400" dirty="0"/>
              <a:t>Questions</a:t>
            </a:r>
          </a:p>
          <a:p>
            <a:pPr marL="285750" indent="-285750">
              <a:buFont typeface="Arial" panose="020B0604020202020204" pitchFamily="34" charset="0"/>
              <a:buChar char="•"/>
            </a:pPr>
            <a:r>
              <a:rPr lang="en-US" sz="2400" dirty="0"/>
              <a:t>Reminder of Recording </a:t>
            </a:r>
          </a:p>
        </p:txBody>
      </p:sp>
      <p:pic>
        <p:nvPicPr>
          <p:cNvPr id="6" name="Picture 5" descr="A group of blue and white cubes&#10;&#10;Description automatically generated with low confidence">
            <a:extLst>
              <a:ext uri="{FF2B5EF4-FFF2-40B4-BE49-F238E27FC236}">
                <a16:creationId xmlns:a16="http://schemas.microsoft.com/office/drawing/2014/main" id="{10A41C16-C323-4388-9A9C-87419B23D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651" y="75634"/>
            <a:ext cx="6027611" cy="2258590"/>
          </a:xfrm>
          <a:prstGeom prst="rect">
            <a:avLst/>
          </a:prstGeom>
        </p:spPr>
      </p:pic>
    </p:spTree>
    <p:extLst>
      <p:ext uri="{BB962C8B-B14F-4D97-AF65-F5344CB8AC3E}">
        <p14:creationId xmlns:p14="http://schemas.microsoft.com/office/powerpoint/2010/main" val="3428848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A26FCF-63AB-4198-9FC7-FB5C6B9EBCD3}"/>
              </a:ext>
            </a:extLst>
          </p:cNvPr>
          <p:cNvSpPr txBox="1"/>
          <p:nvPr/>
        </p:nvSpPr>
        <p:spPr>
          <a:xfrm>
            <a:off x="257172" y="851418"/>
            <a:ext cx="11701463" cy="646331"/>
          </a:xfrm>
          <a:prstGeom prst="rect">
            <a:avLst/>
          </a:prstGeom>
          <a:noFill/>
        </p:spPr>
        <p:txBody>
          <a:bodyPr wrap="square">
            <a:spAutoFit/>
          </a:bodyPr>
          <a:lstStyle/>
          <a:p>
            <a:pPr marL="228600" marR="0" indent="-228600">
              <a:spcBef>
                <a:spcPts val="0"/>
              </a:spcBef>
              <a:spcAft>
                <a:spcPts val="0"/>
              </a:spcAft>
            </a:pPr>
            <a:r>
              <a:rPr lang="en-US" sz="1800" dirty="0">
                <a:effectLst/>
                <a:latin typeface="Times New Roman" panose="02020603050405020304" pitchFamily="18" charset="0"/>
                <a:ea typeface="Times New Roman" panose="02020603050405020304" pitchFamily="18" charset="0"/>
              </a:rPr>
              <a:t>14. Are there any specific training (to be provided by the Caregiver) that staff will need to work with the child (ex: child has severe allergy and has EpiPen that must be delivered in emergency situations)</a:t>
            </a:r>
          </a:p>
        </p:txBody>
      </p:sp>
      <p:graphicFrame>
        <p:nvGraphicFramePr>
          <p:cNvPr id="5" name="Table 4">
            <a:extLst>
              <a:ext uri="{FF2B5EF4-FFF2-40B4-BE49-F238E27FC236}">
                <a16:creationId xmlns:a16="http://schemas.microsoft.com/office/drawing/2014/main" id="{160396D5-8418-400E-B863-7A4136D0AE56}"/>
              </a:ext>
            </a:extLst>
          </p:cNvPr>
          <p:cNvGraphicFramePr>
            <a:graphicFrameLocks noGrp="1"/>
          </p:cNvGraphicFramePr>
          <p:nvPr>
            <p:extLst>
              <p:ext uri="{D42A27DB-BD31-4B8C-83A1-F6EECF244321}">
                <p14:modId xmlns:p14="http://schemas.microsoft.com/office/powerpoint/2010/main" val="790095098"/>
              </p:ext>
            </p:extLst>
          </p:nvPr>
        </p:nvGraphicFramePr>
        <p:xfrm>
          <a:off x="438148" y="1935733"/>
          <a:ext cx="11315700" cy="1757361"/>
        </p:xfrm>
        <a:graphic>
          <a:graphicData uri="http://schemas.openxmlformats.org/drawingml/2006/table">
            <a:tbl>
              <a:tblPr firstRow="1" firstCol="1" bandRow="1"/>
              <a:tblGrid>
                <a:gridCol w="11315700">
                  <a:extLst>
                    <a:ext uri="{9D8B030D-6E8A-4147-A177-3AD203B41FA5}">
                      <a16:colId xmlns:a16="http://schemas.microsoft.com/office/drawing/2014/main" val="1786459901"/>
                    </a:ext>
                  </a:extLst>
                </a:gridCol>
              </a:tblGrid>
              <a:tr h="585787">
                <a:tc>
                  <a:txBody>
                    <a:bodyPr/>
                    <a:lstStyle/>
                    <a:p>
                      <a:pPr marL="0" marR="0">
                        <a:lnSpc>
                          <a:spcPct val="107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140299"/>
                  </a:ext>
                </a:extLst>
              </a:tr>
              <a:tr h="585787">
                <a:tc>
                  <a:txBody>
                    <a:bodyPr/>
                    <a:lstStyle/>
                    <a:p>
                      <a:pPr marL="0" marR="0">
                        <a:lnSpc>
                          <a:spcPct val="107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292689"/>
                  </a:ext>
                </a:extLst>
              </a:tr>
              <a:tr h="585787">
                <a:tc>
                  <a:txBody>
                    <a:bodyPr/>
                    <a:lstStyle/>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3.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026286"/>
                  </a:ext>
                </a:extLst>
              </a:tr>
            </a:tbl>
          </a:graphicData>
        </a:graphic>
      </p:graphicFrame>
      <p:sp>
        <p:nvSpPr>
          <p:cNvPr id="6" name="TextBox 5">
            <a:extLst>
              <a:ext uri="{FF2B5EF4-FFF2-40B4-BE49-F238E27FC236}">
                <a16:creationId xmlns:a16="http://schemas.microsoft.com/office/drawing/2014/main" id="{B0B23252-EE53-460F-BA2F-640FE3CCD172}"/>
              </a:ext>
            </a:extLst>
          </p:cNvPr>
          <p:cNvSpPr txBox="1"/>
          <p:nvPr/>
        </p:nvSpPr>
        <p:spPr>
          <a:xfrm>
            <a:off x="673892" y="1935733"/>
            <a:ext cx="10868025" cy="584775"/>
          </a:xfrm>
          <a:prstGeom prst="rect">
            <a:avLst/>
          </a:prstGeom>
          <a:noFill/>
        </p:spPr>
        <p:txBody>
          <a:bodyPr wrap="square" rtlCol="0">
            <a:spAutoFit/>
          </a:bodyPr>
          <a:lstStyle/>
          <a:p>
            <a:r>
              <a:rPr lang="en-US" sz="1600" dirty="0"/>
              <a:t>Ryan is allergic to peanuts. Providers should not consumer peanuts or peanut butter the day of services. Parent would provide EpiPen in an emergency.</a:t>
            </a:r>
          </a:p>
        </p:txBody>
      </p:sp>
      <p:sp>
        <p:nvSpPr>
          <p:cNvPr id="7" name="TextBox 6">
            <a:extLst>
              <a:ext uri="{FF2B5EF4-FFF2-40B4-BE49-F238E27FC236}">
                <a16:creationId xmlns:a16="http://schemas.microsoft.com/office/drawing/2014/main" id="{32B3B3C4-6EFF-43E2-A70A-301C5E67106F}"/>
              </a:ext>
            </a:extLst>
          </p:cNvPr>
          <p:cNvSpPr txBox="1"/>
          <p:nvPr/>
        </p:nvSpPr>
        <p:spPr>
          <a:xfrm>
            <a:off x="2800350" y="4569062"/>
            <a:ext cx="893921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If the child has medical needs such as food allergies or seizures, this should be documented here and on the emergency fact sheet. The trainings will be provided by the parent/caregiver.</a:t>
            </a:r>
            <a:endParaRPr lang="en-US" sz="1600" dirty="0"/>
          </a:p>
        </p:txBody>
      </p:sp>
      <p:pic>
        <p:nvPicPr>
          <p:cNvPr id="8" name="Picture 7">
            <a:extLst>
              <a:ext uri="{FF2B5EF4-FFF2-40B4-BE49-F238E27FC236}">
                <a16:creationId xmlns:a16="http://schemas.microsoft.com/office/drawing/2014/main" id="{180BC323-071F-46DF-956E-BC4BF702C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86" y="4086912"/>
            <a:ext cx="1553553" cy="1549076"/>
          </a:xfrm>
          <a:prstGeom prst="rect">
            <a:avLst/>
          </a:prstGeom>
        </p:spPr>
      </p:pic>
    </p:spTree>
    <p:extLst>
      <p:ext uri="{BB962C8B-B14F-4D97-AF65-F5344CB8AC3E}">
        <p14:creationId xmlns:p14="http://schemas.microsoft.com/office/powerpoint/2010/main" val="155487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8D5656-5F05-45AC-B20F-58F86226A176}"/>
              </a:ext>
            </a:extLst>
          </p:cNvPr>
          <p:cNvSpPr txBox="1"/>
          <p:nvPr/>
        </p:nvSpPr>
        <p:spPr>
          <a:xfrm>
            <a:off x="378618" y="385763"/>
            <a:ext cx="11434763" cy="646331"/>
          </a:xfrm>
          <a:prstGeom prst="rect">
            <a:avLst/>
          </a:prstGeom>
          <a:noFill/>
        </p:spPr>
        <p:txBody>
          <a:bodyPr wrap="square">
            <a:spAutoFit/>
          </a:bodyPr>
          <a:lstStyle/>
          <a:p>
            <a:pPr marL="228600" marR="0" indent="-228600">
              <a:spcBef>
                <a:spcPts val="0"/>
              </a:spcBef>
              <a:spcAft>
                <a:spcPts val="0"/>
              </a:spcAft>
            </a:pPr>
            <a:r>
              <a:rPr lang="en-US" sz="1800" dirty="0">
                <a:effectLst/>
                <a:latin typeface="Times New Roman" panose="02020603050405020304" pitchFamily="18" charset="0"/>
                <a:ea typeface="Times New Roman" panose="02020603050405020304" pitchFamily="18" charset="0"/>
              </a:rPr>
              <a:t>15. Describe any additional trainings staff must complete prior to working with child (record information on training document). </a:t>
            </a:r>
          </a:p>
        </p:txBody>
      </p:sp>
      <p:graphicFrame>
        <p:nvGraphicFramePr>
          <p:cNvPr id="4" name="Table 3">
            <a:extLst>
              <a:ext uri="{FF2B5EF4-FFF2-40B4-BE49-F238E27FC236}">
                <a16:creationId xmlns:a16="http://schemas.microsoft.com/office/drawing/2014/main" id="{C4CE3D01-8686-45A0-9A6A-4B5E2B9245B2}"/>
              </a:ext>
            </a:extLst>
          </p:cNvPr>
          <p:cNvGraphicFramePr>
            <a:graphicFrameLocks noGrp="1"/>
          </p:cNvGraphicFramePr>
          <p:nvPr>
            <p:extLst>
              <p:ext uri="{D42A27DB-BD31-4B8C-83A1-F6EECF244321}">
                <p14:modId xmlns:p14="http://schemas.microsoft.com/office/powerpoint/2010/main" val="3795902824"/>
              </p:ext>
            </p:extLst>
          </p:nvPr>
        </p:nvGraphicFramePr>
        <p:xfrm>
          <a:off x="378618" y="1457325"/>
          <a:ext cx="10937082" cy="1508792"/>
        </p:xfrm>
        <a:graphic>
          <a:graphicData uri="http://schemas.openxmlformats.org/drawingml/2006/table">
            <a:tbl>
              <a:tblPr firstRow="1" firstCol="1" bandRow="1"/>
              <a:tblGrid>
                <a:gridCol w="10937082">
                  <a:extLst>
                    <a:ext uri="{9D8B030D-6E8A-4147-A177-3AD203B41FA5}">
                      <a16:colId xmlns:a16="http://schemas.microsoft.com/office/drawing/2014/main" val="3194676024"/>
                    </a:ext>
                  </a:extLst>
                </a:gridCol>
              </a:tblGrid>
              <a:tr h="377198">
                <a:tc>
                  <a:txBody>
                    <a:bodyPr/>
                    <a:lstStyle/>
                    <a:p>
                      <a:pPr marL="0" marR="0">
                        <a:lnSpc>
                          <a:spcPct val="107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 Mandated Reporter Training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4332114"/>
                  </a:ext>
                </a:extLst>
              </a:tr>
              <a:tr h="377198">
                <a:tc>
                  <a:txBody>
                    <a:bodyPr/>
                    <a:lstStyle/>
                    <a:p>
                      <a:pPr marL="0" marR="0">
                        <a:lnSpc>
                          <a:spcPct val="107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 Incident Reporting Training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210524"/>
                  </a:ext>
                </a:extLst>
              </a:tr>
              <a:tr h="377198">
                <a:tc>
                  <a:txBody>
                    <a:bodyPr/>
                    <a:lstStyle/>
                    <a:p>
                      <a:pPr marL="0" marR="0">
                        <a:lnSpc>
                          <a:spcPct val="107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 Emergency Plan Training- What to do if there is an emergency in the home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684726"/>
                  </a:ext>
                </a:extLst>
              </a:tr>
              <a:tr h="377198">
                <a:tc>
                  <a:txBody>
                    <a:bodyPr/>
                    <a:lstStyle/>
                    <a:p>
                      <a:pPr marL="0" marR="0">
                        <a:lnSpc>
                          <a:spcPct val="107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 HIPPA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846671"/>
                  </a:ext>
                </a:extLst>
              </a:tr>
            </a:tbl>
          </a:graphicData>
        </a:graphic>
      </p:graphicFrame>
      <p:sp>
        <p:nvSpPr>
          <p:cNvPr id="5" name="TextBox 4">
            <a:extLst>
              <a:ext uri="{FF2B5EF4-FFF2-40B4-BE49-F238E27FC236}">
                <a16:creationId xmlns:a16="http://schemas.microsoft.com/office/drawing/2014/main" id="{E1567415-2ADF-4CE3-ADA8-948054E278FA}"/>
              </a:ext>
            </a:extLst>
          </p:cNvPr>
          <p:cNvSpPr txBox="1"/>
          <p:nvPr/>
        </p:nvSpPr>
        <p:spPr>
          <a:xfrm>
            <a:off x="1800226" y="3891884"/>
            <a:ext cx="9515474" cy="2339102"/>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Providers are required to review mandated trainings including mandated reporting, HIPPA, and fire safety. The training should be listed in this section. </a:t>
            </a:r>
          </a:p>
          <a:p>
            <a:pPr marL="28575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The training document must be signed by all independent providers on a yearly basis and attached to the ASP. </a:t>
            </a:r>
          </a:p>
          <a:p>
            <a:pPr marL="28575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If the services are being provided by an agency, the agency is required to provide these training and the AWP training form is not required. Note in Section 11 the agency provides this training. </a:t>
            </a:r>
          </a:p>
          <a:p>
            <a:endParaRPr lang="en-US" dirty="0"/>
          </a:p>
        </p:txBody>
      </p:sp>
      <p:pic>
        <p:nvPicPr>
          <p:cNvPr id="6" name="Picture 5">
            <a:extLst>
              <a:ext uri="{FF2B5EF4-FFF2-40B4-BE49-F238E27FC236}">
                <a16:creationId xmlns:a16="http://schemas.microsoft.com/office/drawing/2014/main" id="{DD951964-DFAD-40E8-8176-1E047C229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73" y="4065912"/>
            <a:ext cx="1553553" cy="1549076"/>
          </a:xfrm>
          <a:prstGeom prst="rect">
            <a:avLst/>
          </a:prstGeom>
        </p:spPr>
      </p:pic>
    </p:spTree>
    <p:extLst>
      <p:ext uri="{BB962C8B-B14F-4D97-AF65-F5344CB8AC3E}">
        <p14:creationId xmlns:p14="http://schemas.microsoft.com/office/powerpoint/2010/main" val="79721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1074B-0598-431F-8E2F-7F382A468270}"/>
              </a:ext>
            </a:extLst>
          </p:cNvPr>
          <p:cNvSpPr>
            <a:spLocks noChangeArrowheads="1"/>
          </p:cNvSpPr>
          <p:nvPr/>
        </p:nvSpPr>
        <p:spPr bwMode="auto">
          <a:xfrm>
            <a:off x="-171450" y="309905"/>
            <a:ext cx="120300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16. Important Emergency and other information for employees working in the home: </a:t>
            </a:r>
            <a:endParaRPr kumimoji="0" lang="en-US" altLang="en-US" b="0" i="0" u="none" strike="noStrike" cap="none" normalizeH="0" baseline="0" dirty="0">
              <a:ln>
                <a:noFill/>
              </a:ln>
              <a:solidFill>
                <a:schemeClr val="tx1"/>
              </a:solidFill>
              <a:effectLst/>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Form is attached to the plan:     Yes       No</a:t>
            </a:r>
            <a:endParaRPr kumimoji="0" lang="en-US" altLang="en-US" b="0" i="0" u="none" strike="noStrike" cap="none" normalizeH="0" baseline="0" dirty="0">
              <a:ln>
                <a:noFill/>
              </a:ln>
              <a:solidFill>
                <a:schemeClr val="tx1"/>
              </a:solidFill>
              <a:effectLst/>
              <a:cs typeface="Arial" panose="020B0604020202020204" pitchFamily="34" charset="0"/>
            </a:endParaRPr>
          </a:p>
        </p:txBody>
      </p:sp>
      <p:sp>
        <p:nvSpPr>
          <p:cNvPr id="3" name="Rectangle 2">
            <a:extLst>
              <a:ext uri="{FF2B5EF4-FFF2-40B4-BE49-F238E27FC236}">
                <a16:creationId xmlns:a16="http://schemas.microsoft.com/office/drawing/2014/main" id="{00A282A5-C4D2-4977-B392-6B90B4DF5BFD}"/>
              </a:ext>
            </a:extLst>
          </p:cNvPr>
          <p:cNvSpPr/>
          <p:nvPr/>
        </p:nvSpPr>
        <p:spPr>
          <a:xfrm>
            <a:off x="3679222" y="653475"/>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FEC476FB-3069-46BB-BDA8-1FE1511CECED}"/>
              </a:ext>
            </a:extLst>
          </p:cNvPr>
          <p:cNvSpPr/>
          <p:nvPr/>
        </p:nvSpPr>
        <p:spPr>
          <a:xfrm>
            <a:off x="4450749" y="658919"/>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55EEF62-D115-49AA-A5A3-239002439319}"/>
              </a:ext>
            </a:extLst>
          </p:cNvPr>
          <p:cNvSpPr txBox="1"/>
          <p:nvPr/>
        </p:nvSpPr>
        <p:spPr>
          <a:xfrm>
            <a:off x="271463" y="1485899"/>
            <a:ext cx="11587162" cy="369332"/>
          </a:xfrm>
          <a:prstGeom prst="rect">
            <a:avLst/>
          </a:prstGeom>
          <a:noFill/>
        </p:spPr>
        <p:txBody>
          <a:bodyPr wrap="square">
            <a:spAutoFit/>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17. Supporting Documents: (the following documents were reviewed and are on file)</a:t>
            </a:r>
          </a:p>
        </p:txBody>
      </p:sp>
      <p:graphicFrame>
        <p:nvGraphicFramePr>
          <p:cNvPr id="8" name="Table 7">
            <a:extLst>
              <a:ext uri="{FF2B5EF4-FFF2-40B4-BE49-F238E27FC236}">
                <a16:creationId xmlns:a16="http://schemas.microsoft.com/office/drawing/2014/main" id="{F3FF3C9D-42D0-402C-BDC6-6872C56CD6C2}"/>
              </a:ext>
            </a:extLst>
          </p:cNvPr>
          <p:cNvGraphicFramePr>
            <a:graphicFrameLocks noGrp="1"/>
          </p:cNvGraphicFramePr>
          <p:nvPr>
            <p:extLst>
              <p:ext uri="{D42A27DB-BD31-4B8C-83A1-F6EECF244321}">
                <p14:modId xmlns:p14="http://schemas.microsoft.com/office/powerpoint/2010/main" val="3550253226"/>
              </p:ext>
            </p:extLst>
          </p:nvPr>
        </p:nvGraphicFramePr>
        <p:xfrm>
          <a:off x="414330" y="2227732"/>
          <a:ext cx="9886959" cy="3708418"/>
        </p:xfrm>
        <a:graphic>
          <a:graphicData uri="http://schemas.openxmlformats.org/drawingml/2006/table">
            <a:tbl>
              <a:tblPr firstRow="1" firstCol="1" bandRow="1"/>
              <a:tblGrid>
                <a:gridCol w="7132357">
                  <a:extLst>
                    <a:ext uri="{9D8B030D-6E8A-4147-A177-3AD203B41FA5}">
                      <a16:colId xmlns:a16="http://schemas.microsoft.com/office/drawing/2014/main" val="4149510227"/>
                    </a:ext>
                  </a:extLst>
                </a:gridCol>
                <a:gridCol w="1427529">
                  <a:extLst>
                    <a:ext uri="{9D8B030D-6E8A-4147-A177-3AD203B41FA5}">
                      <a16:colId xmlns:a16="http://schemas.microsoft.com/office/drawing/2014/main" val="2158457157"/>
                    </a:ext>
                  </a:extLst>
                </a:gridCol>
                <a:gridCol w="1327073">
                  <a:extLst>
                    <a:ext uri="{9D8B030D-6E8A-4147-A177-3AD203B41FA5}">
                      <a16:colId xmlns:a16="http://schemas.microsoft.com/office/drawing/2014/main" val="3658737935"/>
                    </a:ext>
                  </a:extLst>
                </a:gridCol>
              </a:tblGrid>
              <a:tr h="607347">
                <a:tc>
                  <a:txBody>
                    <a:bodyPr/>
                    <a:lstStyle/>
                    <a:p>
                      <a:pPr marL="0" marR="0" algn="ctr">
                        <a:spcBef>
                          <a:spcPts val="0"/>
                        </a:spcBef>
                        <a:spcAft>
                          <a:spcPts val="0"/>
                        </a:spcAft>
                      </a:pPr>
                      <a:r>
                        <a:rPr lang="en-US" sz="1600" b="1">
                          <a:effectLst/>
                          <a:latin typeface="Times New Roman" panose="02020603050405020304" pitchFamily="18" charset="0"/>
                          <a:ea typeface="Times New Roman" panose="02020603050405020304" pitchFamily="18" charset="0"/>
                        </a:rPr>
                        <a:t>Document</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Times New Roman" panose="02020603050405020304" pitchFamily="18" charset="0"/>
                          <a:ea typeface="Times New Roman" panose="02020603050405020304" pitchFamily="18" charset="0"/>
                        </a:rPr>
                        <a:t>Reviewed</a:t>
                      </a:r>
                      <a:endParaRPr lang="en-US" sz="16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600" b="1">
                          <a:effectLst/>
                          <a:latin typeface="Times New Roman" panose="02020603050405020304" pitchFamily="18" charset="0"/>
                          <a:ea typeface="Times New Roman" panose="02020603050405020304" pitchFamily="18" charset="0"/>
                        </a:rPr>
                        <a:t>Y/N</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Times New Roman" panose="02020603050405020304" pitchFamily="18" charset="0"/>
                          <a:ea typeface="Times New Roman" panose="02020603050405020304" pitchFamily="18" charset="0"/>
                        </a:rPr>
                        <a:t>On File</a:t>
                      </a:r>
                      <a:endParaRPr lang="en-US" sz="16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600" b="1">
                          <a:effectLst/>
                          <a:latin typeface="Times New Roman" panose="02020603050405020304" pitchFamily="18" charset="0"/>
                          <a:ea typeface="Times New Roman" panose="02020603050405020304" pitchFamily="18" charset="0"/>
                        </a:rPr>
                        <a:t>Y/N</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441287"/>
                  </a:ext>
                </a:extLst>
              </a:tr>
              <a:tr h="303673">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Individual Education Plan (IEP)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496168"/>
                  </a:ext>
                </a:extLst>
              </a:tr>
              <a:tr h="303673">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Individual Flexible Family Support Plan (IFSP)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590358"/>
                  </a:ext>
                </a:extLst>
              </a:tr>
              <a:tr h="303673">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Any current behavior plans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481873"/>
                  </a:ext>
                </a:extLst>
              </a:tr>
              <a:tr h="303673">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CCA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307269"/>
                  </a:ext>
                </a:extLst>
              </a:tr>
              <a:tr h="303673">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Vineland Summary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852757"/>
                  </a:ext>
                </a:extLst>
              </a:tr>
              <a:tr h="303673">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Physical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effectLst/>
                          <a:latin typeface="Times New Roman" panose="02020603050405020304" pitchFamily="18" charset="0"/>
                          <a:ea typeface="Times New Roman" panose="02020603050405020304" pitchFamily="18" charset="0"/>
                        </a:rPr>
                        <a:t>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609783"/>
                  </a:ext>
                </a:extLst>
              </a:tr>
              <a:tr h="303673">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Dental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effectLst/>
                          <a:latin typeface="Times New Roman" panose="02020603050405020304" pitchFamily="18" charset="0"/>
                          <a:ea typeface="Times New Roman" panose="02020603050405020304" pitchFamily="18" charset="0"/>
                        </a:rPr>
                        <a:t>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597748"/>
                  </a:ext>
                </a:extLst>
              </a:tr>
              <a:tr h="725635">
                <a:tc>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Other documents (e.g., in home ABA treatment plans, SLP, OT, PT assessments, other school-based assessments):</a:t>
                      </a:r>
                    </a:p>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904147"/>
                  </a:ext>
                </a:extLst>
              </a:tr>
            </a:tbl>
          </a:graphicData>
        </a:graphic>
      </p:graphicFrame>
      <p:pic>
        <p:nvPicPr>
          <p:cNvPr id="9" name="Graphic 2" descr="Checkmark with solid fill">
            <a:extLst>
              <a:ext uri="{FF2B5EF4-FFF2-40B4-BE49-F238E27FC236}">
                <a16:creationId xmlns:a16="http://schemas.microsoft.com/office/drawing/2014/main" id="{F507D15B-9641-4DBD-B36D-D10362892DFB}"/>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9222" y="680420"/>
            <a:ext cx="282972" cy="213362"/>
          </a:xfrm>
          <a:prstGeom prst="rect">
            <a:avLst/>
          </a:prstGeom>
        </p:spPr>
      </p:pic>
      <p:sp>
        <p:nvSpPr>
          <p:cNvPr id="10" name="TextBox 9">
            <a:extLst>
              <a:ext uri="{FF2B5EF4-FFF2-40B4-BE49-F238E27FC236}">
                <a16:creationId xmlns:a16="http://schemas.microsoft.com/office/drawing/2014/main" id="{F88AEB2C-44A8-4611-BDD1-F789148FBF55}"/>
              </a:ext>
            </a:extLst>
          </p:cNvPr>
          <p:cNvSpPr txBox="1"/>
          <p:nvPr/>
        </p:nvSpPr>
        <p:spPr>
          <a:xfrm>
            <a:off x="6400800" y="751083"/>
            <a:ext cx="4178888" cy="646331"/>
          </a:xfrm>
          <a:prstGeom prst="rect">
            <a:avLst/>
          </a:prstGeom>
          <a:noFill/>
        </p:spPr>
        <p:txBody>
          <a:bodyPr wrap="square" rtlCol="0">
            <a:spAutoFit/>
          </a:bodyPr>
          <a:lstStyle/>
          <a:p>
            <a:r>
              <a:rPr lang="en-US" dirty="0">
                <a:highlight>
                  <a:srgbClr val="FFFF00"/>
                </a:highlight>
              </a:rPr>
              <a:t>This should always be yes. The emergency fact sheet must be attached to the ASP.</a:t>
            </a:r>
          </a:p>
        </p:txBody>
      </p:sp>
      <p:pic>
        <p:nvPicPr>
          <p:cNvPr id="12" name="Graphic 2" descr="Checkmark with solid fill">
            <a:extLst>
              <a:ext uri="{FF2B5EF4-FFF2-40B4-BE49-F238E27FC236}">
                <a16:creationId xmlns:a16="http://schemas.microsoft.com/office/drawing/2014/main" id="{408EFF4A-B6C6-4714-8A86-308FB585DA89}"/>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3584" y="2890220"/>
            <a:ext cx="282972" cy="213362"/>
          </a:xfrm>
          <a:prstGeom prst="rect">
            <a:avLst/>
          </a:prstGeom>
        </p:spPr>
      </p:pic>
      <p:pic>
        <p:nvPicPr>
          <p:cNvPr id="13" name="Graphic 2" descr="Checkmark with solid fill">
            <a:extLst>
              <a:ext uri="{FF2B5EF4-FFF2-40B4-BE49-F238E27FC236}">
                <a16:creationId xmlns:a16="http://schemas.microsoft.com/office/drawing/2014/main" id="{0EB6A378-0B1D-4C91-B637-F69588D7A913}"/>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8308" y="2890220"/>
            <a:ext cx="282972" cy="213362"/>
          </a:xfrm>
          <a:prstGeom prst="rect">
            <a:avLst/>
          </a:prstGeom>
        </p:spPr>
      </p:pic>
      <p:sp>
        <p:nvSpPr>
          <p:cNvPr id="14" name="TextBox 13">
            <a:extLst>
              <a:ext uri="{FF2B5EF4-FFF2-40B4-BE49-F238E27FC236}">
                <a16:creationId xmlns:a16="http://schemas.microsoft.com/office/drawing/2014/main" id="{1F8BF95A-89B0-4A89-B062-C3578E0EAF29}"/>
              </a:ext>
            </a:extLst>
          </p:cNvPr>
          <p:cNvSpPr txBox="1"/>
          <p:nvPr/>
        </p:nvSpPr>
        <p:spPr>
          <a:xfrm>
            <a:off x="8015082" y="3132158"/>
            <a:ext cx="800100" cy="338554"/>
          </a:xfrm>
          <a:prstGeom prst="rect">
            <a:avLst/>
          </a:prstGeom>
          <a:noFill/>
        </p:spPr>
        <p:txBody>
          <a:bodyPr wrap="square" rtlCol="0">
            <a:spAutoFit/>
          </a:bodyPr>
          <a:lstStyle/>
          <a:p>
            <a:r>
              <a:rPr lang="en-US" sz="1600" dirty="0"/>
              <a:t>n/a</a:t>
            </a:r>
          </a:p>
        </p:txBody>
      </p:sp>
      <p:sp>
        <p:nvSpPr>
          <p:cNvPr id="15" name="TextBox 14">
            <a:extLst>
              <a:ext uri="{FF2B5EF4-FFF2-40B4-BE49-F238E27FC236}">
                <a16:creationId xmlns:a16="http://schemas.microsoft.com/office/drawing/2014/main" id="{A9BA6774-A230-497F-9EC1-4C868DBFB212}"/>
              </a:ext>
            </a:extLst>
          </p:cNvPr>
          <p:cNvSpPr txBox="1"/>
          <p:nvPr/>
        </p:nvSpPr>
        <p:spPr>
          <a:xfrm>
            <a:off x="9363771" y="3117870"/>
            <a:ext cx="800100" cy="338554"/>
          </a:xfrm>
          <a:prstGeom prst="rect">
            <a:avLst/>
          </a:prstGeom>
          <a:noFill/>
        </p:spPr>
        <p:txBody>
          <a:bodyPr wrap="square" rtlCol="0">
            <a:spAutoFit/>
          </a:bodyPr>
          <a:lstStyle/>
          <a:p>
            <a:r>
              <a:rPr lang="en-US" sz="1600" dirty="0"/>
              <a:t>n/a</a:t>
            </a:r>
          </a:p>
        </p:txBody>
      </p:sp>
      <p:pic>
        <p:nvPicPr>
          <p:cNvPr id="16" name="Graphic 2" descr="Checkmark with solid fill">
            <a:extLst>
              <a:ext uri="{FF2B5EF4-FFF2-40B4-BE49-F238E27FC236}">
                <a16:creationId xmlns:a16="http://schemas.microsoft.com/office/drawing/2014/main" id="{DFB79204-1E0E-427A-8B1A-638E1CB19743}"/>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3584" y="3502483"/>
            <a:ext cx="282972" cy="213362"/>
          </a:xfrm>
          <a:prstGeom prst="rect">
            <a:avLst/>
          </a:prstGeom>
        </p:spPr>
      </p:pic>
      <p:pic>
        <p:nvPicPr>
          <p:cNvPr id="17" name="Graphic 2" descr="Checkmark with solid fill">
            <a:extLst>
              <a:ext uri="{FF2B5EF4-FFF2-40B4-BE49-F238E27FC236}">
                <a16:creationId xmlns:a16="http://schemas.microsoft.com/office/drawing/2014/main" id="{67CDE508-AC0E-4F6C-8831-0C7542531DFE}"/>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37985" y="3485000"/>
            <a:ext cx="282972" cy="213362"/>
          </a:xfrm>
          <a:prstGeom prst="rect">
            <a:avLst/>
          </a:prstGeom>
        </p:spPr>
      </p:pic>
      <p:pic>
        <p:nvPicPr>
          <p:cNvPr id="18" name="Graphic 2" descr="Checkmark with solid fill">
            <a:extLst>
              <a:ext uri="{FF2B5EF4-FFF2-40B4-BE49-F238E27FC236}">
                <a16:creationId xmlns:a16="http://schemas.microsoft.com/office/drawing/2014/main" id="{5F85EDC5-90AB-46D6-B695-E5DE3BD65569}"/>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3584" y="3783554"/>
            <a:ext cx="282972" cy="213362"/>
          </a:xfrm>
          <a:prstGeom prst="rect">
            <a:avLst/>
          </a:prstGeom>
        </p:spPr>
      </p:pic>
      <p:pic>
        <p:nvPicPr>
          <p:cNvPr id="19" name="Graphic 2" descr="Checkmark with solid fill">
            <a:extLst>
              <a:ext uri="{FF2B5EF4-FFF2-40B4-BE49-F238E27FC236}">
                <a16:creationId xmlns:a16="http://schemas.microsoft.com/office/drawing/2014/main" id="{1BEA69FE-4582-4FCB-8A5D-84CC5082E200}"/>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8101" y="3786749"/>
            <a:ext cx="282972" cy="213362"/>
          </a:xfrm>
          <a:prstGeom prst="rect">
            <a:avLst/>
          </a:prstGeom>
        </p:spPr>
      </p:pic>
      <p:pic>
        <p:nvPicPr>
          <p:cNvPr id="20" name="Graphic 2" descr="Checkmark with solid fill">
            <a:extLst>
              <a:ext uri="{FF2B5EF4-FFF2-40B4-BE49-F238E27FC236}">
                <a16:creationId xmlns:a16="http://schemas.microsoft.com/office/drawing/2014/main" id="{8845ABDD-80F3-460E-90EC-4988DBA45F2D}"/>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7872" y="4084130"/>
            <a:ext cx="282972" cy="213362"/>
          </a:xfrm>
          <a:prstGeom prst="rect">
            <a:avLst/>
          </a:prstGeom>
        </p:spPr>
      </p:pic>
      <p:pic>
        <p:nvPicPr>
          <p:cNvPr id="21" name="Graphic 2" descr="Checkmark with solid fill">
            <a:extLst>
              <a:ext uri="{FF2B5EF4-FFF2-40B4-BE49-F238E27FC236}">
                <a16:creationId xmlns:a16="http://schemas.microsoft.com/office/drawing/2014/main" id="{C1540C7D-37E0-43DC-9F8F-D0D243DA8B35}"/>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8101" y="4070863"/>
            <a:ext cx="282972" cy="213362"/>
          </a:xfrm>
          <a:prstGeom prst="rect">
            <a:avLst/>
          </a:prstGeom>
        </p:spPr>
      </p:pic>
      <p:sp>
        <p:nvSpPr>
          <p:cNvPr id="22" name="TextBox 21">
            <a:extLst>
              <a:ext uri="{FF2B5EF4-FFF2-40B4-BE49-F238E27FC236}">
                <a16:creationId xmlns:a16="http://schemas.microsoft.com/office/drawing/2014/main" id="{3BBCA65D-674A-42AF-8D8E-97911D52DF51}"/>
              </a:ext>
            </a:extLst>
          </p:cNvPr>
          <p:cNvSpPr txBox="1"/>
          <p:nvPr/>
        </p:nvSpPr>
        <p:spPr>
          <a:xfrm>
            <a:off x="9223994" y="4370153"/>
            <a:ext cx="1034158" cy="338554"/>
          </a:xfrm>
          <a:prstGeom prst="rect">
            <a:avLst/>
          </a:prstGeom>
          <a:noFill/>
        </p:spPr>
        <p:txBody>
          <a:bodyPr wrap="square" rtlCol="0">
            <a:spAutoFit/>
          </a:bodyPr>
          <a:lstStyle/>
          <a:p>
            <a:r>
              <a:rPr lang="en-US" sz="1600" dirty="0"/>
              <a:t>3/2021</a:t>
            </a:r>
          </a:p>
        </p:txBody>
      </p:sp>
      <p:sp>
        <p:nvSpPr>
          <p:cNvPr id="23" name="TextBox 22">
            <a:extLst>
              <a:ext uri="{FF2B5EF4-FFF2-40B4-BE49-F238E27FC236}">
                <a16:creationId xmlns:a16="http://schemas.microsoft.com/office/drawing/2014/main" id="{0E735107-CBB6-43B2-A4E3-259AD799D489}"/>
              </a:ext>
            </a:extLst>
          </p:cNvPr>
          <p:cNvSpPr txBox="1"/>
          <p:nvPr/>
        </p:nvSpPr>
        <p:spPr>
          <a:xfrm>
            <a:off x="9223994" y="4671902"/>
            <a:ext cx="1228452" cy="338554"/>
          </a:xfrm>
          <a:prstGeom prst="rect">
            <a:avLst/>
          </a:prstGeom>
          <a:noFill/>
        </p:spPr>
        <p:txBody>
          <a:bodyPr wrap="square" rtlCol="0">
            <a:spAutoFit/>
          </a:bodyPr>
          <a:lstStyle/>
          <a:p>
            <a:r>
              <a:rPr lang="en-US" sz="1600" dirty="0"/>
              <a:t>2/2021</a:t>
            </a:r>
          </a:p>
        </p:txBody>
      </p:sp>
      <p:sp>
        <p:nvSpPr>
          <p:cNvPr id="24" name="TextBox 23">
            <a:extLst>
              <a:ext uri="{FF2B5EF4-FFF2-40B4-BE49-F238E27FC236}">
                <a16:creationId xmlns:a16="http://schemas.microsoft.com/office/drawing/2014/main" id="{25CF5199-40F7-4167-A727-73334D56BA78}"/>
              </a:ext>
            </a:extLst>
          </p:cNvPr>
          <p:cNvSpPr txBox="1"/>
          <p:nvPr/>
        </p:nvSpPr>
        <p:spPr>
          <a:xfrm>
            <a:off x="3220138" y="5335046"/>
            <a:ext cx="6943733"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Reaching out to other providers to get copies of OT assessments and  in-home ABA progress report</a:t>
            </a:r>
          </a:p>
        </p:txBody>
      </p:sp>
      <p:pic>
        <p:nvPicPr>
          <p:cNvPr id="26" name="Picture 25" descr="A picture containing text, businesscard&#10;&#10;Description automatically generated">
            <a:extLst>
              <a:ext uri="{FF2B5EF4-FFF2-40B4-BE49-F238E27FC236}">
                <a16:creationId xmlns:a16="http://schemas.microsoft.com/office/drawing/2014/main" id="{3FA1AADC-F509-4B48-8E22-F54BA2636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8894">
            <a:off x="10639613" y="324387"/>
            <a:ext cx="1258747" cy="1249073"/>
          </a:xfrm>
          <a:prstGeom prst="rect">
            <a:avLst/>
          </a:prstGeom>
        </p:spPr>
      </p:pic>
    </p:spTree>
    <p:extLst>
      <p:ext uri="{BB962C8B-B14F-4D97-AF65-F5344CB8AC3E}">
        <p14:creationId xmlns:p14="http://schemas.microsoft.com/office/powerpoint/2010/main" val="424366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DAED73-3499-4644-8A91-8CC18C8266A4}"/>
              </a:ext>
            </a:extLst>
          </p:cNvPr>
          <p:cNvSpPr>
            <a:spLocks noChangeArrowheads="1"/>
          </p:cNvSpPr>
          <p:nvPr/>
        </p:nvSpPr>
        <p:spPr bwMode="auto">
          <a:xfrm>
            <a:off x="452437" y="350906"/>
            <a:ext cx="11287125" cy="484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6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Autism Support Broker please initial:</a:t>
            </a:r>
            <a:endParaRPr kumimoji="0" lang="en-US" altLang="en-US" sz="1600" b="0" i="0" u="none" strike="noStrike" cap="none" normalizeH="0" baseline="0" dirty="0">
              <a:ln>
                <a:noFill/>
              </a:ln>
              <a:solidFill>
                <a:schemeClr val="tx1"/>
              </a:solidFill>
              <a:effectLst/>
              <a:ea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Pct val="150000"/>
              <a:buFont typeface="Wingdings" panose="05000000000000000000" pitchFamily="2" charset="2"/>
              <a:buChar char="q"/>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 have given the parent/guardian access to the Provider Website (https://fms.publicpartnerships.com/maasd) and/or             provided with a list of approved providers relevant to the services in this plan.</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Pct val="150000"/>
              <a:buFont typeface="Wingdings" panose="05000000000000000000" pitchFamily="2" charset="2"/>
              <a:buChar char="q"/>
              <a:tabLst/>
            </a:pPr>
            <a:endParaRPr kumimoji="0" lang="en-US" altLang="en-US" sz="16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Pct val="150000"/>
              <a:tabLst/>
            </a:pPr>
            <a:endParaRPr lang="en-US" altLang="en-US" sz="1600" b="1" u="sng" dirty="0">
              <a:ea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Pct val="150000"/>
              <a:tabLst/>
            </a:pPr>
            <a:endParaRPr kumimoji="0" lang="en-US" altLang="en-US" sz="16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Pct val="150000"/>
              <a:tabLst/>
            </a:pPr>
            <a:endParaRPr lang="en-US" altLang="en-US" sz="1600" b="1" u="sng" dirty="0">
              <a:ea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Pct val="150000"/>
              <a:tabLst/>
            </a:pPr>
            <a:r>
              <a:rPr kumimoji="0" lang="en-US" altLang="en-US" sz="16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Parent/Guardian please initial:</a:t>
            </a:r>
            <a:endParaRPr lang="en-US" altLang="en-US" sz="1600" dirty="0"/>
          </a:p>
          <a:p>
            <a:pPr marL="285750" marR="0" lvl="0" indent="-285750" algn="l" defTabSz="914400" rtl="0" eaLnBrk="0" fontAlgn="base" latinLnBrk="0" hangingPunct="0">
              <a:lnSpc>
                <a:spcPct val="150000"/>
              </a:lnSpc>
              <a:spcBef>
                <a:spcPct val="0"/>
              </a:spcBef>
              <a:spcAft>
                <a:spcPct val="0"/>
              </a:spcAft>
              <a:buClrTx/>
              <a:buSzPct val="150000"/>
              <a:buFont typeface="Wingdings" panose="05000000000000000000" pitchFamily="2" charset="2"/>
              <a:buChar char="q"/>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 have been given access to the Provider Website (https://fms.publicpartnerships.com/maasd) and/or provided with a list  of approved providers relevant to the services in this plan.</a:t>
            </a:r>
            <a:endParaRPr lang="en-US" altLang="en-US" sz="1600" dirty="0"/>
          </a:p>
          <a:p>
            <a:pPr marL="285750" marR="0" lvl="0" indent="-285750" algn="l" defTabSz="914400" rtl="0" eaLnBrk="0" fontAlgn="base" latinLnBrk="0" hangingPunct="0">
              <a:lnSpc>
                <a:spcPct val="150000"/>
              </a:lnSpc>
              <a:spcBef>
                <a:spcPct val="0"/>
              </a:spcBef>
              <a:spcAft>
                <a:spcPct val="0"/>
              </a:spcAft>
              <a:buClrTx/>
              <a:buSzPct val="150000"/>
              <a:buFont typeface="Wingdings" panose="05000000000000000000" pitchFamily="2" charset="2"/>
              <a:buChar char="q"/>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 understand that I have access to an interpreter if English is not my native language.</a:t>
            </a:r>
            <a:endParaRPr lang="en-US" altLang="en-US" sz="1600" dirty="0"/>
          </a:p>
          <a:p>
            <a:pPr marL="285750" marR="0" lvl="0" indent="-285750" algn="l" defTabSz="914400" rtl="0" eaLnBrk="0" fontAlgn="base" latinLnBrk="0" hangingPunct="0">
              <a:lnSpc>
                <a:spcPct val="150000"/>
              </a:lnSpc>
              <a:spcBef>
                <a:spcPct val="0"/>
              </a:spcBef>
              <a:spcAft>
                <a:spcPct val="0"/>
              </a:spcAft>
              <a:buClrTx/>
              <a:buSzPct val="150000"/>
              <a:buFont typeface="Wingdings" panose="05000000000000000000" pitchFamily="2" charset="2"/>
              <a:buChar char="q"/>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 have been informed how to report abuse, neglect, exploitation, and unexplained deaths.</a:t>
            </a:r>
            <a:endParaRPr lang="en-US" altLang="en-US" sz="1600" dirty="0"/>
          </a:p>
          <a:p>
            <a:pPr marL="285750" marR="0" lvl="0" indent="-285750" algn="l" defTabSz="914400" rtl="0" eaLnBrk="0" fontAlgn="base" latinLnBrk="0" hangingPunct="0">
              <a:lnSpc>
                <a:spcPct val="150000"/>
              </a:lnSpc>
              <a:spcBef>
                <a:spcPct val="0"/>
              </a:spcBef>
              <a:spcAft>
                <a:spcPct val="0"/>
              </a:spcAft>
              <a:buClrTx/>
              <a:buSzPct val="150000"/>
              <a:buFont typeface="Wingdings" panose="05000000000000000000" pitchFamily="2" charset="2"/>
              <a:buChar char="q"/>
              <a:tabLst/>
            </a:pPr>
            <a:r>
              <a:rPr kumimoji="0" lang="en-US" altLang="en-US" sz="1600" b="0" i="0" u="none" strike="noStrike" cap="none" normalizeH="0" baseline="0" dirty="0">
                <a:ln>
                  <a:noFill/>
                </a:ln>
                <a:solidFill>
                  <a:schemeClr val="tx1"/>
                </a:solidFill>
                <a:effectLst/>
                <a:ea typeface="Times New Roman" panose="02020603050405020304" pitchFamily="18" charset="0"/>
              </a:rPr>
              <a:t> </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 give permission for my child’s picture to be used on the emergency fact sheet.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511C7184-B8F1-4DB6-B4F0-A102284B13CB}"/>
              </a:ext>
            </a:extLst>
          </p:cNvPr>
          <p:cNvSpPr txBox="1"/>
          <p:nvPr/>
        </p:nvSpPr>
        <p:spPr>
          <a:xfrm>
            <a:off x="2171700" y="5532120"/>
            <a:ext cx="9082092" cy="1200329"/>
          </a:xfrm>
          <a:prstGeom prst="rect">
            <a:avLst/>
          </a:prstGeom>
          <a:noFill/>
        </p:spPr>
        <p:txBody>
          <a:bodyPr wrap="square" rtlCol="0">
            <a:spAutoFit/>
          </a:bodyPr>
          <a:lstStyle/>
          <a:p>
            <a:r>
              <a:rPr lang="en-US" dirty="0"/>
              <a:t>Families now must be provided with training documents to ensure they know how to report abuse, neglect, exploitation and unexplained deaths. Provide copies when having parents initial these boxes.</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119E543F-5FA2-4AA5-9AEE-0B33E8CD4605}"/>
              </a:ext>
            </a:extLst>
          </p:cNvPr>
          <p:cNvSpPr txBox="1"/>
          <p:nvPr/>
        </p:nvSpPr>
        <p:spPr>
          <a:xfrm>
            <a:off x="257169" y="711886"/>
            <a:ext cx="704851" cy="523220"/>
          </a:xfrm>
          <a:prstGeom prst="rect">
            <a:avLst/>
          </a:prstGeom>
          <a:noFill/>
        </p:spPr>
        <p:txBody>
          <a:bodyPr wrap="square" rtlCol="0">
            <a:spAutoFit/>
          </a:bodyPr>
          <a:lstStyle/>
          <a:p>
            <a:r>
              <a:rPr lang="en-US" sz="2800" b="1" dirty="0">
                <a:solidFill>
                  <a:schemeClr val="accent1">
                    <a:lumMod val="75000"/>
                  </a:schemeClr>
                </a:solidFill>
              </a:rPr>
              <a:t>FK</a:t>
            </a:r>
          </a:p>
        </p:txBody>
      </p:sp>
      <p:sp>
        <p:nvSpPr>
          <p:cNvPr id="7" name="TextBox 6">
            <a:extLst>
              <a:ext uri="{FF2B5EF4-FFF2-40B4-BE49-F238E27FC236}">
                <a16:creationId xmlns:a16="http://schemas.microsoft.com/office/drawing/2014/main" id="{D8571AF5-9222-41DE-9EC2-BB85FE1AD464}"/>
              </a:ext>
            </a:extLst>
          </p:cNvPr>
          <p:cNvSpPr txBox="1"/>
          <p:nvPr/>
        </p:nvSpPr>
        <p:spPr>
          <a:xfrm>
            <a:off x="242881" y="3238331"/>
            <a:ext cx="704851" cy="523220"/>
          </a:xfrm>
          <a:prstGeom prst="rect">
            <a:avLst/>
          </a:prstGeom>
          <a:noFill/>
        </p:spPr>
        <p:txBody>
          <a:bodyPr wrap="square" rtlCol="0">
            <a:spAutoFit/>
          </a:bodyPr>
          <a:lstStyle/>
          <a:p>
            <a:r>
              <a:rPr lang="en-US" sz="2800" b="1" dirty="0">
                <a:solidFill>
                  <a:schemeClr val="accent1">
                    <a:lumMod val="75000"/>
                  </a:schemeClr>
                </a:solidFill>
              </a:rPr>
              <a:t>SW</a:t>
            </a:r>
          </a:p>
        </p:txBody>
      </p:sp>
      <p:sp>
        <p:nvSpPr>
          <p:cNvPr id="8" name="TextBox 7">
            <a:extLst>
              <a:ext uri="{FF2B5EF4-FFF2-40B4-BE49-F238E27FC236}">
                <a16:creationId xmlns:a16="http://schemas.microsoft.com/office/drawing/2014/main" id="{269FD000-3F7F-49B6-B0D4-CDA037D88556}"/>
              </a:ext>
            </a:extLst>
          </p:cNvPr>
          <p:cNvSpPr txBox="1"/>
          <p:nvPr/>
        </p:nvSpPr>
        <p:spPr>
          <a:xfrm>
            <a:off x="233357" y="3918295"/>
            <a:ext cx="704851" cy="523220"/>
          </a:xfrm>
          <a:prstGeom prst="rect">
            <a:avLst/>
          </a:prstGeom>
          <a:noFill/>
        </p:spPr>
        <p:txBody>
          <a:bodyPr wrap="square" rtlCol="0">
            <a:spAutoFit/>
          </a:bodyPr>
          <a:lstStyle/>
          <a:p>
            <a:r>
              <a:rPr lang="en-US" sz="2800" b="1" dirty="0">
                <a:solidFill>
                  <a:schemeClr val="accent1">
                    <a:lumMod val="75000"/>
                  </a:schemeClr>
                </a:solidFill>
              </a:rPr>
              <a:t>SW</a:t>
            </a:r>
          </a:p>
        </p:txBody>
      </p:sp>
      <p:sp>
        <p:nvSpPr>
          <p:cNvPr id="9" name="TextBox 8">
            <a:extLst>
              <a:ext uri="{FF2B5EF4-FFF2-40B4-BE49-F238E27FC236}">
                <a16:creationId xmlns:a16="http://schemas.microsoft.com/office/drawing/2014/main" id="{84FF2507-C148-4E7A-BB9B-A32AC892BFCB}"/>
              </a:ext>
            </a:extLst>
          </p:cNvPr>
          <p:cNvSpPr txBox="1"/>
          <p:nvPr/>
        </p:nvSpPr>
        <p:spPr>
          <a:xfrm>
            <a:off x="257169" y="4336649"/>
            <a:ext cx="704851" cy="523220"/>
          </a:xfrm>
          <a:prstGeom prst="rect">
            <a:avLst/>
          </a:prstGeom>
          <a:noFill/>
        </p:spPr>
        <p:txBody>
          <a:bodyPr wrap="square" rtlCol="0">
            <a:spAutoFit/>
          </a:bodyPr>
          <a:lstStyle/>
          <a:p>
            <a:r>
              <a:rPr lang="en-US" sz="2800" b="1" dirty="0">
                <a:solidFill>
                  <a:schemeClr val="accent1">
                    <a:lumMod val="75000"/>
                  </a:schemeClr>
                </a:solidFill>
              </a:rPr>
              <a:t>SW</a:t>
            </a:r>
          </a:p>
        </p:txBody>
      </p:sp>
      <p:sp>
        <p:nvSpPr>
          <p:cNvPr id="10" name="TextBox 9">
            <a:extLst>
              <a:ext uri="{FF2B5EF4-FFF2-40B4-BE49-F238E27FC236}">
                <a16:creationId xmlns:a16="http://schemas.microsoft.com/office/drawing/2014/main" id="{21C679F9-7040-430B-802E-C1E1D99FD134}"/>
              </a:ext>
            </a:extLst>
          </p:cNvPr>
          <p:cNvSpPr txBox="1"/>
          <p:nvPr/>
        </p:nvSpPr>
        <p:spPr>
          <a:xfrm>
            <a:off x="271461" y="4675802"/>
            <a:ext cx="704851" cy="523220"/>
          </a:xfrm>
          <a:prstGeom prst="rect">
            <a:avLst/>
          </a:prstGeom>
          <a:noFill/>
        </p:spPr>
        <p:txBody>
          <a:bodyPr wrap="square" rtlCol="0">
            <a:spAutoFit/>
          </a:bodyPr>
          <a:lstStyle/>
          <a:p>
            <a:r>
              <a:rPr lang="en-US" sz="2800" b="1" dirty="0">
                <a:solidFill>
                  <a:schemeClr val="accent1">
                    <a:lumMod val="75000"/>
                  </a:schemeClr>
                </a:solidFill>
              </a:rPr>
              <a:t>SW</a:t>
            </a:r>
          </a:p>
        </p:txBody>
      </p:sp>
      <p:sp>
        <p:nvSpPr>
          <p:cNvPr id="13" name="TextBox 12">
            <a:extLst>
              <a:ext uri="{FF2B5EF4-FFF2-40B4-BE49-F238E27FC236}">
                <a16:creationId xmlns:a16="http://schemas.microsoft.com/office/drawing/2014/main" id="{220D29C7-CBEB-4292-8EA8-74204AAA4A60}"/>
              </a:ext>
            </a:extLst>
          </p:cNvPr>
          <p:cNvSpPr txBox="1"/>
          <p:nvPr/>
        </p:nvSpPr>
        <p:spPr>
          <a:xfrm>
            <a:off x="2017340" y="1851573"/>
            <a:ext cx="9541248" cy="923330"/>
          </a:xfrm>
          <a:prstGeom prst="rect">
            <a:avLst/>
          </a:prstGeom>
          <a:noFill/>
        </p:spPr>
        <p:txBody>
          <a:bodyPr wrap="square" rtlCol="0">
            <a:spAutoFit/>
          </a:bodyPr>
          <a:lstStyle/>
          <a:p>
            <a:r>
              <a:rPr lang="en-US" dirty="0"/>
              <a:t>Even if family is happy with current provider, the ASB must provide access to approved providers annually and box must be checked.</a:t>
            </a:r>
          </a:p>
          <a:p>
            <a:endParaRPr lang="en-US" dirty="0"/>
          </a:p>
        </p:txBody>
      </p:sp>
      <p:pic>
        <p:nvPicPr>
          <p:cNvPr id="15" name="Picture 14" descr="A picture containing text, businesscard, clipart, envelope&#10;&#10;Description automatically generated">
            <a:extLst>
              <a:ext uri="{FF2B5EF4-FFF2-40B4-BE49-F238E27FC236}">
                <a16:creationId xmlns:a16="http://schemas.microsoft.com/office/drawing/2014/main" id="{1E45332D-70E0-4CB4-87FF-4C6193CE9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73" y="1736054"/>
            <a:ext cx="994914" cy="965936"/>
          </a:xfrm>
          <a:prstGeom prst="rect">
            <a:avLst/>
          </a:prstGeom>
        </p:spPr>
      </p:pic>
      <p:pic>
        <p:nvPicPr>
          <p:cNvPr id="17" name="Picture 16" descr="A yellow and green sign with a red ladybug on it&#10;&#10;Description automatically generated with low confidence">
            <a:extLst>
              <a:ext uri="{FF2B5EF4-FFF2-40B4-BE49-F238E27FC236}">
                <a16:creationId xmlns:a16="http://schemas.microsoft.com/office/drawing/2014/main" id="{99CC3DB4-C16A-42DE-9AF0-9DEB63B4D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08" y="5437670"/>
            <a:ext cx="1055320" cy="1048284"/>
          </a:xfrm>
          <a:prstGeom prst="rect">
            <a:avLst/>
          </a:prstGeom>
        </p:spPr>
      </p:pic>
    </p:spTree>
    <p:extLst>
      <p:ext uri="{BB962C8B-B14F-4D97-AF65-F5344CB8AC3E}">
        <p14:creationId xmlns:p14="http://schemas.microsoft.com/office/powerpoint/2010/main" val="40607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017FC8-31A7-4358-B7EF-2F3BBFD1ECDB}"/>
              </a:ext>
            </a:extLst>
          </p:cNvPr>
          <p:cNvSpPr txBox="1"/>
          <p:nvPr/>
        </p:nvSpPr>
        <p:spPr>
          <a:xfrm>
            <a:off x="757237" y="1185863"/>
            <a:ext cx="10872787" cy="2031325"/>
          </a:xfrm>
          <a:prstGeom prst="rect">
            <a:avLst/>
          </a:prstGeom>
          <a:noFill/>
        </p:spPr>
        <p:txBody>
          <a:bodyPr wrap="square">
            <a:spAutoFit/>
          </a:bodyPr>
          <a:lstStyle/>
          <a:p>
            <a:pPr marL="0" marR="0">
              <a:spcBef>
                <a:spcPts val="0"/>
              </a:spcBef>
              <a:spcAft>
                <a:spcPts val="0"/>
              </a:spcAft>
            </a:pPr>
            <a:r>
              <a:rPr lang="en-US" b="1" u="sng" dirty="0">
                <a:effectLst/>
                <a:latin typeface="Arial" panose="020B0604020202020204" pitchFamily="34" charset="0"/>
                <a:ea typeface="Times New Roman" panose="02020603050405020304" pitchFamily="18" charset="0"/>
                <a:cs typeface="Arial" panose="020B0604020202020204" pitchFamily="34" charset="0"/>
              </a:rPr>
              <a:t>The following people have reviewed the plan: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Family Member/Guardian: ___________________________________ DATE_______________</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Support Broker: 	 ___________________________________ DATE_______________</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Autism Division Designee:  ___________________________________ DATE_______________   </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A7F76940-B603-4874-A464-D4D05E8143C2}"/>
              </a:ext>
            </a:extLst>
          </p:cNvPr>
          <p:cNvSpPr txBox="1"/>
          <p:nvPr/>
        </p:nvSpPr>
        <p:spPr>
          <a:xfrm>
            <a:off x="2843213" y="4681651"/>
            <a:ext cx="8372475" cy="584775"/>
          </a:xfrm>
          <a:prstGeom prst="rect">
            <a:avLst/>
          </a:prstGeom>
          <a:noFill/>
        </p:spPr>
        <p:txBody>
          <a:bodyPr wrap="square" rtlCol="0">
            <a:spAutoFit/>
          </a:bodyPr>
          <a:lstStyle/>
          <a:p>
            <a:r>
              <a:rPr lang="en-US" sz="1600" dirty="0">
                <a:effectLst/>
                <a:latin typeface="Arial" panose="020B0604020202020204" pitchFamily="34" charset="0"/>
                <a:ea typeface="Times New Roman" panose="02020603050405020304" pitchFamily="18" charset="0"/>
                <a:cs typeface="Arial" panose="020B0604020202020204" pitchFamily="34" charset="0"/>
              </a:rPr>
              <a:t>The ASP must then be signed by the family/guardian, ASB and ACM. The signature date should be the date of the ASP. </a:t>
            </a:r>
            <a:endParaRPr lang="en-US" sz="1600" dirty="0">
              <a:latin typeface="Arial" panose="020B0604020202020204" pitchFamily="34" charset="0"/>
              <a:cs typeface="Arial" panose="020B060402020202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57C9FBC3-5174-4C1D-B036-20B198744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312" y="4150012"/>
            <a:ext cx="1652818" cy="1648055"/>
          </a:xfrm>
          <a:prstGeom prst="rect">
            <a:avLst/>
          </a:prstGeom>
        </p:spPr>
      </p:pic>
    </p:spTree>
    <p:extLst>
      <p:ext uri="{BB962C8B-B14F-4D97-AF65-F5344CB8AC3E}">
        <p14:creationId xmlns:p14="http://schemas.microsoft.com/office/powerpoint/2010/main" val="22638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7F19478-C75D-4080-8927-C18D6133A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066" y="1189345"/>
            <a:ext cx="7961868" cy="4479309"/>
          </a:xfrm>
          <a:prstGeom prst="rect">
            <a:avLst/>
          </a:prstGeom>
        </p:spPr>
      </p:pic>
    </p:spTree>
    <p:extLst>
      <p:ext uri="{BB962C8B-B14F-4D97-AF65-F5344CB8AC3E}">
        <p14:creationId xmlns:p14="http://schemas.microsoft.com/office/powerpoint/2010/main" val="250582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D798FA-8770-400D-A956-6E5B4720BFD7}"/>
              </a:ext>
            </a:extLst>
          </p:cNvPr>
          <p:cNvSpPr txBox="1"/>
          <p:nvPr/>
        </p:nvSpPr>
        <p:spPr>
          <a:xfrm>
            <a:off x="2138361" y="1142999"/>
            <a:ext cx="791527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Provider Rate Changes</a:t>
            </a:r>
          </a:p>
        </p:txBody>
      </p:sp>
      <p:pic>
        <p:nvPicPr>
          <p:cNvPr id="4" name="Picture 3" descr="A yellow sign with black text&#10;&#10;Description automatically generated with low confidence">
            <a:extLst>
              <a:ext uri="{FF2B5EF4-FFF2-40B4-BE49-F238E27FC236}">
                <a16:creationId xmlns:a16="http://schemas.microsoft.com/office/drawing/2014/main" id="{D3E39F73-88FA-4DFB-8951-4F24339EC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658" y="2325686"/>
            <a:ext cx="3926683" cy="2617788"/>
          </a:xfrm>
          <a:prstGeom prst="rect">
            <a:avLst/>
          </a:prstGeom>
        </p:spPr>
      </p:pic>
    </p:spTree>
    <p:extLst>
      <p:ext uri="{BB962C8B-B14F-4D97-AF65-F5344CB8AC3E}">
        <p14:creationId xmlns:p14="http://schemas.microsoft.com/office/powerpoint/2010/main" val="1459354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545573-C23B-4B6D-BF3D-BDA702B1E2BE}"/>
              </a:ext>
            </a:extLst>
          </p:cNvPr>
          <p:cNvSpPr txBox="1"/>
          <p:nvPr/>
        </p:nvSpPr>
        <p:spPr>
          <a:xfrm>
            <a:off x="2246947" y="2536179"/>
            <a:ext cx="9429750" cy="389273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Details of the rate changes were covered in our June 28</a:t>
            </a:r>
            <a:r>
              <a:rPr lang="en-US" baseline="30000" dirty="0"/>
              <a:t>th</a:t>
            </a:r>
            <a:r>
              <a:rPr lang="en-US" dirty="0"/>
              <a:t> meeting.</a:t>
            </a:r>
          </a:p>
          <a:p>
            <a:pPr marL="285750" indent="-285750">
              <a:lnSpc>
                <a:spcPct val="200000"/>
              </a:lnSpc>
              <a:buFont typeface="Arial" panose="020B0604020202020204" pitchFamily="34" charset="0"/>
              <a:buChar char="•"/>
            </a:pPr>
            <a:r>
              <a:rPr lang="en-US" dirty="0"/>
              <a:t>The increase is not blanket increase or automatic.</a:t>
            </a:r>
          </a:p>
          <a:p>
            <a:pPr marL="285750" indent="-285750">
              <a:lnSpc>
                <a:spcPct val="200000"/>
              </a:lnSpc>
              <a:buFont typeface="Arial" panose="020B0604020202020204" pitchFamily="34" charset="0"/>
              <a:buChar char="•"/>
            </a:pPr>
            <a:r>
              <a:rPr lang="en-US" dirty="0"/>
              <a:t>ASB should be speaking with families first.</a:t>
            </a:r>
          </a:p>
          <a:p>
            <a:pPr marL="285750" indent="-285750">
              <a:lnSpc>
                <a:spcPct val="200000"/>
              </a:lnSpc>
              <a:buFont typeface="Arial" panose="020B0604020202020204" pitchFamily="34" charset="0"/>
              <a:buChar char="•"/>
            </a:pPr>
            <a:r>
              <a:rPr lang="en-US" dirty="0"/>
              <a:t>Some providers may have to wait until a new budget year before getting the increase.</a:t>
            </a:r>
          </a:p>
          <a:p>
            <a:pPr marL="285750" indent="-285750">
              <a:lnSpc>
                <a:spcPct val="200000"/>
              </a:lnSpc>
              <a:buFont typeface="Arial" panose="020B0604020202020204" pitchFamily="34" charset="0"/>
              <a:buChar char="•"/>
            </a:pPr>
            <a:r>
              <a:rPr lang="en-US" dirty="0"/>
              <a:t>The changes are to the rate CAPS. Rates should be negotiated by the family and provider.</a:t>
            </a:r>
          </a:p>
          <a:p>
            <a:pPr marL="285750" indent="-285750">
              <a:lnSpc>
                <a:spcPct val="200000"/>
              </a:lnSpc>
              <a:buFont typeface="Arial" panose="020B0604020202020204" pitchFamily="34" charset="0"/>
              <a:buChar char="•"/>
            </a:pPr>
            <a:r>
              <a:rPr lang="en-US" dirty="0"/>
              <a:t>DDS will notify all providers of change in Fall of 2021.</a:t>
            </a:r>
          </a:p>
          <a:p>
            <a:pPr marL="285750" indent="-285750">
              <a:lnSpc>
                <a:spcPct val="200000"/>
              </a:lnSpc>
              <a:buFont typeface="Arial" panose="020B0604020202020204" pitchFamily="34" charset="0"/>
              <a:buChar char="•"/>
            </a:pPr>
            <a:r>
              <a:rPr lang="en-US" sz="1800" b="1" dirty="0"/>
              <a:t>RBT services are not available until Fall 2021!!!</a:t>
            </a:r>
          </a:p>
        </p:txBody>
      </p:sp>
      <p:sp>
        <p:nvSpPr>
          <p:cNvPr id="3" name="TextBox 2">
            <a:extLst>
              <a:ext uri="{FF2B5EF4-FFF2-40B4-BE49-F238E27FC236}">
                <a16:creationId xmlns:a16="http://schemas.microsoft.com/office/drawing/2014/main" id="{A431E230-77D5-4630-885C-3BB7EF8F3AFD}"/>
              </a:ext>
            </a:extLst>
          </p:cNvPr>
          <p:cNvSpPr txBox="1"/>
          <p:nvPr/>
        </p:nvSpPr>
        <p:spPr>
          <a:xfrm>
            <a:off x="2246947" y="1096742"/>
            <a:ext cx="7915275"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Rate Changes Reminders</a:t>
            </a:r>
          </a:p>
        </p:txBody>
      </p:sp>
      <p:pic>
        <p:nvPicPr>
          <p:cNvPr id="5" name="Picture 4" descr="A picture containing text, businesscard, clipart, envelope&#10;&#10;Description automatically generated">
            <a:extLst>
              <a:ext uri="{FF2B5EF4-FFF2-40B4-BE49-F238E27FC236}">
                <a16:creationId xmlns:a16="http://schemas.microsoft.com/office/drawing/2014/main" id="{F067A11E-C37C-4DF0-8BCA-D7A813DE4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34" y="429089"/>
            <a:ext cx="2167891" cy="2104749"/>
          </a:xfrm>
          <a:prstGeom prst="rect">
            <a:avLst/>
          </a:prstGeom>
        </p:spPr>
      </p:pic>
    </p:spTree>
    <p:extLst>
      <p:ext uri="{BB962C8B-B14F-4D97-AF65-F5344CB8AC3E}">
        <p14:creationId xmlns:p14="http://schemas.microsoft.com/office/powerpoint/2010/main" val="3033580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5084-EF1D-45CC-9523-869745CF2DC3}"/>
              </a:ext>
            </a:extLst>
          </p:cNvPr>
          <p:cNvSpPr txBox="1">
            <a:spLocks/>
          </p:cNvSpPr>
          <p:nvPr/>
        </p:nvSpPr>
        <p:spPr>
          <a:xfrm>
            <a:off x="684213" y="1220787"/>
            <a:ext cx="8534401" cy="822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Rate Changes</a:t>
            </a:r>
          </a:p>
        </p:txBody>
      </p:sp>
      <p:sp>
        <p:nvSpPr>
          <p:cNvPr id="3" name="Text Placeholder 2">
            <a:extLst>
              <a:ext uri="{FF2B5EF4-FFF2-40B4-BE49-F238E27FC236}">
                <a16:creationId xmlns:a16="http://schemas.microsoft.com/office/drawing/2014/main" id="{9EEA0CB0-6863-4464-94F4-593801FE720F}"/>
              </a:ext>
            </a:extLst>
          </p:cNvPr>
          <p:cNvSpPr txBox="1">
            <a:spLocks/>
          </p:cNvSpPr>
          <p:nvPr/>
        </p:nvSpPr>
        <p:spPr>
          <a:xfrm>
            <a:off x="684213" y="2333625"/>
            <a:ext cx="9161536" cy="366077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All rate caps have increased except for the Respite in the Home of a Caregiver, which remains the same as before (</a:t>
            </a:r>
            <a:r>
              <a:rPr lang="en-US" b="1"/>
              <a:t>$99.72</a:t>
            </a:r>
            <a:r>
              <a:rPr lang="en-US"/>
              <a:t>/day).</a:t>
            </a:r>
          </a:p>
          <a:p>
            <a:r>
              <a:rPr lang="en-US"/>
              <a:t>All Senior Therapist caps are now </a:t>
            </a:r>
            <a:r>
              <a:rPr lang="en-US" b="1"/>
              <a:t>$136.63 </a:t>
            </a:r>
            <a:r>
              <a:rPr lang="en-US"/>
              <a:t>(Agency)or </a:t>
            </a:r>
            <a:r>
              <a:rPr lang="en-US" b="1"/>
              <a:t>$114.32 </a:t>
            </a:r>
            <a:r>
              <a:rPr lang="en-US"/>
              <a:t>(Ind. Contractor)</a:t>
            </a:r>
          </a:p>
          <a:p>
            <a:r>
              <a:rPr lang="en-US"/>
              <a:t>All Therapist caps are </a:t>
            </a:r>
            <a:r>
              <a:rPr lang="en-US" b="1"/>
              <a:t>$105.79 </a:t>
            </a:r>
            <a:r>
              <a:rPr lang="en-US"/>
              <a:t>(A) and </a:t>
            </a:r>
            <a:r>
              <a:rPr lang="en-US" b="1"/>
              <a:t>$80.86 </a:t>
            </a:r>
            <a:r>
              <a:rPr lang="en-US"/>
              <a:t>(IC)</a:t>
            </a:r>
          </a:p>
          <a:p>
            <a:r>
              <a:rPr lang="en-US"/>
              <a:t>All Direct Support caps are </a:t>
            </a:r>
            <a:r>
              <a:rPr lang="en-US" b="1"/>
              <a:t>$60.91 </a:t>
            </a:r>
            <a:r>
              <a:rPr lang="en-US"/>
              <a:t>(A) and </a:t>
            </a:r>
            <a:r>
              <a:rPr lang="en-US" b="1"/>
              <a:t>$29.71 </a:t>
            </a:r>
            <a:r>
              <a:rPr lang="en-US"/>
              <a:t>(IC)</a:t>
            </a:r>
          </a:p>
          <a:p>
            <a:r>
              <a:rPr lang="en-US"/>
              <a:t>Respite caps are </a:t>
            </a:r>
            <a:r>
              <a:rPr lang="en-US" b="1"/>
              <a:t>$27.25 </a:t>
            </a:r>
            <a:r>
              <a:rPr lang="en-US"/>
              <a:t>(A) and </a:t>
            </a:r>
            <a:r>
              <a:rPr lang="en-US" b="1"/>
              <a:t>$20.28 </a:t>
            </a:r>
            <a:r>
              <a:rPr lang="en-US"/>
              <a:t>(IP)</a:t>
            </a:r>
          </a:p>
          <a:p>
            <a:pPr marL="285750" indent="-285750"/>
            <a:r>
              <a:rPr lang="en-US"/>
              <a:t>Please remember, Individual Respite providers need to have employer taxes added to the contracted rate prior to entering them into the Portal.</a:t>
            </a:r>
          </a:p>
          <a:p>
            <a:pPr marL="285750" indent="-285750"/>
            <a:r>
              <a:rPr lang="en-US"/>
              <a:t>If an independent respite provider contracts for </a:t>
            </a:r>
            <a:r>
              <a:rPr lang="en-US" b="1"/>
              <a:t>$20.28</a:t>
            </a:r>
            <a:r>
              <a:rPr lang="en-US"/>
              <a:t>/hr, the new adjusted rate to include the employer taxes would be </a:t>
            </a:r>
            <a:r>
              <a:rPr lang="en-US" b="1"/>
              <a:t>$22.50</a:t>
            </a:r>
            <a:r>
              <a:rPr lang="en-US"/>
              <a:t>.</a:t>
            </a:r>
            <a:endParaRPr lang="en-US" dirty="0"/>
          </a:p>
        </p:txBody>
      </p:sp>
    </p:spTree>
    <p:extLst>
      <p:ext uri="{BB962C8B-B14F-4D97-AF65-F5344CB8AC3E}">
        <p14:creationId xmlns:p14="http://schemas.microsoft.com/office/powerpoint/2010/main" val="130528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0D7129-CCF3-40A9-8B5C-D1957FF67313}"/>
              </a:ext>
            </a:extLst>
          </p:cNvPr>
          <p:cNvSpPr txBox="1"/>
          <p:nvPr/>
        </p:nvSpPr>
        <p:spPr>
          <a:xfrm>
            <a:off x="2531268" y="992016"/>
            <a:ext cx="7358061" cy="4204356"/>
          </a:xfrm>
          <a:prstGeom prst="rect">
            <a:avLst/>
          </a:prstGeom>
          <a:noFill/>
        </p:spPr>
        <p:txBody>
          <a:bodyPr wrap="square">
            <a:spAutoFit/>
          </a:bodyPr>
          <a:lstStyle/>
          <a:p>
            <a:pPr marL="342900" indent="-342900">
              <a:lnSpc>
                <a:spcPct val="150000"/>
              </a:lnSpc>
              <a:buFont typeface="+mj-lt"/>
              <a:buAutoNum type="arabicPeriod"/>
            </a:pPr>
            <a:r>
              <a:rPr lang="en-US" dirty="0"/>
              <a:t>Contact both the provider and guardian and obtain agreement about new rate.</a:t>
            </a:r>
          </a:p>
          <a:p>
            <a:pPr marL="800100" lvl="1" indent="-342900">
              <a:lnSpc>
                <a:spcPct val="150000"/>
              </a:lnSpc>
              <a:buFont typeface="Arial" panose="020B0604020202020204" pitchFamily="34" charset="0"/>
              <a:buChar char="•"/>
            </a:pPr>
            <a:r>
              <a:rPr lang="en-US" dirty="0"/>
              <a:t>Families do not need to agree to a rate change, but we should inform them saying no could result in the loss of the provider</a:t>
            </a:r>
          </a:p>
          <a:p>
            <a:pPr marL="342900" indent="-342900">
              <a:lnSpc>
                <a:spcPct val="150000"/>
              </a:lnSpc>
              <a:buFont typeface="+mj-lt"/>
              <a:buAutoNum type="arabicPeriod"/>
            </a:pPr>
            <a:r>
              <a:rPr lang="en-US" dirty="0"/>
              <a:t>Work with both parties to obtain signatures on new contract with new rate, including effective date</a:t>
            </a:r>
          </a:p>
          <a:p>
            <a:pPr marL="342900" indent="-342900">
              <a:lnSpc>
                <a:spcPct val="150000"/>
              </a:lnSpc>
              <a:buFont typeface="+mj-lt"/>
              <a:buAutoNum type="arabicPeriod"/>
            </a:pPr>
            <a:r>
              <a:rPr lang="en-US" dirty="0"/>
              <a:t>Update the rate in the Portal by providing an end date for existing rate and adding a new rate using the effective date on the contract</a:t>
            </a:r>
          </a:p>
          <a:p>
            <a:pPr marL="342900" indent="-342900">
              <a:lnSpc>
                <a:spcPct val="150000"/>
              </a:lnSpc>
              <a:buFont typeface="+mj-lt"/>
              <a:buAutoNum type="arabicPeriod"/>
            </a:pPr>
            <a:r>
              <a:rPr lang="en-US" dirty="0"/>
              <a:t>Submit the contract to PPL</a:t>
            </a:r>
          </a:p>
          <a:p>
            <a:pPr marL="342900" indent="-342900">
              <a:lnSpc>
                <a:spcPct val="150000"/>
              </a:lnSpc>
              <a:buFont typeface="+mj-lt"/>
              <a:buAutoNum type="arabicPeriod"/>
            </a:pPr>
            <a:r>
              <a:rPr lang="en-US" dirty="0"/>
              <a:t>Repeat as necessary for each service, provider, and participant</a:t>
            </a:r>
          </a:p>
        </p:txBody>
      </p:sp>
      <p:sp>
        <p:nvSpPr>
          <p:cNvPr id="4" name="Title 1">
            <a:extLst>
              <a:ext uri="{FF2B5EF4-FFF2-40B4-BE49-F238E27FC236}">
                <a16:creationId xmlns:a16="http://schemas.microsoft.com/office/drawing/2014/main" id="{0116D009-332D-4092-956B-E46205DB0754}"/>
              </a:ext>
            </a:extLst>
          </p:cNvPr>
          <p:cNvSpPr txBox="1">
            <a:spLocks/>
          </p:cNvSpPr>
          <p:nvPr/>
        </p:nvSpPr>
        <p:spPr>
          <a:xfrm>
            <a:off x="1828799" y="324372"/>
            <a:ext cx="8534401" cy="779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Rate Changes- the Process</a:t>
            </a:r>
          </a:p>
        </p:txBody>
      </p:sp>
      <p:pic>
        <p:nvPicPr>
          <p:cNvPr id="8" name="Picture 7" descr="A picture containing text, queen, clipart&#10;&#10;Description automatically generated">
            <a:extLst>
              <a:ext uri="{FF2B5EF4-FFF2-40B4-BE49-F238E27FC236}">
                <a16:creationId xmlns:a16="http://schemas.microsoft.com/office/drawing/2014/main" id="{0F9D0BFE-6CB6-4C73-82FD-5CC2462C7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529" y="5398879"/>
            <a:ext cx="4890953" cy="1507716"/>
          </a:xfrm>
          <a:prstGeom prst="rect">
            <a:avLst/>
          </a:prstGeom>
        </p:spPr>
      </p:pic>
    </p:spTree>
    <p:extLst>
      <p:ext uri="{BB962C8B-B14F-4D97-AF65-F5344CB8AC3E}">
        <p14:creationId xmlns:p14="http://schemas.microsoft.com/office/powerpoint/2010/main" val="350917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F3207CC-EA72-4E1A-A1B9-7E512B27DF79}"/>
              </a:ext>
            </a:extLst>
          </p:cNvPr>
          <p:cNvSpPr txBox="1">
            <a:spLocks/>
          </p:cNvSpPr>
          <p:nvPr/>
        </p:nvSpPr>
        <p:spPr>
          <a:xfrm>
            <a:off x="3221036" y="3614738"/>
            <a:ext cx="5749926" cy="3009899"/>
          </a:xfrm>
          <a:prstGeom prst="rect">
            <a:avLst/>
          </a:prstGeom>
          <a:ln>
            <a:solidFill>
              <a:schemeClr val="accent6"/>
            </a:solidFill>
          </a:ln>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2060"/>
              </a:buClr>
              <a:buNone/>
            </a:pPr>
            <a:r>
              <a:rPr lang="en-US" sz="3200" dirty="0"/>
              <a:t>June 28</a:t>
            </a:r>
            <a:r>
              <a:rPr lang="en-US" sz="3200" baseline="30000" dirty="0"/>
              <a:t>th</a:t>
            </a:r>
            <a:r>
              <a:rPr lang="en-US" sz="3200" dirty="0"/>
              <a:t> Meeting</a:t>
            </a:r>
          </a:p>
          <a:p>
            <a:pPr marL="285750" indent="-285750">
              <a:buClr>
                <a:srgbClr val="002060"/>
              </a:buClr>
            </a:pPr>
            <a:r>
              <a:rPr lang="en-US" dirty="0"/>
              <a:t>WELCOME/ OVERVIEW OF CHANGES</a:t>
            </a:r>
          </a:p>
          <a:p>
            <a:pPr marL="285750" indent="-285750">
              <a:buClr>
                <a:srgbClr val="002060"/>
              </a:buClr>
            </a:pPr>
            <a:r>
              <a:rPr lang="en-US" dirty="0"/>
              <a:t>CAP CHANGES</a:t>
            </a:r>
          </a:p>
          <a:p>
            <a:pPr marL="285750" indent="-285750">
              <a:buClr>
                <a:srgbClr val="002060"/>
              </a:buClr>
            </a:pPr>
            <a:r>
              <a:rPr lang="en-US" dirty="0"/>
              <a:t>CHANGES TO WAIVER SERVICES</a:t>
            </a:r>
          </a:p>
          <a:p>
            <a:pPr marL="285750" indent="-285750">
              <a:buClr>
                <a:srgbClr val="002060"/>
              </a:buClr>
            </a:pPr>
            <a:r>
              <a:rPr lang="en-US" dirty="0"/>
              <a:t>RATE CHANGES</a:t>
            </a:r>
          </a:p>
          <a:p>
            <a:pPr marL="285750" indent="-285750">
              <a:buClr>
                <a:srgbClr val="002060"/>
              </a:buClr>
            </a:pPr>
            <a:r>
              <a:rPr lang="en-US" dirty="0"/>
              <a:t>MANDATED REPORTER/ RETURNING TO LIFE BEYOND THE SCREEN</a:t>
            </a:r>
          </a:p>
          <a:p>
            <a:pPr marL="285750" indent="-285750">
              <a:buClr>
                <a:srgbClr val="002060"/>
              </a:buClr>
            </a:pPr>
            <a:r>
              <a:rPr lang="en-US" dirty="0"/>
              <a:t>QUESTIONS</a:t>
            </a:r>
          </a:p>
          <a:p>
            <a:pPr marL="285750" indent="-285750">
              <a:buClr>
                <a:srgbClr val="002060"/>
              </a:buClr>
            </a:pPr>
            <a:r>
              <a:rPr lang="en-US" dirty="0"/>
              <a:t>RECORDING REMINDER</a:t>
            </a:r>
          </a:p>
          <a:p>
            <a:pPr>
              <a:buClr>
                <a:srgbClr val="002060"/>
              </a:buClr>
            </a:pPr>
            <a:endParaRPr lang="en-US" dirty="0"/>
          </a:p>
        </p:txBody>
      </p:sp>
      <p:sp>
        <p:nvSpPr>
          <p:cNvPr id="4" name="TextBox 3">
            <a:extLst>
              <a:ext uri="{FF2B5EF4-FFF2-40B4-BE49-F238E27FC236}">
                <a16:creationId xmlns:a16="http://schemas.microsoft.com/office/drawing/2014/main" id="{C0DBA48B-8C2B-416F-A991-85785F4F85BB}"/>
              </a:ext>
            </a:extLst>
          </p:cNvPr>
          <p:cNvSpPr txBox="1"/>
          <p:nvPr/>
        </p:nvSpPr>
        <p:spPr>
          <a:xfrm>
            <a:off x="1559718" y="442146"/>
            <a:ext cx="9072563" cy="769441"/>
          </a:xfrm>
          <a:prstGeom prst="rect">
            <a:avLst/>
          </a:prstGeom>
          <a:noFill/>
        </p:spPr>
        <p:txBody>
          <a:bodyPr wrap="square">
            <a:spAutoFit/>
          </a:bodyPr>
          <a:lstStyle/>
          <a:p>
            <a:pPr algn="ctr"/>
            <a:r>
              <a:rPr lang="en-US" sz="4400" dirty="0"/>
              <a:t>Recap from Previous Meetings</a:t>
            </a:r>
          </a:p>
        </p:txBody>
      </p:sp>
      <p:sp>
        <p:nvSpPr>
          <p:cNvPr id="5" name="Text Placeholder 3">
            <a:extLst>
              <a:ext uri="{FF2B5EF4-FFF2-40B4-BE49-F238E27FC236}">
                <a16:creationId xmlns:a16="http://schemas.microsoft.com/office/drawing/2014/main" id="{548E0698-33F1-435D-A714-69DCF5D9CFC3}"/>
              </a:ext>
            </a:extLst>
          </p:cNvPr>
          <p:cNvSpPr txBox="1">
            <a:spLocks/>
          </p:cNvSpPr>
          <p:nvPr/>
        </p:nvSpPr>
        <p:spPr>
          <a:xfrm>
            <a:off x="3221036" y="1753556"/>
            <a:ext cx="5749925" cy="1319213"/>
          </a:xfrm>
          <a:prstGeom prst="rect">
            <a:avLst/>
          </a:prstGeom>
          <a:ln>
            <a:solidFill>
              <a:schemeClr val="accent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2060"/>
              </a:buClr>
              <a:buNone/>
            </a:pPr>
            <a:r>
              <a:rPr lang="en-US" sz="2000" dirty="0"/>
              <a:t>June 17th</a:t>
            </a:r>
            <a:r>
              <a:rPr lang="en-US" sz="2000" baseline="30000" dirty="0"/>
              <a:t>th</a:t>
            </a:r>
            <a:r>
              <a:rPr lang="en-US" sz="2000" dirty="0"/>
              <a:t> Meeting</a:t>
            </a:r>
          </a:p>
          <a:p>
            <a:pPr marL="285750" indent="-285750">
              <a:buClr>
                <a:srgbClr val="002060"/>
              </a:buClr>
            </a:pPr>
            <a:r>
              <a:rPr lang="en-US" sz="2000" dirty="0"/>
              <a:t>HCSIS Training</a:t>
            </a:r>
          </a:p>
          <a:p>
            <a:pPr>
              <a:buClr>
                <a:srgbClr val="002060"/>
              </a:buClr>
            </a:pPr>
            <a:endParaRPr lang="en-US" dirty="0"/>
          </a:p>
        </p:txBody>
      </p:sp>
    </p:spTree>
    <p:extLst>
      <p:ext uri="{BB962C8B-B14F-4D97-AF65-F5344CB8AC3E}">
        <p14:creationId xmlns:p14="http://schemas.microsoft.com/office/powerpoint/2010/main" val="2917401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4F7C-359B-4CDD-BBEF-606151F84507}"/>
              </a:ext>
            </a:extLst>
          </p:cNvPr>
          <p:cNvSpPr>
            <a:spLocks noGrp="1"/>
          </p:cNvSpPr>
          <p:nvPr>
            <p:ph type="ctrTitle"/>
          </p:nvPr>
        </p:nvSpPr>
        <p:spPr>
          <a:xfrm>
            <a:off x="1524000" y="3041006"/>
            <a:ext cx="9144000" cy="985838"/>
          </a:xfrm>
        </p:spPr>
        <p:txBody>
          <a:bodyPr>
            <a:normAutofit/>
          </a:bodyPr>
          <a:lstStyle/>
          <a:p>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Broker Monthly Meeting Checklist </a:t>
            </a:r>
            <a:endParaRPr lang="en-US" sz="3600" dirty="0"/>
          </a:p>
        </p:txBody>
      </p:sp>
      <p:sp>
        <p:nvSpPr>
          <p:cNvPr id="3" name="Subtitle 2">
            <a:extLst>
              <a:ext uri="{FF2B5EF4-FFF2-40B4-BE49-F238E27FC236}">
                <a16:creationId xmlns:a16="http://schemas.microsoft.com/office/drawing/2014/main" id="{AE7373C9-4C62-419A-88F1-38C216776E66}"/>
              </a:ext>
            </a:extLst>
          </p:cNvPr>
          <p:cNvSpPr>
            <a:spLocks noGrp="1"/>
          </p:cNvSpPr>
          <p:nvPr>
            <p:ph type="subTitle" idx="1"/>
          </p:nvPr>
        </p:nvSpPr>
        <p:spPr>
          <a:xfrm>
            <a:off x="5238750" y="4026844"/>
            <a:ext cx="1714500" cy="674687"/>
          </a:xfrm>
        </p:spPr>
        <p:txBody>
          <a:bodyPr/>
          <a:lstStyle/>
          <a:p>
            <a:r>
              <a:rPr lang="en-US" dirty="0"/>
              <a:t>Updates </a:t>
            </a:r>
          </a:p>
        </p:txBody>
      </p:sp>
      <p:pic>
        <p:nvPicPr>
          <p:cNvPr id="5" name="Picture 4">
            <a:extLst>
              <a:ext uri="{FF2B5EF4-FFF2-40B4-BE49-F238E27FC236}">
                <a16:creationId xmlns:a16="http://schemas.microsoft.com/office/drawing/2014/main" id="{2C4439EE-C3EC-4B1D-AA7E-DB17EFEC7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506" y="925198"/>
            <a:ext cx="4090988" cy="2115808"/>
          </a:xfrm>
          <a:prstGeom prst="rect">
            <a:avLst/>
          </a:prstGeom>
        </p:spPr>
      </p:pic>
    </p:spTree>
    <p:extLst>
      <p:ext uri="{BB962C8B-B14F-4D97-AF65-F5344CB8AC3E}">
        <p14:creationId xmlns:p14="http://schemas.microsoft.com/office/powerpoint/2010/main" val="1896534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AD6C-5F24-407D-ABE8-C2CE925BA35D}"/>
              </a:ext>
            </a:extLst>
          </p:cNvPr>
          <p:cNvSpPr>
            <a:spLocks noGrp="1"/>
          </p:cNvSpPr>
          <p:nvPr>
            <p:ph type="title"/>
          </p:nvPr>
        </p:nvSpPr>
        <p:spPr/>
        <p:txBody>
          <a:bodyPr/>
          <a:lstStyle/>
          <a:p>
            <a:pPr algn="ctr"/>
            <a:r>
              <a:rPr lang="en-US" b="1" dirty="0"/>
              <a:t>Monthly Meeting Checklist</a:t>
            </a:r>
          </a:p>
        </p:txBody>
      </p:sp>
      <p:sp>
        <p:nvSpPr>
          <p:cNvPr id="3" name="Content Placeholder 2">
            <a:extLst>
              <a:ext uri="{FF2B5EF4-FFF2-40B4-BE49-F238E27FC236}">
                <a16:creationId xmlns:a16="http://schemas.microsoft.com/office/drawing/2014/main" id="{D3DC9C87-0359-4FBC-A465-8780DC441650}"/>
              </a:ext>
            </a:extLst>
          </p:cNvPr>
          <p:cNvSpPr>
            <a:spLocks noGrp="1"/>
          </p:cNvSpPr>
          <p:nvPr>
            <p:ph idx="1"/>
          </p:nvPr>
        </p:nvSpPr>
        <p:spPr>
          <a:xfrm>
            <a:off x="838200" y="1825625"/>
            <a:ext cx="10515600" cy="2613025"/>
          </a:xfrm>
        </p:spPr>
        <p:txBody>
          <a:bodyPr>
            <a:normAutofit/>
          </a:bodyPr>
          <a:lstStyle/>
          <a:p>
            <a:r>
              <a:rPr lang="en-US" sz="2400" dirty="0"/>
              <a:t>Helps Brokers plan for upcoming meetings with families and caregivers</a:t>
            </a:r>
          </a:p>
          <a:p>
            <a:r>
              <a:rPr lang="en-US" sz="2400" dirty="0"/>
              <a:t>Offers support in what should be reviewed each month with families</a:t>
            </a:r>
          </a:p>
          <a:p>
            <a:r>
              <a:rPr lang="en-US" sz="2400" dirty="0"/>
              <a:t>Captures critical information </a:t>
            </a:r>
          </a:p>
          <a:p>
            <a:r>
              <a:rPr lang="en-US" sz="2400" dirty="0"/>
              <a:t>Assists as a reference for future tasks that need to be completed</a:t>
            </a:r>
          </a:p>
          <a:p>
            <a:r>
              <a:rPr lang="en-US" sz="2400" dirty="0"/>
              <a:t>Allows updates and information to be easily shared with Supervisors and ACMs  </a:t>
            </a:r>
          </a:p>
          <a:p>
            <a:pPr lvl="1"/>
            <a:endParaRPr lang="en-US" dirty="0"/>
          </a:p>
        </p:txBody>
      </p:sp>
      <p:pic>
        <p:nvPicPr>
          <p:cNvPr id="5" name="Picture 4" descr="Shape, arrow&#10;&#10;Description automatically generated">
            <a:extLst>
              <a:ext uri="{FF2B5EF4-FFF2-40B4-BE49-F238E27FC236}">
                <a16:creationId xmlns:a16="http://schemas.microsoft.com/office/drawing/2014/main" id="{10785FDA-1186-4724-935D-39B712C3A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737" y="4371974"/>
            <a:ext cx="1152525" cy="1152525"/>
          </a:xfrm>
          <a:prstGeom prst="rect">
            <a:avLst/>
          </a:prstGeom>
        </p:spPr>
      </p:pic>
    </p:spTree>
    <p:extLst>
      <p:ext uri="{BB962C8B-B14F-4D97-AF65-F5344CB8AC3E}">
        <p14:creationId xmlns:p14="http://schemas.microsoft.com/office/powerpoint/2010/main" val="315505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E8F3-C0E5-4D4D-B30E-7107C22A21C7}"/>
              </a:ext>
            </a:extLst>
          </p:cNvPr>
          <p:cNvSpPr>
            <a:spLocks noGrp="1"/>
          </p:cNvSpPr>
          <p:nvPr>
            <p:ph type="title"/>
          </p:nvPr>
        </p:nvSpPr>
        <p:spPr>
          <a:xfrm>
            <a:off x="352425" y="247650"/>
            <a:ext cx="11125200" cy="587705"/>
          </a:xfrm>
        </p:spPr>
        <p:txBody>
          <a:bodyPr vert="horz" lIns="91440" tIns="45720" rIns="91440" bIns="45720" rtlCol="0" anchor="b">
            <a:normAutofit/>
          </a:bodyPr>
          <a:lstStyle/>
          <a:p>
            <a:pPr algn="ctr"/>
            <a:r>
              <a:rPr lang="en-US" sz="2800" b="1" kern="1200" dirty="0">
                <a:latin typeface="+mj-lt"/>
                <a:ea typeface="+mj-ea"/>
                <a:cs typeface="+mj-cs"/>
              </a:rPr>
              <a:t>Monthly Checklist will be submitted once a month to ACMs</a:t>
            </a:r>
          </a:p>
        </p:txBody>
      </p:sp>
      <p:pic>
        <p:nvPicPr>
          <p:cNvPr id="6" name="Picture 5">
            <a:extLst>
              <a:ext uri="{FF2B5EF4-FFF2-40B4-BE49-F238E27FC236}">
                <a16:creationId xmlns:a16="http://schemas.microsoft.com/office/drawing/2014/main" id="{1C8E9C4E-9D5A-4DCD-8234-5D118547EB39}"/>
              </a:ext>
            </a:extLst>
          </p:cNvPr>
          <p:cNvPicPr>
            <a:picLocks noChangeAspect="1"/>
          </p:cNvPicPr>
          <p:nvPr/>
        </p:nvPicPr>
        <p:blipFill>
          <a:blip r:embed="rId2"/>
          <a:stretch>
            <a:fillRect/>
          </a:stretch>
        </p:blipFill>
        <p:spPr>
          <a:xfrm>
            <a:off x="2058259" y="1591211"/>
            <a:ext cx="8075482" cy="5025390"/>
          </a:xfrm>
          <a:prstGeom prst="rect">
            <a:avLst/>
          </a:prstGeom>
        </p:spPr>
      </p:pic>
      <p:sp>
        <p:nvSpPr>
          <p:cNvPr id="7" name="TextBox 6">
            <a:extLst>
              <a:ext uri="{FF2B5EF4-FFF2-40B4-BE49-F238E27FC236}">
                <a16:creationId xmlns:a16="http://schemas.microsoft.com/office/drawing/2014/main" id="{E8505B60-BC2A-4C27-A906-747502A3CECE}"/>
              </a:ext>
            </a:extLst>
          </p:cNvPr>
          <p:cNvSpPr txBox="1"/>
          <p:nvPr/>
        </p:nvSpPr>
        <p:spPr>
          <a:xfrm>
            <a:off x="2113280" y="944880"/>
            <a:ext cx="9184640" cy="646331"/>
          </a:xfrm>
          <a:prstGeom prst="rect">
            <a:avLst/>
          </a:prstGeom>
          <a:noFill/>
        </p:spPr>
        <p:txBody>
          <a:bodyPr wrap="square" rtlCol="0">
            <a:spAutoFit/>
          </a:bodyPr>
          <a:lstStyle/>
          <a:p>
            <a:pPr marL="285750" indent="-285750">
              <a:buFont typeface="Arial" panose="020B0604020202020204" pitchFamily="34" charset="0"/>
              <a:buChar char="•"/>
            </a:pPr>
            <a:r>
              <a:rPr lang="en-US" dirty="0"/>
              <a:t>Designed to be printed on one sheet- front and back</a:t>
            </a:r>
          </a:p>
          <a:p>
            <a:pPr marL="285750" indent="-285750">
              <a:buFont typeface="Arial" panose="020B0604020202020204" pitchFamily="34" charset="0"/>
              <a:buChar char="•"/>
            </a:pPr>
            <a:r>
              <a:rPr lang="en-US" dirty="0"/>
              <a:t>Easy check off boxes with space to capture additional notes</a:t>
            </a:r>
          </a:p>
        </p:txBody>
      </p:sp>
    </p:spTree>
    <p:extLst>
      <p:ext uri="{BB962C8B-B14F-4D97-AF65-F5344CB8AC3E}">
        <p14:creationId xmlns:p14="http://schemas.microsoft.com/office/powerpoint/2010/main" val="330506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E8F3-C0E5-4D4D-B30E-7107C22A21C7}"/>
              </a:ext>
            </a:extLst>
          </p:cNvPr>
          <p:cNvSpPr>
            <a:spLocks noGrp="1"/>
          </p:cNvSpPr>
          <p:nvPr>
            <p:ph type="title"/>
          </p:nvPr>
        </p:nvSpPr>
        <p:spPr>
          <a:xfrm>
            <a:off x="3595687" y="177433"/>
            <a:ext cx="4943474" cy="1517734"/>
          </a:xfrm>
        </p:spPr>
        <p:txBody>
          <a:bodyPr vert="horz" lIns="91440" tIns="45720" rIns="91440" bIns="45720" rtlCol="0" anchor="b">
            <a:normAutofit/>
          </a:bodyPr>
          <a:lstStyle/>
          <a:p>
            <a:r>
              <a:rPr lang="en-US" b="1" kern="1200" dirty="0">
                <a:latin typeface="+mj-lt"/>
                <a:ea typeface="+mj-ea"/>
                <a:cs typeface="+mj-cs"/>
              </a:rPr>
              <a:t>Let’s review the form</a:t>
            </a:r>
            <a:br>
              <a:rPr lang="en-US" kern="1200" dirty="0">
                <a:latin typeface="+mj-lt"/>
                <a:ea typeface="+mj-ea"/>
                <a:cs typeface="+mj-cs"/>
              </a:rPr>
            </a:br>
            <a:endParaRPr lang="en-US" kern="1200" dirty="0">
              <a:latin typeface="+mj-lt"/>
              <a:ea typeface="+mj-ea"/>
              <a:cs typeface="+mj-cs"/>
            </a:endParaRPr>
          </a:p>
        </p:txBody>
      </p:sp>
      <p:sp>
        <p:nvSpPr>
          <p:cNvPr id="15" name="Content Placeholder 14">
            <a:extLst>
              <a:ext uri="{FF2B5EF4-FFF2-40B4-BE49-F238E27FC236}">
                <a16:creationId xmlns:a16="http://schemas.microsoft.com/office/drawing/2014/main" id="{85FF0399-31D1-424B-B0BA-1ECB57329B24}"/>
              </a:ext>
            </a:extLst>
          </p:cNvPr>
          <p:cNvSpPr>
            <a:spLocks noGrp="1"/>
          </p:cNvSpPr>
          <p:nvPr>
            <p:ph idx="1"/>
          </p:nvPr>
        </p:nvSpPr>
        <p:spPr>
          <a:xfrm>
            <a:off x="409574" y="1551003"/>
            <a:ext cx="11315701" cy="843690"/>
          </a:xfrm>
        </p:spPr>
        <p:txBody>
          <a:bodyPr>
            <a:normAutofit/>
          </a:bodyPr>
          <a:lstStyle/>
          <a:p>
            <a:pPr marL="0" indent="0">
              <a:buNone/>
            </a:pPr>
            <a:r>
              <a:rPr lang="en-US" sz="2000" dirty="0"/>
              <a:t>First Section</a:t>
            </a:r>
          </a:p>
          <a:p>
            <a:r>
              <a:rPr lang="en-US" sz="2000" dirty="0"/>
              <a:t> Who, What, Where, When</a:t>
            </a:r>
          </a:p>
        </p:txBody>
      </p:sp>
      <p:pic>
        <p:nvPicPr>
          <p:cNvPr id="3" name="Picture 2">
            <a:extLst>
              <a:ext uri="{FF2B5EF4-FFF2-40B4-BE49-F238E27FC236}">
                <a16:creationId xmlns:a16="http://schemas.microsoft.com/office/drawing/2014/main" id="{AED86915-C002-4C6E-A7CA-A5A27A54B92B}"/>
              </a:ext>
            </a:extLst>
          </p:cNvPr>
          <p:cNvPicPr>
            <a:picLocks noChangeAspect="1"/>
          </p:cNvPicPr>
          <p:nvPr/>
        </p:nvPicPr>
        <p:blipFill>
          <a:blip r:embed="rId2"/>
          <a:stretch>
            <a:fillRect/>
          </a:stretch>
        </p:blipFill>
        <p:spPr>
          <a:xfrm>
            <a:off x="269160" y="2751319"/>
            <a:ext cx="11653680" cy="2778954"/>
          </a:xfrm>
          <a:prstGeom prst="rect">
            <a:avLst/>
          </a:prstGeom>
        </p:spPr>
      </p:pic>
    </p:spTree>
    <p:extLst>
      <p:ext uri="{BB962C8B-B14F-4D97-AF65-F5344CB8AC3E}">
        <p14:creationId xmlns:p14="http://schemas.microsoft.com/office/powerpoint/2010/main" val="4100708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E8F3-C0E5-4D4D-B30E-7107C22A21C7}"/>
              </a:ext>
            </a:extLst>
          </p:cNvPr>
          <p:cNvSpPr>
            <a:spLocks noGrp="1"/>
          </p:cNvSpPr>
          <p:nvPr>
            <p:ph type="title"/>
          </p:nvPr>
        </p:nvSpPr>
        <p:spPr>
          <a:xfrm>
            <a:off x="3624263" y="167908"/>
            <a:ext cx="4943474" cy="1517734"/>
          </a:xfrm>
        </p:spPr>
        <p:txBody>
          <a:bodyPr vert="horz" lIns="91440" tIns="45720" rIns="91440" bIns="45720" rtlCol="0" anchor="b">
            <a:normAutofit/>
          </a:bodyPr>
          <a:lstStyle/>
          <a:p>
            <a:r>
              <a:rPr lang="en-US" b="1" kern="1200" dirty="0">
                <a:latin typeface="+mj-lt"/>
                <a:ea typeface="+mj-ea"/>
                <a:cs typeface="+mj-cs"/>
              </a:rPr>
              <a:t>Let’s review the form</a:t>
            </a:r>
            <a:br>
              <a:rPr lang="en-US" kern="1200" dirty="0">
                <a:latin typeface="+mj-lt"/>
                <a:ea typeface="+mj-ea"/>
                <a:cs typeface="+mj-cs"/>
              </a:rPr>
            </a:br>
            <a:endParaRPr lang="en-US" kern="1200" dirty="0">
              <a:latin typeface="+mj-lt"/>
              <a:ea typeface="+mj-ea"/>
              <a:cs typeface="+mj-cs"/>
            </a:endParaRPr>
          </a:p>
        </p:txBody>
      </p:sp>
      <p:sp>
        <p:nvSpPr>
          <p:cNvPr id="15" name="Content Placeholder 14">
            <a:extLst>
              <a:ext uri="{FF2B5EF4-FFF2-40B4-BE49-F238E27FC236}">
                <a16:creationId xmlns:a16="http://schemas.microsoft.com/office/drawing/2014/main" id="{85FF0399-31D1-424B-B0BA-1ECB57329B24}"/>
              </a:ext>
            </a:extLst>
          </p:cNvPr>
          <p:cNvSpPr>
            <a:spLocks noGrp="1"/>
          </p:cNvSpPr>
          <p:nvPr>
            <p:ph idx="1"/>
          </p:nvPr>
        </p:nvSpPr>
        <p:spPr>
          <a:xfrm>
            <a:off x="634400" y="1497160"/>
            <a:ext cx="10923198" cy="1459719"/>
          </a:xfrm>
        </p:spPr>
        <p:txBody>
          <a:bodyPr>
            <a:normAutofit/>
          </a:bodyPr>
          <a:lstStyle/>
          <a:p>
            <a:pPr marL="0" indent="0">
              <a:buNone/>
            </a:pPr>
            <a:r>
              <a:rPr lang="en-US" sz="2000" dirty="0"/>
              <a:t>Second Section</a:t>
            </a:r>
          </a:p>
          <a:p>
            <a:r>
              <a:rPr lang="en-US" sz="2000" dirty="0"/>
              <a:t> Budget and timesheets</a:t>
            </a:r>
          </a:p>
        </p:txBody>
      </p:sp>
      <p:pic>
        <p:nvPicPr>
          <p:cNvPr id="4" name="Picture 3">
            <a:extLst>
              <a:ext uri="{FF2B5EF4-FFF2-40B4-BE49-F238E27FC236}">
                <a16:creationId xmlns:a16="http://schemas.microsoft.com/office/drawing/2014/main" id="{8F90EA7F-D953-4A65-9A65-9B6382B94A00}"/>
              </a:ext>
            </a:extLst>
          </p:cNvPr>
          <p:cNvPicPr>
            <a:picLocks noChangeAspect="1"/>
          </p:cNvPicPr>
          <p:nvPr/>
        </p:nvPicPr>
        <p:blipFill>
          <a:blip r:embed="rId2"/>
          <a:stretch>
            <a:fillRect/>
          </a:stretch>
        </p:blipFill>
        <p:spPr>
          <a:xfrm>
            <a:off x="0" y="2674087"/>
            <a:ext cx="12192000" cy="2324790"/>
          </a:xfrm>
          <a:prstGeom prst="rect">
            <a:avLst/>
          </a:prstGeom>
        </p:spPr>
      </p:pic>
    </p:spTree>
    <p:extLst>
      <p:ext uri="{BB962C8B-B14F-4D97-AF65-F5344CB8AC3E}">
        <p14:creationId xmlns:p14="http://schemas.microsoft.com/office/powerpoint/2010/main" val="1320098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E8F3-C0E5-4D4D-B30E-7107C22A21C7}"/>
              </a:ext>
            </a:extLst>
          </p:cNvPr>
          <p:cNvSpPr>
            <a:spLocks noGrp="1"/>
          </p:cNvSpPr>
          <p:nvPr>
            <p:ph type="title"/>
          </p:nvPr>
        </p:nvSpPr>
        <p:spPr>
          <a:xfrm>
            <a:off x="3624263" y="167908"/>
            <a:ext cx="4943474" cy="1517734"/>
          </a:xfrm>
        </p:spPr>
        <p:txBody>
          <a:bodyPr vert="horz" lIns="91440" tIns="45720" rIns="91440" bIns="45720" rtlCol="0" anchor="b">
            <a:normAutofit/>
          </a:bodyPr>
          <a:lstStyle/>
          <a:p>
            <a:r>
              <a:rPr lang="en-US" b="1" kern="1200" dirty="0">
                <a:latin typeface="+mj-lt"/>
                <a:ea typeface="+mj-ea"/>
                <a:cs typeface="+mj-cs"/>
              </a:rPr>
              <a:t>Let’s review the form</a:t>
            </a:r>
            <a:br>
              <a:rPr lang="en-US" kern="1200" dirty="0">
                <a:latin typeface="+mj-lt"/>
                <a:ea typeface="+mj-ea"/>
                <a:cs typeface="+mj-cs"/>
              </a:rPr>
            </a:br>
            <a:endParaRPr lang="en-US" kern="1200" dirty="0">
              <a:latin typeface="+mj-lt"/>
              <a:ea typeface="+mj-ea"/>
              <a:cs typeface="+mj-cs"/>
            </a:endParaRPr>
          </a:p>
        </p:txBody>
      </p:sp>
      <p:sp>
        <p:nvSpPr>
          <p:cNvPr id="15" name="Content Placeholder 14">
            <a:extLst>
              <a:ext uri="{FF2B5EF4-FFF2-40B4-BE49-F238E27FC236}">
                <a16:creationId xmlns:a16="http://schemas.microsoft.com/office/drawing/2014/main" id="{85FF0399-31D1-424B-B0BA-1ECB57329B24}"/>
              </a:ext>
            </a:extLst>
          </p:cNvPr>
          <p:cNvSpPr>
            <a:spLocks noGrp="1"/>
          </p:cNvSpPr>
          <p:nvPr>
            <p:ph idx="1"/>
          </p:nvPr>
        </p:nvSpPr>
        <p:spPr>
          <a:xfrm>
            <a:off x="634400" y="1497160"/>
            <a:ext cx="10923198" cy="1459719"/>
          </a:xfrm>
        </p:spPr>
        <p:txBody>
          <a:bodyPr>
            <a:normAutofit/>
          </a:bodyPr>
          <a:lstStyle/>
          <a:p>
            <a:pPr marL="0" indent="0">
              <a:buNone/>
            </a:pPr>
            <a:r>
              <a:rPr lang="en-US" sz="2000" dirty="0"/>
              <a:t>Third Section</a:t>
            </a:r>
          </a:p>
          <a:p>
            <a:r>
              <a:rPr lang="en-US" sz="2000" dirty="0"/>
              <a:t> Purchases and Invoices</a:t>
            </a:r>
          </a:p>
        </p:txBody>
      </p:sp>
      <p:pic>
        <p:nvPicPr>
          <p:cNvPr id="3" name="Picture 2">
            <a:extLst>
              <a:ext uri="{FF2B5EF4-FFF2-40B4-BE49-F238E27FC236}">
                <a16:creationId xmlns:a16="http://schemas.microsoft.com/office/drawing/2014/main" id="{B18C232B-E8C1-4769-8898-400E78EF1DF6}"/>
              </a:ext>
            </a:extLst>
          </p:cNvPr>
          <p:cNvPicPr>
            <a:picLocks noChangeAspect="1"/>
          </p:cNvPicPr>
          <p:nvPr/>
        </p:nvPicPr>
        <p:blipFill>
          <a:blip r:embed="rId2"/>
          <a:stretch>
            <a:fillRect/>
          </a:stretch>
        </p:blipFill>
        <p:spPr>
          <a:xfrm>
            <a:off x="0" y="2490788"/>
            <a:ext cx="12192000" cy="2072324"/>
          </a:xfrm>
          <a:prstGeom prst="rect">
            <a:avLst/>
          </a:prstGeom>
        </p:spPr>
      </p:pic>
    </p:spTree>
    <p:extLst>
      <p:ext uri="{BB962C8B-B14F-4D97-AF65-F5344CB8AC3E}">
        <p14:creationId xmlns:p14="http://schemas.microsoft.com/office/powerpoint/2010/main" val="4177852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E8F3-C0E5-4D4D-B30E-7107C22A21C7}"/>
              </a:ext>
            </a:extLst>
          </p:cNvPr>
          <p:cNvSpPr>
            <a:spLocks noGrp="1"/>
          </p:cNvSpPr>
          <p:nvPr>
            <p:ph type="title"/>
          </p:nvPr>
        </p:nvSpPr>
        <p:spPr>
          <a:xfrm>
            <a:off x="3624263" y="-43563"/>
            <a:ext cx="4943474" cy="1517734"/>
          </a:xfrm>
        </p:spPr>
        <p:txBody>
          <a:bodyPr vert="horz" lIns="91440" tIns="45720" rIns="91440" bIns="45720" rtlCol="0" anchor="b">
            <a:normAutofit/>
          </a:bodyPr>
          <a:lstStyle/>
          <a:p>
            <a:r>
              <a:rPr lang="en-US" b="1" kern="1200" dirty="0">
                <a:latin typeface="+mj-lt"/>
                <a:ea typeface="+mj-ea"/>
                <a:cs typeface="+mj-cs"/>
              </a:rPr>
              <a:t>Let’s review the form</a:t>
            </a:r>
            <a:br>
              <a:rPr lang="en-US" kern="1200" dirty="0">
                <a:latin typeface="+mj-lt"/>
                <a:ea typeface="+mj-ea"/>
                <a:cs typeface="+mj-cs"/>
              </a:rPr>
            </a:br>
            <a:endParaRPr lang="en-US" kern="1200" dirty="0">
              <a:latin typeface="+mj-lt"/>
              <a:ea typeface="+mj-ea"/>
              <a:cs typeface="+mj-cs"/>
            </a:endParaRPr>
          </a:p>
        </p:txBody>
      </p:sp>
      <p:sp>
        <p:nvSpPr>
          <p:cNvPr id="15" name="Content Placeholder 14">
            <a:extLst>
              <a:ext uri="{FF2B5EF4-FFF2-40B4-BE49-F238E27FC236}">
                <a16:creationId xmlns:a16="http://schemas.microsoft.com/office/drawing/2014/main" id="{85FF0399-31D1-424B-B0BA-1ECB57329B24}"/>
              </a:ext>
            </a:extLst>
          </p:cNvPr>
          <p:cNvSpPr>
            <a:spLocks noGrp="1"/>
          </p:cNvSpPr>
          <p:nvPr>
            <p:ph idx="1"/>
          </p:nvPr>
        </p:nvSpPr>
        <p:spPr>
          <a:xfrm>
            <a:off x="634401" y="744312"/>
            <a:ext cx="10923198" cy="1459719"/>
          </a:xfrm>
        </p:spPr>
        <p:txBody>
          <a:bodyPr>
            <a:normAutofit/>
          </a:bodyPr>
          <a:lstStyle/>
          <a:p>
            <a:pPr marL="0" indent="0">
              <a:buNone/>
            </a:pPr>
            <a:r>
              <a:rPr lang="en-US" sz="2000" dirty="0"/>
              <a:t>Fourth Section</a:t>
            </a:r>
          </a:p>
          <a:p>
            <a:r>
              <a:rPr lang="en-US" sz="2000" dirty="0"/>
              <a:t> Monitor </a:t>
            </a:r>
            <a:r>
              <a:rPr lang="en-US" sz="2000" dirty="0" err="1"/>
              <a:t>ExHab</a:t>
            </a:r>
            <a:r>
              <a:rPr lang="en-US" sz="2000" dirty="0"/>
              <a:t> Services</a:t>
            </a:r>
          </a:p>
        </p:txBody>
      </p:sp>
      <p:pic>
        <p:nvPicPr>
          <p:cNvPr id="5" name="Picture 4">
            <a:extLst>
              <a:ext uri="{FF2B5EF4-FFF2-40B4-BE49-F238E27FC236}">
                <a16:creationId xmlns:a16="http://schemas.microsoft.com/office/drawing/2014/main" id="{C21BD8D0-1CA6-41A6-BAE8-C413C3BD65B3}"/>
              </a:ext>
            </a:extLst>
          </p:cNvPr>
          <p:cNvPicPr>
            <a:picLocks noChangeAspect="1"/>
          </p:cNvPicPr>
          <p:nvPr/>
        </p:nvPicPr>
        <p:blipFill>
          <a:blip r:embed="rId2"/>
          <a:stretch>
            <a:fillRect/>
          </a:stretch>
        </p:blipFill>
        <p:spPr>
          <a:xfrm>
            <a:off x="1023279" y="1626765"/>
            <a:ext cx="10145441" cy="4944837"/>
          </a:xfrm>
          <a:prstGeom prst="rect">
            <a:avLst/>
          </a:prstGeom>
        </p:spPr>
      </p:pic>
    </p:spTree>
    <p:extLst>
      <p:ext uri="{BB962C8B-B14F-4D97-AF65-F5344CB8AC3E}">
        <p14:creationId xmlns:p14="http://schemas.microsoft.com/office/powerpoint/2010/main" val="3843691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E8F3-C0E5-4D4D-B30E-7107C22A21C7}"/>
              </a:ext>
            </a:extLst>
          </p:cNvPr>
          <p:cNvSpPr>
            <a:spLocks noGrp="1"/>
          </p:cNvSpPr>
          <p:nvPr>
            <p:ph type="title"/>
          </p:nvPr>
        </p:nvSpPr>
        <p:spPr>
          <a:xfrm>
            <a:off x="3624263" y="-98792"/>
            <a:ext cx="4943474" cy="1517734"/>
          </a:xfrm>
        </p:spPr>
        <p:txBody>
          <a:bodyPr vert="horz" lIns="91440" tIns="45720" rIns="91440" bIns="45720" rtlCol="0" anchor="b">
            <a:normAutofit/>
          </a:bodyPr>
          <a:lstStyle/>
          <a:p>
            <a:r>
              <a:rPr lang="en-US" b="1" kern="1200" dirty="0">
                <a:latin typeface="+mj-lt"/>
                <a:ea typeface="+mj-ea"/>
                <a:cs typeface="+mj-cs"/>
              </a:rPr>
              <a:t>Let’s review the form</a:t>
            </a:r>
            <a:br>
              <a:rPr lang="en-US" kern="1200" dirty="0">
                <a:latin typeface="+mj-lt"/>
                <a:ea typeface="+mj-ea"/>
                <a:cs typeface="+mj-cs"/>
              </a:rPr>
            </a:br>
            <a:endParaRPr lang="en-US" kern="1200" dirty="0">
              <a:latin typeface="+mj-lt"/>
              <a:ea typeface="+mj-ea"/>
              <a:cs typeface="+mj-cs"/>
            </a:endParaRPr>
          </a:p>
        </p:txBody>
      </p:sp>
      <p:sp>
        <p:nvSpPr>
          <p:cNvPr id="15" name="Content Placeholder 14">
            <a:extLst>
              <a:ext uri="{FF2B5EF4-FFF2-40B4-BE49-F238E27FC236}">
                <a16:creationId xmlns:a16="http://schemas.microsoft.com/office/drawing/2014/main" id="{85FF0399-31D1-424B-B0BA-1ECB57329B24}"/>
              </a:ext>
            </a:extLst>
          </p:cNvPr>
          <p:cNvSpPr>
            <a:spLocks noGrp="1"/>
          </p:cNvSpPr>
          <p:nvPr>
            <p:ph idx="1"/>
          </p:nvPr>
        </p:nvSpPr>
        <p:spPr>
          <a:xfrm>
            <a:off x="634401" y="660075"/>
            <a:ext cx="10923198" cy="1168725"/>
          </a:xfrm>
        </p:spPr>
        <p:txBody>
          <a:bodyPr>
            <a:normAutofit/>
          </a:bodyPr>
          <a:lstStyle/>
          <a:p>
            <a:pPr marL="0" indent="0">
              <a:buNone/>
            </a:pPr>
            <a:r>
              <a:rPr lang="en-US" sz="2000" dirty="0"/>
              <a:t>Fifth Section</a:t>
            </a:r>
          </a:p>
          <a:p>
            <a:r>
              <a:rPr lang="en-US" sz="2000" dirty="0"/>
              <a:t> Additional information gathered at meeting</a:t>
            </a:r>
          </a:p>
          <a:p>
            <a:r>
              <a:rPr lang="en-US" sz="2000" dirty="0"/>
              <a:t>Documenting Follow up needed </a:t>
            </a:r>
          </a:p>
        </p:txBody>
      </p:sp>
      <p:pic>
        <p:nvPicPr>
          <p:cNvPr id="5" name="Picture 4">
            <a:extLst>
              <a:ext uri="{FF2B5EF4-FFF2-40B4-BE49-F238E27FC236}">
                <a16:creationId xmlns:a16="http://schemas.microsoft.com/office/drawing/2014/main" id="{B668A42E-4795-4045-AA7E-DB3AC02FC99D}"/>
              </a:ext>
            </a:extLst>
          </p:cNvPr>
          <p:cNvPicPr>
            <a:picLocks noChangeAspect="1"/>
          </p:cNvPicPr>
          <p:nvPr/>
        </p:nvPicPr>
        <p:blipFill>
          <a:blip r:embed="rId2"/>
          <a:stretch>
            <a:fillRect/>
          </a:stretch>
        </p:blipFill>
        <p:spPr>
          <a:xfrm>
            <a:off x="731538" y="1828800"/>
            <a:ext cx="10728924" cy="4578049"/>
          </a:xfrm>
          <a:prstGeom prst="rect">
            <a:avLst/>
          </a:prstGeom>
        </p:spPr>
      </p:pic>
    </p:spTree>
    <p:extLst>
      <p:ext uri="{BB962C8B-B14F-4D97-AF65-F5344CB8AC3E}">
        <p14:creationId xmlns:p14="http://schemas.microsoft.com/office/powerpoint/2010/main" val="2262757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C0F1-D3D7-42B2-B54E-A71A15F97B2E}"/>
              </a:ext>
            </a:extLst>
          </p:cNvPr>
          <p:cNvSpPr>
            <a:spLocks noGrp="1"/>
          </p:cNvSpPr>
          <p:nvPr>
            <p:ph type="ctrTitle"/>
          </p:nvPr>
        </p:nvSpPr>
        <p:spPr>
          <a:xfrm>
            <a:off x="1524000" y="1122363"/>
            <a:ext cx="9144000" cy="477837"/>
          </a:xfrm>
        </p:spPr>
        <p:txBody>
          <a:bodyPr>
            <a:noAutofit/>
          </a:bodyPr>
          <a:lstStyle/>
          <a:p>
            <a:r>
              <a:rPr lang="en-US" sz="3200" dirty="0"/>
              <a:t>Purchase Log</a:t>
            </a:r>
          </a:p>
        </p:txBody>
      </p:sp>
      <p:pic>
        <p:nvPicPr>
          <p:cNvPr id="4" name="Picture 3">
            <a:extLst>
              <a:ext uri="{FF2B5EF4-FFF2-40B4-BE49-F238E27FC236}">
                <a16:creationId xmlns:a16="http://schemas.microsoft.com/office/drawing/2014/main" id="{D1802380-631E-4470-B8E0-01DC8872B7FE}"/>
              </a:ext>
            </a:extLst>
          </p:cNvPr>
          <p:cNvPicPr>
            <a:picLocks noChangeAspect="1"/>
          </p:cNvPicPr>
          <p:nvPr/>
        </p:nvPicPr>
        <p:blipFill>
          <a:blip r:embed="rId2"/>
          <a:stretch>
            <a:fillRect/>
          </a:stretch>
        </p:blipFill>
        <p:spPr>
          <a:xfrm>
            <a:off x="0" y="-99782"/>
            <a:ext cx="12192000" cy="5734220"/>
          </a:xfrm>
          <a:prstGeom prst="rect">
            <a:avLst/>
          </a:prstGeom>
        </p:spPr>
      </p:pic>
    </p:spTree>
    <p:extLst>
      <p:ext uri="{BB962C8B-B14F-4D97-AF65-F5344CB8AC3E}">
        <p14:creationId xmlns:p14="http://schemas.microsoft.com/office/powerpoint/2010/main" val="3844406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D029-C84C-4C25-8935-80C8813936D0}"/>
              </a:ext>
            </a:extLst>
          </p:cNvPr>
          <p:cNvSpPr>
            <a:spLocks noGrp="1"/>
          </p:cNvSpPr>
          <p:nvPr>
            <p:ph type="title"/>
          </p:nvPr>
        </p:nvSpPr>
        <p:spPr/>
        <p:txBody>
          <a:bodyPr>
            <a:normAutofit/>
          </a:bodyPr>
          <a:lstStyle/>
          <a:p>
            <a:pPr algn="ctr"/>
            <a:r>
              <a:rPr lang="en-US" sz="4000" dirty="0"/>
              <a:t>Quarterly Meeting Tracking Form</a:t>
            </a:r>
          </a:p>
        </p:txBody>
      </p:sp>
      <p:pic>
        <p:nvPicPr>
          <p:cNvPr id="4" name="Content Placeholder 3">
            <a:extLst>
              <a:ext uri="{FF2B5EF4-FFF2-40B4-BE49-F238E27FC236}">
                <a16:creationId xmlns:a16="http://schemas.microsoft.com/office/drawing/2014/main" id="{EC66FBC2-A994-422C-ABC1-3A4AA2C67874}"/>
              </a:ext>
            </a:extLst>
          </p:cNvPr>
          <p:cNvPicPr>
            <a:picLocks noGrp="1" noChangeAspect="1"/>
          </p:cNvPicPr>
          <p:nvPr>
            <p:ph idx="1"/>
          </p:nvPr>
        </p:nvPicPr>
        <p:blipFill>
          <a:blip r:embed="rId2"/>
          <a:stretch>
            <a:fillRect/>
          </a:stretch>
        </p:blipFill>
        <p:spPr>
          <a:xfrm>
            <a:off x="838200" y="2094465"/>
            <a:ext cx="10515600" cy="3813657"/>
          </a:xfrm>
          <a:prstGeom prst="rect">
            <a:avLst/>
          </a:prstGeom>
        </p:spPr>
      </p:pic>
    </p:spTree>
    <p:extLst>
      <p:ext uri="{BB962C8B-B14F-4D97-AF65-F5344CB8AC3E}">
        <p14:creationId xmlns:p14="http://schemas.microsoft.com/office/powerpoint/2010/main" val="2703281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DCEC-AE82-41F8-8185-2DD27E6782FA}"/>
              </a:ext>
            </a:extLst>
          </p:cNvPr>
          <p:cNvSpPr>
            <a:spLocks noGrp="1"/>
          </p:cNvSpPr>
          <p:nvPr>
            <p:ph type="ctrTitle"/>
          </p:nvPr>
        </p:nvSpPr>
        <p:spPr>
          <a:xfrm>
            <a:off x="1323975" y="0"/>
            <a:ext cx="9144000" cy="2387600"/>
          </a:xfrm>
        </p:spPr>
        <p:txBody>
          <a:bodyPr>
            <a:normAutofit/>
          </a:bodyPr>
          <a:lstStyle/>
          <a:p>
            <a:r>
              <a:rPr lang="en-US" dirty="0"/>
              <a:t>Autism Support Plan</a:t>
            </a:r>
            <a:br>
              <a:rPr lang="en-US" dirty="0"/>
            </a:br>
            <a:r>
              <a:rPr lang="en-US" dirty="0"/>
              <a:t>Review and Changes</a:t>
            </a:r>
          </a:p>
        </p:txBody>
      </p:sp>
      <p:pic>
        <p:nvPicPr>
          <p:cNvPr id="6" name="Picture 5" descr="A picture containing text, queen, yellow&#10;&#10;Description automatically generated">
            <a:extLst>
              <a:ext uri="{FF2B5EF4-FFF2-40B4-BE49-F238E27FC236}">
                <a16:creationId xmlns:a16="http://schemas.microsoft.com/office/drawing/2014/main" id="{5AEECD3F-C380-4028-9588-F1B1764B1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501" y="2813051"/>
            <a:ext cx="4147696" cy="3314700"/>
          </a:xfrm>
          <a:prstGeom prst="rect">
            <a:avLst/>
          </a:prstGeom>
        </p:spPr>
      </p:pic>
    </p:spTree>
    <p:extLst>
      <p:ext uri="{BB962C8B-B14F-4D97-AF65-F5344CB8AC3E}">
        <p14:creationId xmlns:p14="http://schemas.microsoft.com/office/powerpoint/2010/main" val="395426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B68E76-6960-43A9-8CEC-48439812F523}"/>
              </a:ext>
            </a:extLst>
          </p:cNvPr>
          <p:cNvSpPr>
            <a:spLocks noGrp="1"/>
          </p:cNvSpPr>
          <p:nvPr>
            <p:ph type="title"/>
          </p:nvPr>
        </p:nvSpPr>
        <p:spPr>
          <a:xfrm>
            <a:off x="542925" y="377427"/>
            <a:ext cx="11106150" cy="290430"/>
          </a:xfrm>
        </p:spPr>
        <p:txBody>
          <a:bodyPr>
            <a:normAutofit fontScale="90000"/>
          </a:bodyPr>
          <a:lstStyle/>
          <a:p>
            <a:pPr algn="ctr"/>
            <a:br>
              <a:rPr lang="en-US" sz="4000" b="1" dirty="0"/>
            </a:br>
            <a:r>
              <a:rPr lang="en-US" sz="3600" b="1" dirty="0">
                <a:latin typeface="+mn-lt"/>
              </a:rPr>
              <a:t>Suggested talking points and observations for monthly visits:</a:t>
            </a:r>
            <a:endParaRPr lang="en-US" b="1" dirty="0">
              <a:latin typeface="+mn-lt"/>
            </a:endParaRPr>
          </a:p>
        </p:txBody>
      </p:sp>
      <p:sp>
        <p:nvSpPr>
          <p:cNvPr id="3" name="Content Placeholder 2">
            <a:extLst>
              <a:ext uri="{FF2B5EF4-FFF2-40B4-BE49-F238E27FC236}">
                <a16:creationId xmlns:a16="http://schemas.microsoft.com/office/drawing/2014/main" id="{9F2235A1-BF8D-48FD-86C9-A7006B42ED59}"/>
              </a:ext>
            </a:extLst>
          </p:cNvPr>
          <p:cNvSpPr>
            <a:spLocks noGrp="1"/>
          </p:cNvSpPr>
          <p:nvPr>
            <p:ph idx="1"/>
          </p:nvPr>
        </p:nvSpPr>
        <p:spPr>
          <a:xfrm>
            <a:off x="1340644" y="1385410"/>
            <a:ext cx="10515600" cy="4984909"/>
          </a:xfrm>
        </p:spPr>
        <p:txBody>
          <a:bodyPr>
            <a:normAutofit/>
          </a:bodyPr>
          <a:lstStyle/>
          <a:p>
            <a:pPr marL="0" marR="0" indent="0">
              <a:lnSpc>
                <a:spcPct val="107000"/>
              </a:lnSpc>
              <a:spcBef>
                <a:spcPts val="0"/>
              </a:spcBef>
              <a:spcAft>
                <a:spcPts val="800"/>
              </a:spcAft>
              <a:buNone/>
            </a:pPr>
            <a:r>
              <a:rPr lang="en-US" b="1" dirty="0">
                <a:effectLst/>
                <a:latin typeface="Calibri" panose="020F0502020204030204" pitchFamily="34" charset="0"/>
                <a:ea typeface="Calibri" panose="020F0502020204030204" pitchFamily="34" charset="0"/>
                <a:cs typeface="Calibri" panose="020F0502020204030204" pitchFamily="34" charset="0"/>
              </a:rPr>
              <a:t>Personal Well Being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How is everyone doing? Is the family all feeling well?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Are there any physical and/or behavioral changes in child?</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Does child appear in overall good health?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Has the child had any recent doctor’s appointments or trips to the ER? Calls to Mobile Crisis?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Have there been any physical changes in caregiver (e.g. weight loss to an unhealthy degree, decline in personal hygiene, bloodshot eyes, etc.)?</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0">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buNone/>
            </a:pPr>
            <a:r>
              <a:rPr lang="en-US" sz="2000" dirty="0">
                <a:latin typeface="Calibri" panose="020F0502020204030204" pitchFamily="34" charset="0"/>
                <a:ea typeface="Calibri" panose="020F0502020204030204" pitchFamily="34" charset="0"/>
                <a:cs typeface="Calibri" panose="020F0502020204030204" pitchFamily="34" charset="0"/>
              </a:rPr>
              <a:t>Topics that present high level of concern such as potential abuse and/or neglect should be attended to immediately (File 51A, call supervisor/ACM, alert appropriate authority such as DCF and/or 911)</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9" name="Graphic 8" descr="Doctor female with solid fill">
            <a:extLst>
              <a:ext uri="{FF2B5EF4-FFF2-40B4-BE49-F238E27FC236}">
                <a16:creationId xmlns:a16="http://schemas.microsoft.com/office/drawing/2014/main" id="{B5CF6291-93B0-400E-AA78-39FCCC2623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8444" y="4047790"/>
            <a:ext cx="914400" cy="914400"/>
          </a:xfrm>
          <a:prstGeom prst="rect">
            <a:avLst/>
          </a:prstGeom>
        </p:spPr>
      </p:pic>
      <p:pic>
        <p:nvPicPr>
          <p:cNvPr id="11" name="Graphic 10" descr="Ambulance outline">
            <a:extLst>
              <a:ext uri="{FF2B5EF4-FFF2-40B4-BE49-F238E27FC236}">
                <a16:creationId xmlns:a16="http://schemas.microsoft.com/office/drawing/2014/main" id="{F9E03AC2-55D6-428C-A692-E018B114D2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91875" y="3420664"/>
            <a:ext cx="914400" cy="914400"/>
          </a:xfrm>
          <a:prstGeom prst="rect">
            <a:avLst/>
          </a:prstGeom>
        </p:spPr>
      </p:pic>
      <p:pic>
        <p:nvPicPr>
          <p:cNvPr id="13" name="Graphic 12" descr="Medical outline">
            <a:extLst>
              <a:ext uri="{FF2B5EF4-FFF2-40B4-BE49-F238E27FC236}">
                <a16:creationId xmlns:a16="http://schemas.microsoft.com/office/drawing/2014/main" id="{F514EFA7-9367-4873-B88C-119641036E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0446" y="1870501"/>
            <a:ext cx="914400" cy="9144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60B9407B-E9B8-410F-A8EE-0934C2EE38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25" y="5094986"/>
            <a:ext cx="695808" cy="643509"/>
          </a:xfrm>
          <a:prstGeom prst="rect">
            <a:avLst/>
          </a:prstGeom>
        </p:spPr>
      </p:pic>
    </p:spTree>
    <p:extLst>
      <p:ext uri="{BB962C8B-B14F-4D97-AF65-F5344CB8AC3E}">
        <p14:creationId xmlns:p14="http://schemas.microsoft.com/office/powerpoint/2010/main" val="3107429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B813-EC65-427C-AB77-035B711B14FF}"/>
              </a:ext>
            </a:extLst>
          </p:cNvPr>
          <p:cNvSpPr>
            <a:spLocks noGrp="1"/>
          </p:cNvSpPr>
          <p:nvPr>
            <p:ph type="title"/>
          </p:nvPr>
        </p:nvSpPr>
        <p:spPr/>
        <p:txBody>
          <a:bodyPr>
            <a:normAutofit/>
          </a:bodyPr>
          <a:lstStyle/>
          <a:p>
            <a:r>
              <a:rPr lang="en-US" sz="3200" b="1" dirty="0">
                <a:latin typeface="+mn-lt"/>
              </a:rPr>
              <a:t>Observations for monthly visits:</a:t>
            </a:r>
            <a:endParaRPr lang="en-US" sz="3200" dirty="0">
              <a:latin typeface="+mn-lt"/>
            </a:endParaRPr>
          </a:p>
        </p:txBody>
      </p:sp>
      <p:sp>
        <p:nvSpPr>
          <p:cNvPr id="3" name="Content Placeholder 2">
            <a:extLst>
              <a:ext uri="{FF2B5EF4-FFF2-40B4-BE49-F238E27FC236}">
                <a16:creationId xmlns:a16="http://schemas.microsoft.com/office/drawing/2014/main" id="{48805586-4CCA-4910-9918-72EA26C55E83}"/>
              </a:ext>
            </a:extLst>
          </p:cNvPr>
          <p:cNvSpPr>
            <a:spLocks noGrp="1"/>
          </p:cNvSpPr>
          <p:nvPr>
            <p:ph idx="1"/>
          </p:nvPr>
        </p:nvSpPr>
        <p:spPr>
          <a:xfrm>
            <a:off x="1247506" y="1432718"/>
            <a:ext cx="9694814" cy="4988402"/>
          </a:xfrm>
        </p:spPr>
        <p:txBody>
          <a:bodyPr>
            <a:normAutofit fontScale="62500" lnSpcReduction="20000"/>
          </a:bodyPr>
          <a:lstStyle/>
          <a:p>
            <a:pPr marL="0" marR="0" indent="0">
              <a:lnSpc>
                <a:spcPct val="107000"/>
              </a:lnSpc>
              <a:spcBef>
                <a:spcPts val="0"/>
              </a:spcBef>
              <a:spcAft>
                <a:spcPts val="0"/>
              </a:spcAft>
              <a:buNone/>
            </a:pPr>
            <a:r>
              <a:rPr lang="en-US" sz="3800" b="1" dirty="0">
                <a:effectLst/>
                <a:latin typeface="Calibri" panose="020F0502020204030204" pitchFamily="34" charset="0"/>
                <a:ea typeface="Calibri" panose="020F0502020204030204" pitchFamily="34" charset="0"/>
                <a:cs typeface="Times New Roman" panose="02020603050405020304" pitchFamily="18" charset="0"/>
              </a:rPr>
              <a:t>Environment Concerns </a:t>
            </a:r>
          </a:p>
          <a:p>
            <a:pPr>
              <a:lnSpc>
                <a:spcPct val="160000"/>
              </a:lnSpc>
              <a:spcBef>
                <a:spcPts val="0"/>
              </a:spcBef>
            </a:pPr>
            <a:r>
              <a:rPr lang="en-US" sz="2900" dirty="0">
                <a:effectLst/>
                <a:latin typeface="Calibri" panose="020F0502020204030204" pitchFamily="34" charset="0"/>
                <a:ea typeface="Times New Roman" panose="02020603050405020304" pitchFamily="18" charset="0"/>
                <a:cs typeface="Calibri" panose="020F0502020204030204" pitchFamily="34" charset="0"/>
              </a:rPr>
              <a:t>Are there any obstructed exits in the home? </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60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Are poisons, sharps, firearms stored appropriately?</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Are windows secure? Are windows open with no screens?</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Any evidence of infestations of any kind?</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Do you see any drug paraphernalia like needles, empty alcohol bottles, glass pipes, etc. in the home?</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Are smoke detectors in working order? Are they beeping because battery is dead?</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How is the overall cleanliness of the home?</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Any concerns or anything out of the ordinary about yard or neighborhood?</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Any home maintenance issues such as missing ceiling tiles, broken windows, etc.?</a:t>
            </a:r>
            <a:endParaRPr lang="en-US" sz="2900" dirty="0">
              <a:latin typeface="Calibri" panose="020F0502020204030204" pitchFamily="34" charset="0"/>
              <a:cs typeface="Times New Roman" panose="02020603050405020304" pitchFamily="18" charset="0"/>
            </a:endParaRPr>
          </a:p>
          <a:p>
            <a:pPr marL="0" indent="0">
              <a:lnSpc>
                <a:spcPct val="120000"/>
              </a:lnSpc>
              <a:buNone/>
            </a:pPr>
            <a:r>
              <a:rPr lang="en-US" sz="2900" dirty="0">
                <a:latin typeface="Calibri" panose="020F0502020204030204" pitchFamily="34" charset="0"/>
                <a:ea typeface="Calibri" panose="020F0502020204030204" pitchFamily="34" charset="0"/>
                <a:cs typeface="Calibri" panose="020F0502020204030204" pitchFamily="34" charset="0"/>
              </a:rPr>
              <a:t>Topics that present high level of concern such as potential abuse and/or neglect should be attended to immediately (File 51A, call supervisor/ACM,  alert appropriate authority such as DCF and/or 911)</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7" name="Graphic 6" descr="House outline">
            <a:extLst>
              <a:ext uri="{FF2B5EF4-FFF2-40B4-BE49-F238E27FC236}">
                <a16:creationId xmlns:a16="http://schemas.microsoft.com/office/drawing/2014/main" id="{D1EB6254-3154-48BE-8ABC-19ADD12034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7927" y="2119079"/>
            <a:ext cx="914400" cy="914400"/>
          </a:xfrm>
          <a:prstGeom prst="rect">
            <a:avLst/>
          </a:prstGeom>
        </p:spPr>
      </p:pic>
      <p:pic>
        <p:nvPicPr>
          <p:cNvPr id="9" name="Graphic 8" descr="Fire Extinguisher outline">
            <a:extLst>
              <a:ext uri="{FF2B5EF4-FFF2-40B4-BE49-F238E27FC236}">
                <a16:creationId xmlns:a16="http://schemas.microsoft.com/office/drawing/2014/main" id="{2342D92A-604B-4A45-8DEC-88985C530B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3564" y="3926919"/>
            <a:ext cx="914400" cy="914400"/>
          </a:xfrm>
          <a:prstGeom prst="rect">
            <a:avLst/>
          </a:prstGeom>
        </p:spPr>
      </p:pic>
      <p:pic>
        <p:nvPicPr>
          <p:cNvPr id="13" name="Graphic 12" descr="Garbage outline">
            <a:extLst>
              <a:ext uri="{FF2B5EF4-FFF2-40B4-BE49-F238E27FC236}">
                <a16:creationId xmlns:a16="http://schemas.microsoft.com/office/drawing/2014/main" id="{2384D5D6-DBE4-4DA7-9AF3-4EFAA193F9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49554" y="1806576"/>
            <a:ext cx="625006" cy="625006"/>
          </a:xfrm>
          <a:prstGeom prst="rect">
            <a:avLst/>
          </a:prstGeom>
        </p:spPr>
      </p:pic>
      <p:pic>
        <p:nvPicPr>
          <p:cNvPr id="15" name="Graphic 14" descr="Neighborhood outline">
            <a:extLst>
              <a:ext uri="{FF2B5EF4-FFF2-40B4-BE49-F238E27FC236}">
                <a16:creationId xmlns:a16="http://schemas.microsoft.com/office/drawing/2014/main" id="{AC9FF837-24EC-4803-B5C0-8E20EBFF1B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90860" y="4594622"/>
            <a:ext cx="914400" cy="91440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358540-932F-46AD-9B88-79D0FDC253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954" y="5422011"/>
            <a:ext cx="695808" cy="643509"/>
          </a:xfrm>
          <a:prstGeom prst="rect">
            <a:avLst/>
          </a:prstGeom>
        </p:spPr>
      </p:pic>
    </p:spTree>
    <p:extLst>
      <p:ext uri="{BB962C8B-B14F-4D97-AF65-F5344CB8AC3E}">
        <p14:creationId xmlns:p14="http://schemas.microsoft.com/office/powerpoint/2010/main" val="3679969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6EEB-3D12-4826-A702-1D843415BA4A}"/>
              </a:ext>
            </a:extLst>
          </p:cNvPr>
          <p:cNvSpPr>
            <a:spLocks noGrp="1"/>
          </p:cNvSpPr>
          <p:nvPr>
            <p:ph type="title"/>
          </p:nvPr>
        </p:nvSpPr>
        <p:spPr/>
        <p:txBody>
          <a:bodyPr/>
          <a:lstStyle/>
          <a:p>
            <a:pPr algn="ctr"/>
            <a:r>
              <a:rPr lang="en-US" dirty="0"/>
              <a:t>Questions?</a:t>
            </a:r>
          </a:p>
        </p:txBody>
      </p:sp>
      <p:pic>
        <p:nvPicPr>
          <p:cNvPr id="5" name="Picture 4" descr="Icon&#10;&#10;Description automatically generated">
            <a:extLst>
              <a:ext uri="{FF2B5EF4-FFF2-40B4-BE49-F238E27FC236}">
                <a16:creationId xmlns:a16="http://schemas.microsoft.com/office/drawing/2014/main" id="{B7679A28-C198-45A6-9A40-CDAC92AFF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575" y="2019300"/>
            <a:ext cx="4514850" cy="2819400"/>
          </a:xfrm>
          <a:prstGeom prst="rect">
            <a:avLst/>
          </a:prstGeom>
        </p:spPr>
      </p:pic>
    </p:spTree>
    <p:extLst>
      <p:ext uri="{BB962C8B-B14F-4D97-AF65-F5344CB8AC3E}">
        <p14:creationId xmlns:p14="http://schemas.microsoft.com/office/powerpoint/2010/main" val="37262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5EE1-B883-49E0-80F7-FC6400DCFF41}"/>
              </a:ext>
            </a:extLst>
          </p:cNvPr>
          <p:cNvSpPr>
            <a:spLocks noGrp="1"/>
          </p:cNvSpPr>
          <p:nvPr>
            <p:ph type="ctrTitle"/>
          </p:nvPr>
        </p:nvSpPr>
        <p:spPr>
          <a:xfrm>
            <a:off x="337807" y="685798"/>
            <a:ext cx="6400801" cy="2504545"/>
          </a:xfrm>
        </p:spPr>
        <p:txBody>
          <a:bodyPr>
            <a:normAutofit/>
          </a:bodyPr>
          <a:lstStyle/>
          <a:p>
            <a:pPr algn="ctr"/>
            <a:r>
              <a:rPr lang="en-US" dirty="0">
                <a:latin typeface="+mn-lt"/>
              </a:rPr>
              <a:t>Safety Reminders – Home Visits</a:t>
            </a:r>
          </a:p>
        </p:txBody>
      </p:sp>
      <p:sp>
        <p:nvSpPr>
          <p:cNvPr id="3" name="Subtitle 2">
            <a:extLst>
              <a:ext uri="{FF2B5EF4-FFF2-40B4-BE49-F238E27FC236}">
                <a16:creationId xmlns:a16="http://schemas.microsoft.com/office/drawing/2014/main" id="{23ABC263-FBDE-4058-B32C-7C2DA9366605}"/>
              </a:ext>
            </a:extLst>
          </p:cNvPr>
          <p:cNvSpPr>
            <a:spLocks noGrp="1"/>
          </p:cNvSpPr>
          <p:nvPr>
            <p:ph type="subTitle" idx="1"/>
          </p:nvPr>
        </p:nvSpPr>
        <p:spPr>
          <a:xfrm>
            <a:off x="278540" y="3667657"/>
            <a:ext cx="6400800" cy="1947333"/>
          </a:xfrm>
        </p:spPr>
        <p:txBody>
          <a:bodyPr>
            <a:normAutofit/>
          </a:bodyPr>
          <a:lstStyle/>
          <a:p>
            <a:r>
              <a:rPr lang="en-US" sz="2800" dirty="0"/>
              <a:t>“Safety is as simple as ABC – Always Be Careful.” – Author Unknown</a:t>
            </a:r>
          </a:p>
        </p:txBody>
      </p:sp>
      <p:pic>
        <p:nvPicPr>
          <p:cNvPr id="7" name="Picture 6">
            <a:extLst>
              <a:ext uri="{FF2B5EF4-FFF2-40B4-BE49-F238E27FC236}">
                <a16:creationId xmlns:a16="http://schemas.microsoft.com/office/drawing/2014/main" id="{D44385B9-FC12-4CCA-822C-2CFBFC672384}"/>
              </a:ext>
            </a:extLst>
          </p:cNvPr>
          <p:cNvPicPr>
            <a:picLocks noChangeAspect="1"/>
          </p:cNvPicPr>
          <p:nvPr/>
        </p:nvPicPr>
        <p:blipFill>
          <a:blip r:embed="rId3"/>
          <a:stretch>
            <a:fillRect/>
          </a:stretch>
        </p:blipFill>
        <p:spPr>
          <a:xfrm>
            <a:off x="6917201" y="1513299"/>
            <a:ext cx="4849204" cy="3171718"/>
          </a:xfrm>
          <a:prstGeom prst="rect">
            <a:avLst/>
          </a:prstGeom>
        </p:spPr>
      </p:pic>
    </p:spTree>
    <p:extLst>
      <p:ext uri="{BB962C8B-B14F-4D97-AF65-F5344CB8AC3E}">
        <p14:creationId xmlns:p14="http://schemas.microsoft.com/office/powerpoint/2010/main" val="3153034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DCEC-AE82-41F8-8185-2DD27E6782FA}"/>
              </a:ext>
            </a:extLst>
          </p:cNvPr>
          <p:cNvSpPr>
            <a:spLocks noGrp="1"/>
          </p:cNvSpPr>
          <p:nvPr>
            <p:ph type="ctrTitle"/>
          </p:nvPr>
        </p:nvSpPr>
        <p:spPr>
          <a:xfrm>
            <a:off x="1524000" y="566690"/>
            <a:ext cx="9144000" cy="2387600"/>
          </a:xfrm>
        </p:spPr>
        <p:txBody>
          <a:bodyPr>
            <a:normAutofit fontScale="90000"/>
          </a:bodyPr>
          <a:lstStyle/>
          <a:p>
            <a:br>
              <a:rPr lang="en-US" dirty="0"/>
            </a:br>
            <a:br>
              <a:rPr lang="en-US" dirty="0"/>
            </a:br>
            <a:endParaRPr lang="en-US" dirty="0"/>
          </a:p>
        </p:txBody>
      </p:sp>
      <p:sp>
        <p:nvSpPr>
          <p:cNvPr id="3" name="TextBox 2">
            <a:extLst>
              <a:ext uri="{FF2B5EF4-FFF2-40B4-BE49-F238E27FC236}">
                <a16:creationId xmlns:a16="http://schemas.microsoft.com/office/drawing/2014/main" id="{BC18E362-0A23-4356-80D1-C3D72C356E52}"/>
              </a:ext>
            </a:extLst>
          </p:cNvPr>
          <p:cNvSpPr txBox="1"/>
          <p:nvPr/>
        </p:nvSpPr>
        <p:spPr>
          <a:xfrm>
            <a:off x="1043470" y="700625"/>
            <a:ext cx="10319749" cy="4769639"/>
          </a:xfrm>
          <a:prstGeom prst="rect">
            <a:avLst/>
          </a:prstGeom>
          <a:noFill/>
        </p:spPr>
        <p:txBody>
          <a:bodyPr wrap="square" rtlCol="0">
            <a:spAutoFit/>
          </a:bodyPr>
          <a:lstStyle/>
          <a:p>
            <a:pPr marL="342900" indent="-342900">
              <a:lnSpc>
                <a:spcPct val="150000"/>
              </a:lnSpc>
              <a:buAutoNum type="arabicPeriod"/>
            </a:pPr>
            <a:r>
              <a:rPr lang="en-US" sz="5200" dirty="0"/>
              <a:t> Planning for the visit</a:t>
            </a:r>
          </a:p>
          <a:p>
            <a:pPr marL="342900" indent="-342900">
              <a:lnSpc>
                <a:spcPct val="150000"/>
              </a:lnSpc>
              <a:buAutoNum type="arabicPeriod"/>
            </a:pPr>
            <a:r>
              <a:rPr lang="en-US" sz="5200" dirty="0"/>
              <a:t> Traveling to the site</a:t>
            </a:r>
          </a:p>
          <a:p>
            <a:pPr marL="342900" indent="-342900">
              <a:lnSpc>
                <a:spcPct val="150000"/>
              </a:lnSpc>
              <a:buAutoNum type="arabicPeriod"/>
            </a:pPr>
            <a:r>
              <a:rPr lang="en-US" sz="5200" dirty="0"/>
              <a:t> During the visit</a:t>
            </a:r>
          </a:p>
          <a:p>
            <a:pPr marL="342900" indent="-342900">
              <a:lnSpc>
                <a:spcPct val="150000"/>
              </a:lnSpc>
              <a:buAutoNum type="arabicPeriod"/>
            </a:pPr>
            <a:r>
              <a:rPr lang="en-US" sz="5200" dirty="0"/>
              <a:t> Warning / Danger Signs </a:t>
            </a:r>
          </a:p>
        </p:txBody>
      </p:sp>
      <p:pic>
        <p:nvPicPr>
          <p:cNvPr id="4" name="Picture 3">
            <a:extLst>
              <a:ext uri="{FF2B5EF4-FFF2-40B4-BE49-F238E27FC236}">
                <a16:creationId xmlns:a16="http://schemas.microsoft.com/office/drawing/2014/main" id="{B8A3343D-8EA7-43D8-B9F8-4CFF09A81901}"/>
              </a:ext>
            </a:extLst>
          </p:cNvPr>
          <p:cNvPicPr>
            <a:picLocks noChangeAspect="1"/>
          </p:cNvPicPr>
          <p:nvPr/>
        </p:nvPicPr>
        <p:blipFill>
          <a:blip r:embed="rId3"/>
          <a:stretch>
            <a:fillRect/>
          </a:stretch>
        </p:blipFill>
        <p:spPr>
          <a:xfrm>
            <a:off x="8638110" y="566690"/>
            <a:ext cx="2357490" cy="1469281"/>
          </a:xfrm>
          <a:prstGeom prst="rect">
            <a:avLst/>
          </a:prstGeom>
        </p:spPr>
      </p:pic>
      <p:pic>
        <p:nvPicPr>
          <p:cNvPr id="7" name="Picture 6">
            <a:extLst>
              <a:ext uri="{FF2B5EF4-FFF2-40B4-BE49-F238E27FC236}">
                <a16:creationId xmlns:a16="http://schemas.microsoft.com/office/drawing/2014/main" id="{F0618E93-7E0F-4424-BE6A-E29751D6DEC7}"/>
              </a:ext>
            </a:extLst>
          </p:cNvPr>
          <p:cNvPicPr>
            <a:picLocks noChangeAspect="1"/>
          </p:cNvPicPr>
          <p:nvPr/>
        </p:nvPicPr>
        <p:blipFill>
          <a:blip r:embed="rId4"/>
          <a:stretch>
            <a:fillRect/>
          </a:stretch>
        </p:blipFill>
        <p:spPr>
          <a:xfrm>
            <a:off x="8785664" y="1991860"/>
            <a:ext cx="2062382" cy="1000909"/>
          </a:xfrm>
          <a:prstGeom prst="rect">
            <a:avLst/>
          </a:prstGeom>
        </p:spPr>
      </p:pic>
      <p:pic>
        <p:nvPicPr>
          <p:cNvPr id="10" name="Picture 9">
            <a:extLst>
              <a:ext uri="{FF2B5EF4-FFF2-40B4-BE49-F238E27FC236}">
                <a16:creationId xmlns:a16="http://schemas.microsoft.com/office/drawing/2014/main" id="{226CBB00-DBE9-4B11-992B-FA9020B0C4C8}"/>
              </a:ext>
            </a:extLst>
          </p:cNvPr>
          <p:cNvPicPr>
            <a:picLocks noChangeAspect="1"/>
          </p:cNvPicPr>
          <p:nvPr/>
        </p:nvPicPr>
        <p:blipFill>
          <a:blip r:embed="rId5"/>
          <a:stretch>
            <a:fillRect/>
          </a:stretch>
        </p:blipFill>
        <p:spPr>
          <a:xfrm>
            <a:off x="9183296" y="4483993"/>
            <a:ext cx="1267118" cy="1120206"/>
          </a:xfrm>
          <a:prstGeom prst="rect">
            <a:avLst/>
          </a:prstGeom>
        </p:spPr>
      </p:pic>
      <p:pic>
        <p:nvPicPr>
          <p:cNvPr id="14" name="Picture 13">
            <a:extLst>
              <a:ext uri="{FF2B5EF4-FFF2-40B4-BE49-F238E27FC236}">
                <a16:creationId xmlns:a16="http://schemas.microsoft.com/office/drawing/2014/main" id="{753FF10F-62A2-4A4F-80D5-55A80EA6DAA3}"/>
              </a:ext>
            </a:extLst>
          </p:cNvPr>
          <p:cNvPicPr>
            <a:picLocks noChangeAspect="1"/>
          </p:cNvPicPr>
          <p:nvPr/>
        </p:nvPicPr>
        <p:blipFill>
          <a:blip r:embed="rId6"/>
          <a:stretch>
            <a:fillRect/>
          </a:stretch>
        </p:blipFill>
        <p:spPr>
          <a:xfrm>
            <a:off x="8785664" y="3201275"/>
            <a:ext cx="2062382" cy="1148783"/>
          </a:xfrm>
          <a:prstGeom prst="rect">
            <a:avLst/>
          </a:prstGeom>
        </p:spPr>
      </p:pic>
    </p:spTree>
    <p:extLst>
      <p:ext uri="{BB962C8B-B14F-4D97-AF65-F5344CB8AC3E}">
        <p14:creationId xmlns:p14="http://schemas.microsoft.com/office/powerpoint/2010/main" val="2155590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B1D67-EB60-4875-8609-D4FAEEF1303D}"/>
              </a:ext>
            </a:extLst>
          </p:cNvPr>
          <p:cNvSpPr txBox="1"/>
          <p:nvPr/>
        </p:nvSpPr>
        <p:spPr>
          <a:xfrm>
            <a:off x="-377734" y="672479"/>
            <a:ext cx="5245009" cy="646331"/>
          </a:xfrm>
          <a:prstGeom prst="rect">
            <a:avLst/>
          </a:prstGeom>
          <a:noFill/>
        </p:spPr>
        <p:txBody>
          <a:bodyPr wrap="square" rtlCol="0">
            <a:spAutoFit/>
          </a:bodyPr>
          <a:lstStyle/>
          <a:p>
            <a:pPr algn="ctr"/>
            <a:r>
              <a:rPr lang="en-US" sz="3600" b="1" dirty="0"/>
              <a:t>Plan for the Visit</a:t>
            </a:r>
          </a:p>
        </p:txBody>
      </p:sp>
      <p:pic>
        <p:nvPicPr>
          <p:cNvPr id="4" name="Picture 3">
            <a:extLst>
              <a:ext uri="{FF2B5EF4-FFF2-40B4-BE49-F238E27FC236}">
                <a16:creationId xmlns:a16="http://schemas.microsoft.com/office/drawing/2014/main" id="{AAB875B6-2F75-4DF2-B517-444C4051794F}"/>
              </a:ext>
            </a:extLst>
          </p:cNvPr>
          <p:cNvPicPr>
            <a:picLocks noChangeAspect="1"/>
          </p:cNvPicPr>
          <p:nvPr/>
        </p:nvPicPr>
        <p:blipFill>
          <a:blip r:embed="rId3"/>
          <a:stretch>
            <a:fillRect/>
          </a:stretch>
        </p:blipFill>
        <p:spPr>
          <a:xfrm>
            <a:off x="9063264" y="995645"/>
            <a:ext cx="2479039" cy="2479039"/>
          </a:xfrm>
          <a:prstGeom prst="rect">
            <a:avLst/>
          </a:prstGeom>
        </p:spPr>
      </p:pic>
      <p:pic>
        <p:nvPicPr>
          <p:cNvPr id="5" name="Picture 4">
            <a:extLst>
              <a:ext uri="{FF2B5EF4-FFF2-40B4-BE49-F238E27FC236}">
                <a16:creationId xmlns:a16="http://schemas.microsoft.com/office/drawing/2014/main" id="{C0304720-C3E1-49CE-BECE-21CE72D7D562}"/>
              </a:ext>
            </a:extLst>
          </p:cNvPr>
          <p:cNvPicPr>
            <a:picLocks noChangeAspect="1"/>
          </p:cNvPicPr>
          <p:nvPr/>
        </p:nvPicPr>
        <p:blipFill>
          <a:blip r:embed="rId4"/>
          <a:stretch>
            <a:fillRect/>
          </a:stretch>
        </p:blipFill>
        <p:spPr>
          <a:xfrm>
            <a:off x="6424855" y="1116280"/>
            <a:ext cx="2180891" cy="2061390"/>
          </a:xfrm>
          <a:prstGeom prst="rect">
            <a:avLst/>
          </a:prstGeom>
        </p:spPr>
      </p:pic>
      <p:pic>
        <p:nvPicPr>
          <p:cNvPr id="6" name="Picture 5">
            <a:extLst>
              <a:ext uri="{FF2B5EF4-FFF2-40B4-BE49-F238E27FC236}">
                <a16:creationId xmlns:a16="http://schemas.microsoft.com/office/drawing/2014/main" id="{A3301697-999B-4AD8-B78D-DABC1EB32643}"/>
              </a:ext>
            </a:extLst>
          </p:cNvPr>
          <p:cNvPicPr>
            <a:picLocks noChangeAspect="1"/>
          </p:cNvPicPr>
          <p:nvPr/>
        </p:nvPicPr>
        <p:blipFill>
          <a:blip r:embed="rId5"/>
          <a:stretch>
            <a:fillRect/>
          </a:stretch>
        </p:blipFill>
        <p:spPr>
          <a:xfrm>
            <a:off x="6162129" y="3474684"/>
            <a:ext cx="2605900" cy="2605900"/>
          </a:xfrm>
          <a:prstGeom prst="rect">
            <a:avLst/>
          </a:prstGeom>
        </p:spPr>
      </p:pic>
      <p:sp>
        <p:nvSpPr>
          <p:cNvPr id="13" name="Text Placeholder 2">
            <a:extLst>
              <a:ext uri="{FF2B5EF4-FFF2-40B4-BE49-F238E27FC236}">
                <a16:creationId xmlns:a16="http://schemas.microsoft.com/office/drawing/2014/main" id="{56856D4E-3D7D-424F-9B63-F92651856AA7}"/>
              </a:ext>
            </a:extLst>
          </p:cNvPr>
          <p:cNvSpPr txBox="1">
            <a:spLocks/>
          </p:cNvSpPr>
          <p:nvPr/>
        </p:nvSpPr>
        <p:spPr>
          <a:xfrm>
            <a:off x="498566" y="1803132"/>
            <a:ext cx="5829603" cy="393858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Arial" panose="020B0604020202020204" pitchFamily="34" charset="0"/>
              <a:buChar char="•"/>
            </a:pPr>
            <a:r>
              <a:rPr lang="en-US" sz="2800" dirty="0">
                <a:solidFill>
                  <a:srgbClr val="2A2E2F"/>
                </a:solidFill>
              </a:rPr>
              <a:t>If possible, schedule visits during daytime hours</a:t>
            </a:r>
          </a:p>
          <a:p>
            <a:pPr>
              <a:buFont typeface="Arial" panose="020B0604020202020204" pitchFamily="34" charset="0"/>
              <a:buChar char="•"/>
            </a:pPr>
            <a:r>
              <a:rPr lang="en-US" sz="2800" dirty="0">
                <a:solidFill>
                  <a:srgbClr val="2A2E2F"/>
                </a:solidFill>
              </a:rPr>
              <a:t>Carry a whistle / car alarm activator</a:t>
            </a:r>
          </a:p>
          <a:p>
            <a:pPr>
              <a:buFont typeface="Arial" panose="020B0604020202020204" pitchFamily="34" charset="0"/>
              <a:buChar char="•"/>
            </a:pPr>
            <a:r>
              <a:rPr lang="en-US" sz="2800" dirty="0">
                <a:solidFill>
                  <a:srgbClr val="2A2E2F"/>
                </a:solidFill>
              </a:rPr>
              <a:t>Notify your office &amp; the family</a:t>
            </a:r>
          </a:p>
          <a:p>
            <a:pPr>
              <a:buFont typeface="Arial" panose="020B0604020202020204" pitchFamily="34" charset="0"/>
              <a:buChar char="•"/>
            </a:pPr>
            <a:r>
              <a:rPr lang="en-US" sz="2800" dirty="0">
                <a:solidFill>
                  <a:srgbClr val="2A2E2F"/>
                </a:solidFill>
              </a:rPr>
              <a:t>Bring a charged cellphone </a:t>
            </a:r>
          </a:p>
          <a:p>
            <a:pPr>
              <a:buFont typeface="Arial" panose="020B0604020202020204" pitchFamily="34" charset="0"/>
              <a:buChar char="•"/>
            </a:pPr>
            <a:r>
              <a:rPr lang="en-US" sz="2800" dirty="0">
                <a:solidFill>
                  <a:srgbClr val="2A2E2F"/>
                </a:solidFill>
              </a:rPr>
              <a:t>Obtain specific directions</a:t>
            </a:r>
          </a:p>
          <a:p>
            <a:pPr>
              <a:buFont typeface="Arial" panose="020B0604020202020204" pitchFamily="34" charset="0"/>
              <a:buChar char="•"/>
            </a:pPr>
            <a:endParaRPr lang="en-US" dirty="0"/>
          </a:p>
        </p:txBody>
      </p:sp>
      <p:pic>
        <p:nvPicPr>
          <p:cNvPr id="14" name="Picture 13">
            <a:extLst>
              <a:ext uri="{FF2B5EF4-FFF2-40B4-BE49-F238E27FC236}">
                <a16:creationId xmlns:a16="http://schemas.microsoft.com/office/drawing/2014/main" id="{0F7DCA22-C178-4A77-9709-85A66E3D0441}"/>
              </a:ext>
            </a:extLst>
          </p:cNvPr>
          <p:cNvPicPr>
            <a:picLocks noChangeAspect="1"/>
          </p:cNvPicPr>
          <p:nvPr/>
        </p:nvPicPr>
        <p:blipFill>
          <a:blip r:embed="rId6"/>
          <a:stretch>
            <a:fillRect/>
          </a:stretch>
        </p:blipFill>
        <p:spPr>
          <a:xfrm>
            <a:off x="8817959" y="3474684"/>
            <a:ext cx="2875475" cy="2605900"/>
          </a:xfrm>
          <a:prstGeom prst="rect">
            <a:avLst/>
          </a:prstGeom>
        </p:spPr>
      </p:pic>
    </p:spTree>
    <p:extLst>
      <p:ext uri="{BB962C8B-B14F-4D97-AF65-F5344CB8AC3E}">
        <p14:creationId xmlns:p14="http://schemas.microsoft.com/office/powerpoint/2010/main" val="2269774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B1D67-EB60-4875-8609-D4FAEEF1303D}"/>
              </a:ext>
            </a:extLst>
          </p:cNvPr>
          <p:cNvSpPr txBox="1"/>
          <p:nvPr/>
        </p:nvSpPr>
        <p:spPr>
          <a:xfrm>
            <a:off x="-393935" y="654599"/>
            <a:ext cx="5245009" cy="646331"/>
          </a:xfrm>
          <a:prstGeom prst="rect">
            <a:avLst/>
          </a:prstGeom>
          <a:noFill/>
        </p:spPr>
        <p:txBody>
          <a:bodyPr wrap="square" rtlCol="0">
            <a:spAutoFit/>
          </a:bodyPr>
          <a:lstStyle/>
          <a:p>
            <a:pPr algn="ctr"/>
            <a:r>
              <a:rPr lang="en-US" sz="3600" b="1" dirty="0"/>
              <a:t>Plan for the Visit</a:t>
            </a:r>
          </a:p>
        </p:txBody>
      </p:sp>
      <p:sp>
        <p:nvSpPr>
          <p:cNvPr id="13" name="Text Placeholder 2">
            <a:extLst>
              <a:ext uri="{FF2B5EF4-FFF2-40B4-BE49-F238E27FC236}">
                <a16:creationId xmlns:a16="http://schemas.microsoft.com/office/drawing/2014/main" id="{56856D4E-3D7D-424F-9B63-F92651856AA7}"/>
              </a:ext>
            </a:extLst>
          </p:cNvPr>
          <p:cNvSpPr txBox="1">
            <a:spLocks/>
          </p:cNvSpPr>
          <p:nvPr/>
        </p:nvSpPr>
        <p:spPr>
          <a:xfrm>
            <a:off x="530993" y="1676132"/>
            <a:ext cx="5466673" cy="393858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Arial" panose="020B0604020202020204" pitchFamily="34" charset="0"/>
              <a:buChar char="•"/>
            </a:pPr>
            <a:r>
              <a:rPr lang="en-US" sz="2800" dirty="0">
                <a:solidFill>
                  <a:srgbClr val="2A2E2F"/>
                </a:solidFill>
              </a:rPr>
              <a:t>Do not leave valuables visible in your car</a:t>
            </a:r>
          </a:p>
          <a:p>
            <a:pPr>
              <a:buFont typeface="Arial" panose="020B0604020202020204" pitchFamily="34" charset="0"/>
              <a:buChar char="•"/>
            </a:pPr>
            <a:r>
              <a:rPr lang="en-US" sz="2800" dirty="0">
                <a:solidFill>
                  <a:srgbClr val="2A2E2F"/>
                </a:solidFill>
              </a:rPr>
              <a:t>Dress appropriately &amp; professionally</a:t>
            </a:r>
          </a:p>
          <a:p>
            <a:pPr>
              <a:buFont typeface="Arial" panose="020B0604020202020204" pitchFamily="34" charset="0"/>
              <a:buChar char="•"/>
            </a:pPr>
            <a:r>
              <a:rPr lang="en-US" sz="2800" dirty="0">
                <a:solidFill>
                  <a:srgbClr val="2A2E2F"/>
                </a:solidFill>
              </a:rPr>
              <a:t>Be aware of your personal needs</a:t>
            </a:r>
          </a:p>
          <a:p>
            <a:pPr>
              <a:buFont typeface="Arial" panose="020B0604020202020204" pitchFamily="34" charset="0"/>
              <a:buChar char="•"/>
            </a:pPr>
            <a:r>
              <a:rPr lang="en-US" sz="2800" dirty="0">
                <a:solidFill>
                  <a:srgbClr val="2A2E2F"/>
                </a:solidFill>
              </a:rPr>
              <a:t>Share information</a:t>
            </a:r>
          </a:p>
          <a:p>
            <a:pPr>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94B400E2-36B9-42E2-B122-21C07F40F280}"/>
              </a:ext>
            </a:extLst>
          </p:cNvPr>
          <p:cNvPicPr>
            <a:picLocks noChangeAspect="1"/>
          </p:cNvPicPr>
          <p:nvPr/>
        </p:nvPicPr>
        <p:blipFill>
          <a:blip r:embed="rId3"/>
          <a:stretch>
            <a:fillRect/>
          </a:stretch>
        </p:blipFill>
        <p:spPr>
          <a:xfrm>
            <a:off x="6096000" y="1116280"/>
            <a:ext cx="3353091" cy="2094211"/>
          </a:xfrm>
          <a:prstGeom prst="rect">
            <a:avLst/>
          </a:prstGeom>
        </p:spPr>
      </p:pic>
      <p:pic>
        <p:nvPicPr>
          <p:cNvPr id="9" name="Picture 8">
            <a:extLst>
              <a:ext uri="{FF2B5EF4-FFF2-40B4-BE49-F238E27FC236}">
                <a16:creationId xmlns:a16="http://schemas.microsoft.com/office/drawing/2014/main" id="{7E71CF4B-249F-48B2-B3C9-718F611D7119}"/>
              </a:ext>
            </a:extLst>
          </p:cNvPr>
          <p:cNvPicPr>
            <a:picLocks noChangeAspect="1"/>
          </p:cNvPicPr>
          <p:nvPr/>
        </p:nvPicPr>
        <p:blipFill>
          <a:blip r:embed="rId4"/>
          <a:stretch>
            <a:fillRect/>
          </a:stretch>
        </p:blipFill>
        <p:spPr>
          <a:xfrm>
            <a:off x="6133955" y="3327561"/>
            <a:ext cx="1676545" cy="2079027"/>
          </a:xfrm>
          <a:prstGeom prst="rect">
            <a:avLst/>
          </a:prstGeom>
        </p:spPr>
      </p:pic>
      <p:pic>
        <p:nvPicPr>
          <p:cNvPr id="3" name="Picture 2">
            <a:extLst>
              <a:ext uri="{FF2B5EF4-FFF2-40B4-BE49-F238E27FC236}">
                <a16:creationId xmlns:a16="http://schemas.microsoft.com/office/drawing/2014/main" id="{96D98855-48FD-423B-817A-CF9365C3FECC}"/>
              </a:ext>
            </a:extLst>
          </p:cNvPr>
          <p:cNvPicPr>
            <a:picLocks noChangeAspect="1"/>
          </p:cNvPicPr>
          <p:nvPr/>
        </p:nvPicPr>
        <p:blipFill>
          <a:blip r:embed="rId5"/>
          <a:stretch>
            <a:fillRect/>
          </a:stretch>
        </p:blipFill>
        <p:spPr>
          <a:xfrm>
            <a:off x="8949490" y="977765"/>
            <a:ext cx="3242510" cy="2371240"/>
          </a:xfrm>
          <a:prstGeom prst="rect">
            <a:avLst/>
          </a:prstGeom>
        </p:spPr>
      </p:pic>
      <p:sp>
        <p:nvSpPr>
          <p:cNvPr id="7" name="AutoShape 2" descr="9 Tips for Sharing Information with Your Physician">
            <a:extLst>
              <a:ext uri="{FF2B5EF4-FFF2-40B4-BE49-F238E27FC236}">
                <a16:creationId xmlns:a16="http://schemas.microsoft.com/office/drawing/2014/main" id="{F9D73CFC-4D21-43DC-8DE5-1437399F59C9}"/>
              </a:ext>
            </a:extLst>
          </p:cNvPr>
          <p:cNvSpPr>
            <a:spLocks noChangeAspect="1" noChangeArrowheads="1"/>
          </p:cNvSpPr>
          <p:nvPr/>
        </p:nvSpPr>
        <p:spPr bwMode="auto">
          <a:xfrm>
            <a:off x="5943600" y="3276600"/>
            <a:ext cx="1866900" cy="186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3135E388-D11A-4AE4-8290-F43A3607E436}"/>
              </a:ext>
            </a:extLst>
          </p:cNvPr>
          <p:cNvPicPr>
            <a:picLocks noChangeAspect="1"/>
          </p:cNvPicPr>
          <p:nvPr/>
        </p:nvPicPr>
        <p:blipFill>
          <a:blip r:embed="rId6"/>
          <a:stretch>
            <a:fillRect/>
          </a:stretch>
        </p:blipFill>
        <p:spPr>
          <a:xfrm>
            <a:off x="7730684" y="3312522"/>
            <a:ext cx="4292600" cy="1992035"/>
          </a:xfrm>
          <a:prstGeom prst="rect">
            <a:avLst/>
          </a:prstGeom>
        </p:spPr>
      </p:pic>
    </p:spTree>
    <p:extLst>
      <p:ext uri="{BB962C8B-B14F-4D97-AF65-F5344CB8AC3E}">
        <p14:creationId xmlns:p14="http://schemas.microsoft.com/office/powerpoint/2010/main" val="249302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4113E8-AC42-42F3-922E-40B12D04F11F}"/>
              </a:ext>
            </a:extLst>
          </p:cNvPr>
          <p:cNvSpPr txBox="1"/>
          <p:nvPr/>
        </p:nvSpPr>
        <p:spPr>
          <a:xfrm>
            <a:off x="344540" y="596949"/>
            <a:ext cx="4579369" cy="646331"/>
          </a:xfrm>
          <a:prstGeom prst="rect">
            <a:avLst/>
          </a:prstGeom>
          <a:noFill/>
        </p:spPr>
        <p:txBody>
          <a:bodyPr wrap="square">
            <a:spAutoFit/>
          </a:bodyPr>
          <a:lstStyle/>
          <a:p>
            <a:pPr marL="0" marR="0" algn="ctr">
              <a:spcBef>
                <a:spcPts val="0"/>
              </a:spcBef>
              <a:spcAft>
                <a:spcPts val="0"/>
              </a:spcAft>
            </a:pPr>
            <a:r>
              <a:rPr lang="en-US" sz="3600" b="1" dirty="0">
                <a:effectLst/>
                <a:ea typeface="Times New Roman" panose="02020603050405020304" pitchFamily="18" charset="0"/>
              </a:rPr>
              <a:t>Traveling to the Site</a:t>
            </a:r>
          </a:p>
        </p:txBody>
      </p:sp>
      <p:pic>
        <p:nvPicPr>
          <p:cNvPr id="4" name="Picture 3">
            <a:extLst>
              <a:ext uri="{FF2B5EF4-FFF2-40B4-BE49-F238E27FC236}">
                <a16:creationId xmlns:a16="http://schemas.microsoft.com/office/drawing/2014/main" id="{05DBBC56-6A14-4B73-9624-562D75830232}"/>
              </a:ext>
            </a:extLst>
          </p:cNvPr>
          <p:cNvPicPr>
            <a:picLocks noChangeAspect="1"/>
          </p:cNvPicPr>
          <p:nvPr/>
        </p:nvPicPr>
        <p:blipFill>
          <a:blip r:embed="rId3"/>
          <a:stretch>
            <a:fillRect/>
          </a:stretch>
        </p:blipFill>
        <p:spPr>
          <a:xfrm>
            <a:off x="5483616" y="1529144"/>
            <a:ext cx="2823221" cy="3652724"/>
          </a:xfrm>
          <a:prstGeom prst="rect">
            <a:avLst/>
          </a:prstGeom>
        </p:spPr>
      </p:pic>
      <p:sp>
        <p:nvSpPr>
          <p:cNvPr id="13" name="Text Placeholder 2">
            <a:extLst>
              <a:ext uri="{FF2B5EF4-FFF2-40B4-BE49-F238E27FC236}">
                <a16:creationId xmlns:a16="http://schemas.microsoft.com/office/drawing/2014/main" id="{A17C0BB6-CCA3-4AE6-88AB-946DDCA67382}"/>
              </a:ext>
            </a:extLst>
          </p:cNvPr>
          <p:cNvSpPr txBox="1">
            <a:spLocks/>
          </p:cNvSpPr>
          <p:nvPr/>
        </p:nvSpPr>
        <p:spPr>
          <a:xfrm>
            <a:off x="530992" y="1777732"/>
            <a:ext cx="5466673" cy="393858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Arial" panose="020B0604020202020204" pitchFamily="34" charset="0"/>
              <a:buChar char="•"/>
            </a:pPr>
            <a:r>
              <a:rPr lang="en-US" sz="2900" dirty="0">
                <a:solidFill>
                  <a:srgbClr val="2A2E2F"/>
                </a:solidFill>
              </a:rPr>
              <a:t>Be mindful of where you park</a:t>
            </a:r>
          </a:p>
          <a:p>
            <a:pPr>
              <a:buFont typeface="Arial" panose="020B0604020202020204" pitchFamily="34" charset="0"/>
              <a:buChar char="•"/>
            </a:pPr>
            <a:r>
              <a:rPr lang="en-US" sz="2900" dirty="0">
                <a:solidFill>
                  <a:srgbClr val="2A2E2F"/>
                </a:solidFill>
              </a:rPr>
              <a:t>Visually check your surroundings</a:t>
            </a:r>
          </a:p>
          <a:p>
            <a:pPr>
              <a:buFont typeface="Arial" panose="020B0604020202020204" pitchFamily="34" charset="0"/>
              <a:buChar char="•"/>
            </a:pPr>
            <a:r>
              <a:rPr lang="en-US" sz="2900" dirty="0">
                <a:solidFill>
                  <a:srgbClr val="2A2E2F"/>
                </a:solidFill>
              </a:rPr>
              <a:t>Listen to your body language</a:t>
            </a:r>
          </a:p>
          <a:p>
            <a:pPr>
              <a:buFont typeface="Arial" panose="020B0604020202020204" pitchFamily="34" charset="0"/>
              <a:buChar char="•"/>
            </a:pPr>
            <a:r>
              <a:rPr lang="en-US" sz="2900" dirty="0">
                <a:solidFill>
                  <a:srgbClr val="2A2E2F"/>
                </a:solidFill>
              </a:rPr>
              <a:t>Knock and use the doorbell</a:t>
            </a:r>
          </a:p>
          <a:p>
            <a:pPr>
              <a:buFont typeface="Arial" panose="020B0604020202020204" pitchFamily="34" charset="0"/>
              <a:buChar char="•"/>
            </a:pPr>
            <a:r>
              <a:rPr lang="en-US" sz="2900" dirty="0">
                <a:solidFill>
                  <a:srgbClr val="2A2E2F"/>
                </a:solidFill>
              </a:rPr>
              <a:t>Let yourself adjust to the new environment </a:t>
            </a:r>
          </a:p>
          <a:p>
            <a:pP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2FEEB896-FC0D-4483-B844-CF2547318FAE}"/>
              </a:ext>
            </a:extLst>
          </p:cNvPr>
          <p:cNvPicPr>
            <a:picLocks noChangeAspect="1"/>
          </p:cNvPicPr>
          <p:nvPr/>
        </p:nvPicPr>
        <p:blipFill>
          <a:blip r:embed="rId4"/>
          <a:stretch>
            <a:fillRect/>
          </a:stretch>
        </p:blipFill>
        <p:spPr>
          <a:xfrm>
            <a:off x="8047662" y="1099286"/>
            <a:ext cx="3613346" cy="2495072"/>
          </a:xfrm>
          <a:prstGeom prst="rect">
            <a:avLst/>
          </a:prstGeom>
        </p:spPr>
      </p:pic>
      <p:pic>
        <p:nvPicPr>
          <p:cNvPr id="8" name="Picture 7">
            <a:extLst>
              <a:ext uri="{FF2B5EF4-FFF2-40B4-BE49-F238E27FC236}">
                <a16:creationId xmlns:a16="http://schemas.microsoft.com/office/drawing/2014/main" id="{C2A4CF16-2CDA-4ED2-BC52-557352EE4E5D}"/>
              </a:ext>
            </a:extLst>
          </p:cNvPr>
          <p:cNvPicPr>
            <a:picLocks noChangeAspect="1"/>
          </p:cNvPicPr>
          <p:nvPr/>
        </p:nvPicPr>
        <p:blipFill>
          <a:blip r:embed="rId5"/>
          <a:stretch>
            <a:fillRect/>
          </a:stretch>
        </p:blipFill>
        <p:spPr>
          <a:xfrm>
            <a:off x="8100531" y="3645426"/>
            <a:ext cx="3507607" cy="2208317"/>
          </a:xfrm>
          <a:prstGeom prst="rect">
            <a:avLst/>
          </a:prstGeom>
        </p:spPr>
      </p:pic>
    </p:spTree>
    <p:extLst>
      <p:ext uri="{BB962C8B-B14F-4D97-AF65-F5344CB8AC3E}">
        <p14:creationId xmlns:p14="http://schemas.microsoft.com/office/powerpoint/2010/main" val="968202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4113E8-AC42-42F3-922E-40B12D04F11F}"/>
              </a:ext>
            </a:extLst>
          </p:cNvPr>
          <p:cNvSpPr txBox="1"/>
          <p:nvPr/>
        </p:nvSpPr>
        <p:spPr>
          <a:xfrm>
            <a:off x="-292101" y="699869"/>
            <a:ext cx="4583509" cy="646331"/>
          </a:xfrm>
          <a:prstGeom prst="rect">
            <a:avLst/>
          </a:prstGeom>
          <a:noFill/>
        </p:spPr>
        <p:txBody>
          <a:bodyPr wrap="square">
            <a:spAutoFit/>
          </a:bodyPr>
          <a:lstStyle/>
          <a:p>
            <a:pPr marL="0" marR="0" algn="ctr">
              <a:spcBef>
                <a:spcPts val="0"/>
              </a:spcBef>
              <a:spcAft>
                <a:spcPts val="0"/>
              </a:spcAft>
            </a:pPr>
            <a:r>
              <a:rPr lang="en-US" sz="3600" b="1" dirty="0">
                <a:effectLst/>
                <a:ea typeface="Times New Roman" panose="02020603050405020304" pitchFamily="18" charset="0"/>
              </a:rPr>
              <a:t>During the Visit</a:t>
            </a:r>
            <a:endParaRPr lang="en-US" sz="3600" dirty="0">
              <a:effectLst/>
              <a:ea typeface="Times New Roman" panose="02020603050405020304" pitchFamily="18" charset="0"/>
            </a:endParaRPr>
          </a:p>
        </p:txBody>
      </p:sp>
      <p:pic>
        <p:nvPicPr>
          <p:cNvPr id="2" name="Picture 1">
            <a:extLst>
              <a:ext uri="{FF2B5EF4-FFF2-40B4-BE49-F238E27FC236}">
                <a16:creationId xmlns:a16="http://schemas.microsoft.com/office/drawing/2014/main" id="{65EDBE0B-3A7A-49AF-9878-D4EC868D5EE7}"/>
              </a:ext>
            </a:extLst>
          </p:cNvPr>
          <p:cNvPicPr>
            <a:picLocks noChangeAspect="1"/>
          </p:cNvPicPr>
          <p:nvPr/>
        </p:nvPicPr>
        <p:blipFill>
          <a:blip r:embed="rId3"/>
          <a:stretch>
            <a:fillRect/>
          </a:stretch>
        </p:blipFill>
        <p:spPr>
          <a:xfrm>
            <a:off x="7888751" y="4142303"/>
            <a:ext cx="2361826" cy="1543049"/>
          </a:xfrm>
          <a:prstGeom prst="rect">
            <a:avLst/>
          </a:prstGeom>
        </p:spPr>
      </p:pic>
      <p:sp>
        <p:nvSpPr>
          <p:cNvPr id="4" name="AutoShape 2" descr="Personal Space: Design Observer">
            <a:extLst>
              <a:ext uri="{FF2B5EF4-FFF2-40B4-BE49-F238E27FC236}">
                <a16:creationId xmlns:a16="http://schemas.microsoft.com/office/drawing/2014/main" id="{EEBAC471-7EB6-41B8-BFD7-6406C2099F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 Placeholder 2">
            <a:extLst>
              <a:ext uri="{FF2B5EF4-FFF2-40B4-BE49-F238E27FC236}">
                <a16:creationId xmlns:a16="http://schemas.microsoft.com/office/drawing/2014/main" id="{1991E571-316C-441B-A805-AE5EC784936A}"/>
              </a:ext>
            </a:extLst>
          </p:cNvPr>
          <p:cNvSpPr txBox="1">
            <a:spLocks/>
          </p:cNvSpPr>
          <p:nvPr/>
        </p:nvSpPr>
        <p:spPr>
          <a:xfrm>
            <a:off x="467493" y="1985257"/>
            <a:ext cx="5628507" cy="3931205"/>
          </a:xfrm>
          <a:prstGeom prst="rect">
            <a:avLst/>
          </a:prstGeom>
        </p:spPr>
        <p:txBody>
          <a:bodyP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Arial" panose="020B0604020202020204" pitchFamily="34" charset="0"/>
              <a:buChar char="•"/>
            </a:pPr>
            <a:r>
              <a:rPr lang="en-US" sz="3200" dirty="0">
                <a:solidFill>
                  <a:srgbClr val="2A2E2F"/>
                </a:solidFill>
              </a:rPr>
              <a:t>Observe / assess others</a:t>
            </a:r>
          </a:p>
          <a:p>
            <a:pPr>
              <a:buFont typeface="Arial" panose="020B0604020202020204" pitchFamily="34" charset="0"/>
              <a:buChar char="•"/>
            </a:pPr>
            <a:r>
              <a:rPr lang="en-US" sz="3200" dirty="0">
                <a:solidFill>
                  <a:srgbClr val="2A2E2F"/>
                </a:solidFill>
              </a:rPr>
              <a:t>Understanding cultural awareness and sensitivity</a:t>
            </a:r>
          </a:p>
          <a:p>
            <a:pPr>
              <a:buFont typeface="Arial" panose="020B0604020202020204" pitchFamily="34" charset="0"/>
              <a:buChar char="•"/>
            </a:pPr>
            <a:r>
              <a:rPr lang="en-US" sz="3200" dirty="0">
                <a:solidFill>
                  <a:srgbClr val="2A2E2F"/>
                </a:solidFill>
              </a:rPr>
              <a:t>Always wait to be invited to sit</a:t>
            </a:r>
          </a:p>
          <a:p>
            <a:pPr>
              <a:buFont typeface="Arial" panose="020B0604020202020204" pitchFamily="34" charset="0"/>
              <a:buChar char="•"/>
            </a:pPr>
            <a:r>
              <a:rPr lang="en-US" sz="3200" dirty="0">
                <a:solidFill>
                  <a:srgbClr val="2A2E2F"/>
                </a:solidFill>
              </a:rPr>
              <a:t>Be aware of all exits</a:t>
            </a:r>
          </a:p>
        </p:txBody>
      </p:sp>
      <p:pic>
        <p:nvPicPr>
          <p:cNvPr id="9" name="Picture 8">
            <a:extLst>
              <a:ext uri="{FF2B5EF4-FFF2-40B4-BE49-F238E27FC236}">
                <a16:creationId xmlns:a16="http://schemas.microsoft.com/office/drawing/2014/main" id="{8BD3F0E0-5390-4FD0-9C11-DF3C8FE89AF7}"/>
              </a:ext>
            </a:extLst>
          </p:cNvPr>
          <p:cNvPicPr>
            <a:picLocks noChangeAspect="1"/>
          </p:cNvPicPr>
          <p:nvPr/>
        </p:nvPicPr>
        <p:blipFill>
          <a:blip r:embed="rId4"/>
          <a:stretch>
            <a:fillRect/>
          </a:stretch>
        </p:blipFill>
        <p:spPr>
          <a:xfrm>
            <a:off x="6343650" y="1386920"/>
            <a:ext cx="2635962" cy="2463927"/>
          </a:xfrm>
          <a:prstGeom prst="rect">
            <a:avLst/>
          </a:prstGeom>
        </p:spPr>
      </p:pic>
      <p:pic>
        <p:nvPicPr>
          <p:cNvPr id="7" name="Picture 6">
            <a:extLst>
              <a:ext uri="{FF2B5EF4-FFF2-40B4-BE49-F238E27FC236}">
                <a16:creationId xmlns:a16="http://schemas.microsoft.com/office/drawing/2014/main" id="{2B59EE55-6FFE-442F-8988-EA362D394833}"/>
              </a:ext>
            </a:extLst>
          </p:cNvPr>
          <p:cNvPicPr>
            <a:picLocks noChangeAspect="1"/>
          </p:cNvPicPr>
          <p:nvPr/>
        </p:nvPicPr>
        <p:blipFill>
          <a:blip r:embed="rId5"/>
          <a:stretch>
            <a:fillRect/>
          </a:stretch>
        </p:blipFill>
        <p:spPr>
          <a:xfrm>
            <a:off x="8979612" y="1386920"/>
            <a:ext cx="3111143" cy="2463927"/>
          </a:xfrm>
          <a:prstGeom prst="rect">
            <a:avLst/>
          </a:prstGeom>
        </p:spPr>
      </p:pic>
    </p:spTree>
    <p:extLst>
      <p:ext uri="{BB962C8B-B14F-4D97-AF65-F5344CB8AC3E}">
        <p14:creationId xmlns:p14="http://schemas.microsoft.com/office/powerpoint/2010/main" val="3970411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4113E8-AC42-42F3-922E-40B12D04F11F}"/>
              </a:ext>
            </a:extLst>
          </p:cNvPr>
          <p:cNvSpPr txBox="1"/>
          <p:nvPr/>
        </p:nvSpPr>
        <p:spPr>
          <a:xfrm>
            <a:off x="-292101" y="699869"/>
            <a:ext cx="4583509" cy="646331"/>
          </a:xfrm>
          <a:prstGeom prst="rect">
            <a:avLst/>
          </a:prstGeom>
          <a:noFill/>
        </p:spPr>
        <p:txBody>
          <a:bodyPr wrap="square">
            <a:spAutoFit/>
          </a:bodyPr>
          <a:lstStyle/>
          <a:p>
            <a:pPr marL="0" marR="0" algn="ctr">
              <a:spcBef>
                <a:spcPts val="0"/>
              </a:spcBef>
              <a:spcAft>
                <a:spcPts val="0"/>
              </a:spcAft>
            </a:pPr>
            <a:r>
              <a:rPr lang="en-US" sz="3600" b="1" dirty="0">
                <a:effectLst/>
                <a:ea typeface="Times New Roman" panose="02020603050405020304" pitchFamily="18" charset="0"/>
              </a:rPr>
              <a:t>During the Visit</a:t>
            </a:r>
            <a:endParaRPr lang="en-US" sz="3600" dirty="0">
              <a:effectLst/>
              <a:ea typeface="Times New Roman" panose="02020603050405020304" pitchFamily="18" charset="0"/>
            </a:endParaRPr>
          </a:p>
        </p:txBody>
      </p:sp>
      <p:pic>
        <p:nvPicPr>
          <p:cNvPr id="3" name="Picture 2">
            <a:extLst>
              <a:ext uri="{FF2B5EF4-FFF2-40B4-BE49-F238E27FC236}">
                <a16:creationId xmlns:a16="http://schemas.microsoft.com/office/drawing/2014/main" id="{5BE491CD-0F02-4282-9259-873E0BEF00DB}"/>
              </a:ext>
            </a:extLst>
          </p:cNvPr>
          <p:cNvPicPr>
            <a:picLocks noChangeAspect="1"/>
          </p:cNvPicPr>
          <p:nvPr/>
        </p:nvPicPr>
        <p:blipFill>
          <a:blip r:embed="rId3"/>
          <a:stretch>
            <a:fillRect/>
          </a:stretch>
        </p:blipFill>
        <p:spPr>
          <a:xfrm>
            <a:off x="6096000" y="829291"/>
            <a:ext cx="3080163" cy="2362758"/>
          </a:xfrm>
          <a:prstGeom prst="rect">
            <a:avLst/>
          </a:prstGeom>
        </p:spPr>
      </p:pic>
      <p:sp>
        <p:nvSpPr>
          <p:cNvPr id="4" name="AutoShape 2" descr="Personal Space: Design Observer">
            <a:extLst>
              <a:ext uri="{FF2B5EF4-FFF2-40B4-BE49-F238E27FC236}">
                <a16:creationId xmlns:a16="http://schemas.microsoft.com/office/drawing/2014/main" id="{EEBAC471-7EB6-41B8-BFD7-6406C2099F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A573E2E-12DE-4E09-9DAA-1FA40C95ACC6}"/>
              </a:ext>
            </a:extLst>
          </p:cNvPr>
          <p:cNvPicPr>
            <a:picLocks noChangeAspect="1"/>
          </p:cNvPicPr>
          <p:nvPr/>
        </p:nvPicPr>
        <p:blipFill>
          <a:blip r:embed="rId4"/>
          <a:stretch>
            <a:fillRect/>
          </a:stretch>
        </p:blipFill>
        <p:spPr>
          <a:xfrm>
            <a:off x="7337851" y="3429000"/>
            <a:ext cx="3042828" cy="2362758"/>
          </a:xfrm>
          <a:prstGeom prst="rect">
            <a:avLst/>
          </a:prstGeom>
        </p:spPr>
      </p:pic>
      <p:sp>
        <p:nvSpPr>
          <p:cNvPr id="10" name="Text Placeholder 2">
            <a:extLst>
              <a:ext uri="{FF2B5EF4-FFF2-40B4-BE49-F238E27FC236}">
                <a16:creationId xmlns:a16="http://schemas.microsoft.com/office/drawing/2014/main" id="{1991E571-316C-441B-A805-AE5EC784936A}"/>
              </a:ext>
            </a:extLst>
          </p:cNvPr>
          <p:cNvSpPr txBox="1">
            <a:spLocks/>
          </p:cNvSpPr>
          <p:nvPr/>
        </p:nvSpPr>
        <p:spPr>
          <a:xfrm>
            <a:off x="464150" y="1898097"/>
            <a:ext cx="5279426" cy="4432300"/>
          </a:xfrm>
          <a:prstGeom prst="rect">
            <a:avLst/>
          </a:prstGeom>
        </p:spPr>
        <p:txBody>
          <a:bodyP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Arial" panose="020B0604020202020204" pitchFamily="34" charset="0"/>
              <a:buChar char="•"/>
            </a:pPr>
            <a:r>
              <a:rPr lang="en-US" sz="3200" dirty="0">
                <a:solidFill>
                  <a:srgbClr val="2A2E2F"/>
                </a:solidFill>
              </a:rPr>
              <a:t>If there are dogs in the house, ask caregiver to remove them</a:t>
            </a:r>
          </a:p>
          <a:p>
            <a:pPr>
              <a:buFont typeface="Arial" panose="020B0604020202020204" pitchFamily="34" charset="0"/>
              <a:buChar char="•"/>
            </a:pPr>
            <a:r>
              <a:rPr lang="en-US" sz="3200" dirty="0">
                <a:solidFill>
                  <a:srgbClr val="2A2E2F"/>
                </a:solidFill>
              </a:rPr>
              <a:t>Facilitate a quiet environment</a:t>
            </a:r>
          </a:p>
          <a:p>
            <a:pPr>
              <a:buFont typeface="Arial" panose="020B0604020202020204" pitchFamily="34" charset="0"/>
              <a:buChar char="•"/>
            </a:pPr>
            <a:r>
              <a:rPr lang="en-US" sz="3200" dirty="0">
                <a:solidFill>
                  <a:srgbClr val="2A2E2F"/>
                </a:solidFill>
              </a:rPr>
              <a:t>Review the goal of the visit</a:t>
            </a:r>
          </a:p>
          <a:p>
            <a:pPr>
              <a:buFont typeface="Arial" panose="020B0604020202020204" pitchFamily="34" charset="0"/>
              <a:buChar char="•"/>
            </a:pPr>
            <a:r>
              <a:rPr lang="en-US" sz="3200" dirty="0">
                <a:solidFill>
                  <a:srgbClr val="2A2E2F"/>
                </a:solidFill>
              </a:rPr>
              <a:t>Respect personal space </a:t>
            </a:r>
          </a:p>
        </p:txBody>
      </p:sp>
      <p:pic>
        <p:nvPicPr>
          <p:cNvPr id="7" name="Picture 6">
            <a:extLst>
              <a:ext uri="{FF2B5EF4-FFF2-40B4-BE49-F238E27FC236}">
                <a16:creationId xmlns:a16="http://schemas.microsoft.com/office/drawing/2014/main" id="{A8A6B42A-0FA1-455F-A3ED-43BBF77FE8F5}"/>
              </a:ext>
            </a:extLst>
          </p:cNvPr>
          <p:cNvPicPr>
            <a:picLocks noChangeAspect="1"/>
          </p:cNvPicPr>
          <p:nvPr/>
        </p:nvPicPr>
        <p:blipFill>
          <a:blip r:embed="rId5"/>
          <a:stretch>
            <a:fillRect/>
          </a:stretch>
        </p:blipFill>
        <p:spPr>
          <a:xfrm>
            <a:off x="9176163" y="1071563"/>
            <a:ext cx="2782475" cy="2068032"/>
          </a:xfrm>
          <a:prstGeom prst="rect">
            <a:avLst/>
          </a:prstGeom>
        </p:spPr>
      </p:pic>
    </p:spTree>
    <p:extLst>
      <p:ext uri="{BB962C8B-B14F-4D97-AF65-F5344CB8AC3E}">
        <p14:creationId xmlns:p14="http://schemas.microsoft.com/office/powerpoint/2010/main" val="396968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B1D67-EB60-4875-8609-D4FAEEF1303D}"/>
              </a:ext>
            </a:extLst>
          </p:cNvPr>
          <p:cNvSpPr txBox="1"/>
          <p:nvPr/>
        </p:nvSpPr>
        <p:spPr>
          <a:xfrm>
            <a:off x="2726787" y="195760"/>
            <a:ext cx="6738425" cy="923330"/>
          </a:xfrm>
          <a:prstGeom prst="rect">
            <a:avLst/>
          </a:prstGeom>
          <a:noFill/>
        </p:spPr>
        <p:txBody>
          <a:bodyPr wrap="square" rtlCol="0">
            <a:spAutoFit/>
          </a:bodyPr>
          <a:lstStyle/>
          <a:p>
            <a:pPr algn="ctr"/>
            <a:r>
              <a:rPr lang="en-US" sz="5400" dirty="0"/>
              <a:t>Autism Support Plan</a:t>
            </a:r>
          </a:p>
        </p:txBody>
      </p:sp>
      <p:sp>
        <p:nvSpPr>
          <p:cNvPr id="3" name="TextBox 2">
            <a:extLst>
              <a:ext uri="{FF2B5EF4-FFF2-40B4-BE49-F238E27FC236}">
                <a16:creationId xmlns:a16="http://schemas.microsoft.com/office/drawing/2014/main" id="{A1501AC4-8329-497A-87CE-29A0FF582498}"/>
              </a:ext>
            </a:extLst>
          </p:cNvPr>
          <p:cNvSpPr txBox="1"/>
          <p:nvPr/>
        </p:nvSpPr>
        <p:spPr>
          <a:xfrm>
            <a:off x="680580" y="1365289"/>
            <a:ext cx="11358563" cy="36009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The Autism Support Plan (ASP) is a required document for the AWP.</a:t>
            </a:r>
          </a:p>
          <a:p>
            <a:pPr marL="285750" indent="-285750">
              <a:lnSpc>
                <a:spcPct val="150000"/>
              </a:lnSpc>
              <a:buFont typeface="Arial" panose="020B0604020202020204" pitchFamily="34" charset="0"/>
              <a:buChar char="•"/>
            </a:pPr>
            <a:r>
              <a:rPr lang="en-US" sz="2000" dirty="0"/>
              <a:t>It must be completed annually.</a:t>
            </a:r>
          </a:p>
          <a:p>
            <a:pPr marL="285750" indent="-285750">
              <a:lnSpc>
                <a:spcPct val="150000"/>
              </a:lnSpc>
              <a:buFont typeface="Arial" panose="020B0604020202020204" pitchFamily="34" charset="0"/>
              <a:buChar char="•"/>
            </a:pPr>
            <a:r>
              <a:rPr lang="en-US" sz="2000" dirty="0"/>
              <a:t>This planning document is a very helpful tool that assists the team in getting to know the child and the family.</a:t>
            </a:r>
          </a:p>
          <a:p>
            <a:pPr marL="285750" indent="-285750">
              <a:lnSpc>
                <a:spcPct val="150000"/>
              </a:lnSpc>
              <a:buFont typeface="Arial" panose="020B0604020202020204" pitchFamily="34" charset="0"/>
              <a:buChar char="•"/>
            </a:pPr>
            <a:r>
              <a:rPr lang="en-US" sz="2000" dirty="0"/>
              <a:t>This is </a:t>
            </a:r>
            <a:r>
              <a:rPr lang="en-US" sz="2000"/>
              <a:t>a rapport </a:t>
            </a:r>
            <a:r>
              <a:rPr lang="en-US" sz="2000" dirty="0"/>
              <a:t>building activity. This is a time to engage with the family to build your relationship.</a:t>
            </a:r>
          </a:p>
          <a:p>
            <a:pPr marL="285750" indent="-285750">
              <a:lnSpc>
                <a:spcPct val="150000"/>
              </a:lnSpc>
              <a:buFont typeface="Arial" panose="020B0604020202020204" pitchFamily="34" charset="0"/>
              <a:buChar char="•"/>
            </a:pPr>
            <a:r>
              <a:rPr lang="en-US" sz="2000" dirty="0"/>
              <a:t>There are several updates to the document. </a:t>
            </a:r>
          </a:p>
          <a:p>
            <a:pPr marL="285750" indent="-285750">
              <a:lnSpc>
                <a:spcPct val="150000"/>
              </a:lnSpc>
              <a:buFont typeface="Arial" panose="020B0604020202020204" pitchFamily="34" charset="0"/>
              <a:buChar char="•"/>
            </a:pPr>
            <a:r>
              <a:rPr lang="en-US" sz="2000" dirty="0"/>
              <a:t>Every section must be filled out in complete sentences.</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378B7EE6-8509-4EE8-9FBC-81D0BE3D7DC5}"/>
              </a:ext>
            </a:extLst>
          </p:cNvPr>
          <p:cNvSpPr txBox="1"/>
          <p:nvPr/>
        </p:nvSpPr>
        <p:spPr>
          <a:xfrm>
            <a:off x="1911428" y="5310019"/>
            <a:ext cx="8186737" cy="830997"/>
          </a:xfrm>
          <a:prstGeom prst="rect">
            <a:avLst/>
          </a:prstGeom>
          <a:noFill/>
        </p:spPr>
        <p:txBody>
          <a:bodyPr wrap="square" rtlCol="0">
            <a:spAutoFit/>
          </a:bodyPr>
          <a:lstStyle/>
          <a:p>
            <a:pPr algn="ctr"/>
            <a:r>
              <a:rPr lang="en-US" sz="2400" b="1" dirty="0"/>
              <a:t>New form goes into effect 9/1/21. </a:t>
            </a:r>
          </a:p>
          <a:p>
            <a:pPr algn="ctr"/>
            <a:r>
              <a:rPr lang="en-US" sz="2400" b="1" dirty="0"/>
              <a:t>Everyone’s plan must be updated into new form by 12/31/21</a:t>
            </a:r>
          </a:p>
        </p:txBody>
      </p:sp>
      <p:pic>
        <p:nvPicPr>
          <p:cNvPr id="6" name="Picture 5" descr="A picture containing text, businesscard&#10;&#10;Description automatically generated">
            <a:extLst>
              <a:ext uri="{FF2B5EF4-FFF2-40B4-BE49-F238E27FC236}">
                <a16:creationId xmlns:a16="http://schemas.microsoft.com/office/drawing/2014/main" id="{FBDD62B8-F2F3-4FD6-B6AC-E1B2C17B9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6438">
            <a:off x="253000" y="4862894"/>
            <a:ext cx="1738611" cy="1725248"/>
          </a:xfrm>
          <a:prstGeom prst="rect">
            <a:avLst/>
          </a:prstGeom>
        </p:spPr>
      </p:pic>
    </p:spTree>
    <p:extLst>
      <p:ext uri="{BB962C8B-B14F-4D97-AF65-F5344CB8AC3E}">
        <p14:creationId xmlns:p14="http://schemas.microsoft.com/office/powerpoint/2010/main" val="3704996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4113E8-AC42-42F3-922E-40B12D04F11F}"/>
              </a:ext>
            </a:extLst>
          </p:cNvPr>
          <p:cNvSpPr txBox="1"/>
          <p:nvPr/>
        </p:nvSpPr>
        <p:spPr>
          <a:xfrm>
            <a:off x="148771" y="474344"/>
            <a:ext cx="5337629" cy="646331"/>
          </a:xfrm>
          <a:prstGeom prst="rect">
            <a:avLst/>
          </a:prstGeom>
          <a:noFill/>
        </p:spPr>
        <p:txBody>
          <a:bodyPr wrap="square">
            <a:spAutoFit/>
          </a:bodyPr>
          <a:lstStyle/>
          <a:p>
            <a:pPr marL="0" marR="0" algn="ctr">
              <a:spcBef>
                <a:spcPts val="0"/>
              </a:spcBef>
              <a:spcAft>
                <a:spcPts val="0"/>
              </a:spcAft>
            </a:pPr>
            <a:r>
              <a:rPr lang="en-US" sz="3600" b="1" dirty="0">
                <a:effectLst/>
                <a:ea typeface="Times New Roman" panose="02020603050405020304" pitchFamily="18" charset="0"/>
              </a:rPr>
              <a:t>Warning / Danger Signs</a:t>
            </a:r>
            <a:endParaRPr lang="en-US" sz="3600" dirty="0">
              <a:effectLst/>
              <a:ea typeface="Times New Roman" panose="02020603050405020304" pitchFamily="18" charset="0"/>
            </a:endParaRPr>
          </a:p>
        </p:txBody>
      </p:sp>
      <p:pic>
        <p:nvPicPr>
          <p:cNvPr id="2" name="Picture 1">
            <a:extLst>
              <a:ext uri="{FF2B5EF4-FFF2-40B4-BE49-F238E27FC236}">
                <a16:creationId xmlns:a16="http://schemas.microsoft.com/office/drawing/2014/main" id="{EB82615E-AC3E-4092-8DF6-5F63CCDCEACD}"/>
              </a:ext>
            </a:extLst>
          </p:cNvPr>
          <p:cNvPicPr>
            <a:picLocks noChangeAspect="1"/>
          </p:cNvPicPr>
          <p:nvPr/>
        </p:nvPicPr>
        <p:blipFill>
          <a:blip r:embed="rId3"/>
          <a:stretch>
            <a:fillRect/>
          </a:stretch>
        </p:blipFill>
        <p:spPr>
          <a:xfrm>
            <a:off x="7200900" y="883216"/>
            <a:ext cx="4241800" cy="2375408"/>
          </a:xfrm>
          <a:prstGeom prst="rect">
            <a:avLst/>
          </a:prstGeom>
        </p:spPr>
      </p:pic>
      <p:pic>
        <p:nvPicPr>
          <p:cNvPr id="3" name="Picture 2">
            <a:extLst>
              <a:ext uri="{FF2B5EF4-FFF2-40B4-BE49-F238E27FC236}">
                <a16:creationId xmlns:a16="http://schemas.microsoft.com/office/drawing/2014/main" id="{416CA2E7-ADDE-4E28-B887-3941FEE21A10}"/>
              </a:ext>
            </a:extLst>
          </p:cNvPr>
          <p:cNvPicPr>
            <a:picLocks noChangeAspect="1"/>
          </p:cNvPicPr>
          <p:nvPr/>
        </p:nvPicPr>
        <p:blipFill>
          <a:blip r:embed="rId4"/>
          <a:stretch>
            <a:fillRect/>
          </a:stretch>
        </p:blipFill>
        <p:spPr>
          <a:xfrm>
            <a:off x="7200900" y="3258624"/>
            <a:ext cx="4241800" cy="2789166"/>
          </a:xfrm>
          <a:prstGeom prst="rect">
            <a:avLst/>
          </a:prstGeom>
        </p:spPr>
      </p:pic>
      <p:sp>
        <p:nvSpPr>
          <p:cNvPr id="12" name="TextBox 11">
            <a:extLst>
              <a:ext uri="{FF2B5EF4-FFF2-40B4-BE49-F238E27FC236}">
                <a16:creationId xmlns:a16="http://schemas.microsoft.com/office/drawing/2014/main" id="{885F69B6-3147-4265-807E-25B8A1070E59}"/>
              </a:ext>
            </a:extLst>
          </p:cNvPr>
          <p:cNvSpPr txBox="1"/>
          <p:nvPr/>
        </p:nvSpPr>
        <p:spPr>
          <a:xfrm>
            <a:off x="402771" y="1646585"/>
            <a:ext cx="6798129" cy="44012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2A2E2F"/>
                </a:solidFill>
                <a:effectLst/>
                <a:uLnTx/>
                <a:uFillTx/>
                <a:latin typeface="Calibri" panose="020F0502020204030204"/>
                <a:ea typeface="+mn-ea"/>
                <a:cs typeface="+mn-cs"/>
              </a:rPr>
              <a:t>You should not remain in the home if any of the following conditions exist:</a:t>
            </a:r>
          </a:p>
          <a:p>
            <a:pPr marL="0" marR="0" lvl="0" indent="0" algn="l" defTabSz="4572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2A2E2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2A2E2F"/>
                </a:solidFill>
                <a:latin typeface="Calibri" panose="020F0502020204030204"/>
              </a:rPr>
              <a:t> Participant or caregiver is intoxicated or under the influence of drugs</a:t>
            </a:r>
            <a:endParaRPr kumimoji="0" lang="en-US" sz="2800" b="0" i="0" u="none" strike="noStrike" kern="1200" cap="none" spc="0" normalizeH="0" baseline="0" noProof="0" dirty="0">
              <a:ln>
                <a:noFill/>
              </a:ln>
              <a:solidFill>
                <a:srgbClr val="2A2E2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2A2E2F"/>
                </a:solidFill>
                <a:latin typeface="Calibri" panose="020F0502020204030204"/>
              </a:rPr>
              <a:t> Evidence of current active violence domestic dispute in the home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2A2E2F"/>
                </a:solidFill>
                <a:latin typeface="Calibri" panose="020F0502020204030204"/>
              </a:rPr>
              <a:t> Verbal or physical threats towards the worker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2A2E2F"/>
                </a:solidFill>
                <a:latin typeface="Calibri" panose="020F0502020204030204"/>
              </a:rPr>
              <a:t>  Caregiver states the worker is not welcome</a:t>
            </a:r>
          </a:p>
        </p:txBody>
      </p:sp>
    </p:spTree>
    <p:extLst>
      <p:ext uri="{BB962C8B-B14F-4D97-AF65-F5344CB8AC3E}">
        <p14:creationId xmlns:p14="http://schemas.microsoft.com/office/powerpoint/2010/main" val="2554937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4113E8-AC42-42F3-922E-40B12D04F11F}"/>
              </a:ext>
            </a:extLst>
          </p:cNvPr>
          <p:cNvSpPr txBox="1"/>
          <p:nvPr/>
        </p:nvSpPr>
        <p:spPr>
          <a:xfrm>
            <a:off x="990600" y="601147"/>
            <a:ext cx="8152209" cy="1200329"/>
          </a:xfrm>
          <a:prstGeom prst="rect">
            <a:avLst/>
          </a:prstGeom>
          <a:noFill/>
        </p:spPr>
        <p:txBody>
          <a:bodyPr wrap="square">
            <a:spAutoFit/>
          </a:bodyPr>
          <a:lstStyle/>
          <a:p>
            <a:pPr marL="0" marR="0" algn="ctr">
              <a:spcBef>
                <a:spcPts val="0"/>
              </a:spcBef>
              <a:spcAft>
                <a:spcPts val="0"/>
              </a:spcAft>
            </a:pPr>
            <a:r>
              <a:rPr lang="en-US" sz="3600" b="1" dirty="0">
                <a:effectLst/>
                <a:ea typeface="Times New Roman" panose="02020603050405020304" pitchFamily="18" charset="0"/>
              </a:rPr>
              <a:t>Remember to follow your ABC’s -</a:t>
            </a:r>
          </a:p>
          <a:p>
            <a:pPr marL="0" marR="0" algn="ctr">
              <a:spcBef>
                <a:spcPts val="0"/>
              </a:spcBef>
              <a:spcAft>
                <a:spcPts val="0"/>
              </a:spcAft>
            </a:pPr>
            <a:r>
              <a:rPr lang="en-US" sz="3600" b="1" dirty="0">
                <a:ea typeface="Times New Roman" panose="02020603050405020304" pitchFamily="18" charset="0"/>
              </a:rPr>
              <a:t>Always Be Careful</a:t>
            </a:r>
            <a:endParaRPr lang="en-US" sz="3600" dirty="0">
              <a:effectLst/>
              <a:ea typeface="Times New Roman" panose="02020603050405020304" pitchFamily="18" charset="0"/>
            </a:endParaRPr>
          </a:p>
        </p:txBody>
      </p:sp>
      <p:sp>
        <p:nvSpPr>
          <p:cNvPr id="6" name="TextBox 5">
            <a:extLst>
              <a:ext uri="{FF2B5EF4-FFF2-40B4-BE49-F238E27FC236}">
                <a16:creationId xmlns:a16="http://schemas.microsoft.com/office/drawing/2014/main" id="{FDDF50DA-D85C-4E8C-B34F-4F15420C449C}"/>
              </a:ext>
            </a:extLst>
          </p:cNvPr>
          <p:cNvSpPr txBox="1"/>
          <p:nvPr/>
        </p:nvSpPr>
        <p:spPr>
          <a:xfrm>
            <a:off x="1288693" y="2330708"/>
            <a:ext cx="10337800" cy="3108543"/>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A2E2F"/>
                </a:solidFill>
                <a:effectLst/>
                <a:uLnTx/>
                <a:uFillTx/>
                <a:latin typeface="Calibri" panose="020F0502020204030204"/>
                <a:ea typeface="+mn-ea"/>
                <a:cs typeface="+mn-cs"/>
              </a:rPr>
              <a:t>If staff feel there is an imminent danger to themselves or anyone in the home, they should leave immediately.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2A2E2F"/>
              </a:solidFill>
              <a:latin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2A2E2F"/>
                </a:solidFill>
                <a:latin typeface="Calibri" panose="020F0502020204030204"/>
              </a:rPr>
              <a:t>After leaving, staff should immediately call 911.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2A2E2F"/>
              </a:solidFill>
              <a:latin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2A2E2F"/>
                </a:solidFill>
                <a:latin typeface="Calibri" panose="020F0502020204030204"/>
              </a:rPr>
              <a:t>If there are concerns about the safety of the child, the local Department of Children and Families (DCF) should be notified. </a:t>
            </a:r>
            <a:endParaRPr lang="en-US" sz="2800" dirty="0">
              <a:solidFill>
                <a:srgbClr val="2A2E2F"/>
              </a:solidFill>
              <a:latin typeface="Calibri" panose="020F0502020204030204"/>
            </a:endParaRPr>
          </a:p>
        </p:txBody>
      </p:sp>
      <p:pic>
        <p:nvPicPr>
          <p:cNvPr id="3" name="Picture 2">
            <a:extLst>
              <a:ext uri="{FF2B5EF4-FFF2-40B4-BE49-F238E27FC236}">
                <a16:creationId xmlns:a16="http://schemas.microsoft.com/office/drawing/2014/main" id="{5ED59050-16D6-40F4-96C9-4971E906ED10}"/>
              </a:ext>
            </a:extLst>
          </p:cNvPr>
          <p:cNvPicPr>
            <a:picLocks noChangeAspect="1"/>
          </p:cNvPicPr>
          <p:nvPr/>
        </p:nvPicPr>
        <p:blipFill>
          <a:blip r:embed="rId3"/>
          <a:stretch>
            <a:fillRect/>
          </a:stretch>
        </p:blipFill>
        <p:spPr>
          <a:xfrm>
            <a:off x="8845550" y="342900"/>
            <a:ext cx="2780943" cy="1855787"/>
          </a:xfrm>
          <a:prstGeom prst="rect">
            <a:avLst/>
          </a:prstGeom>
        </p:spPr>
      </p:pic>
    </p:spTree>
    <p:extLst>
      <p:ext uri="{BB962C8B-B14F-4D97-AF65-F5344CB8AC3E}">
        <p14:creationId xmlns:p14="http://schemas.microsoft.com/office/powerpoint/2010/main" val="1997715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5EA4F7-E9AB-479F-9B9F-F62665C92A53}"/>
              </a:ext>
            </a:extLst>
          </p:cNvPr>
          <p:cNvPicPr>
            <a:picLocks noChangeAspect="1"/>
          </p:cNvPicPr>
          <p:nvPr/>
        </p:nvPicPr>
        <p:blipFill>
          <a:blip r:embed="rId3"/>
          <a:stretch>
            <a:fillRect/>
          </a:stretch>
        </p:blipFill>
        <p:spPr>
          <a:xfrm>
            <a:off x="1685095" y="579126"/>
            <a:ext cx="8821809" cy="5148574"/>
          </a:xfrm>
          <a:prstGeom prst="rect">
            <a:avLst/>
          </a:prstGeom>
        </p:spPr>
      </p:pic>
    </p:spTree>
    <p:extLst>
      <p:ext uri="{BB962C8B-B14F-4D97-AF65-F5344CB8AC3E}">
        <p14:creationId xmlns:p14="http://schemas.microsoft.com/office/powerpoint/2010/main" val="1809351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AF6C-0243-4CAD-82C5-2E15B72DB191}"/>
              </a:ext>
            </a:extLst>
          </p:cNvPr>
          <p:cNvSpPr txBox="1">
            <a:spLocks/>
          </p:cNvSpPr>
          <p:nvPr/>
        </p:nvSpPr>
        <p:spPr>
          <a:xfrm>
            <a:off x="1285241" y="1008993"/>
            <a:ext cx="9231410" cy="354204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500"/>
              <a:t>EMERGENCY FACT SHEET</a:t>
            </a:r>
            <a:endParaRPr lang="en-US" sz="11500" dirty="0"/>
          </a:p>
        </p:txBody>
      </p:sp>
      <p:sp>
        <p:nvSpPr>
          <p:cNvPr id="3" name="Subtitle 2">
            <a:extLst>
              <a:ext uri="{FF2B5EF4-FFF2-40B4-BE49-F238E27FC236}">
                <a16:creationId xmlns:a16="http://schemas.microsoft.com/office/drawing/2014/main" id="{63E79811-E3A8-422E-85C3-CDB53FC9B46E}"/>
              </a:ext>
            </a:extLst>
          </p:cNvPr>
          <p:cNvSpPr txBox="1">
            <a:spLocks/>
          </p:cNvSpPr>
          <p:nvPr/>
        </p:nvSpPr>
        <p:spPr>
          <a:xfrm>
            <a:off x="1285241" y="4582814"/>
            <a:ext cx="7132335" cy="131265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UPDATES</a:t>
            </a:r>
            <a:endParaRPr lang="en-US" dirty="0"/>
          </a:p>
        </p:txBody>
      </p:sp>
      <p:sp>
        <p:nvSpPr>
          <p:cNvPr id="4" name="Right Triangle 3">
            <a:extLst>
              <a:ext uri="{FF2B5EF4-FFF2-40B4-BE49-F238E27FC236}">
                <a16:creationId xmlns:a16="http://schemas.microsoft.com/office/drawing/2014/main" id="{DFF62681-557B-4CB2-B88B-EEEBAD5898AE}"/>
              </a:ext>
            </a:extLst>
          </p:cNvPr>
          <p:cNvSpPr/>
          <p:nvPr/>
        </p:nvSpPr>
        <p:spPr>
          <a:xfrm flipH="1">
            <a:off x="7480626" y="2545245"/>
            <a:ext cx="4543425" cy="4129087"/>
          </a:xfrm>
          <a:prstGeom prst="r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2BFDB8-D092-47F3-B842-72D4B56E4821}"/>
              </a:ext>
            </a:extLst>
          </p:cNvPr>
          <p:cNvSpPr/>
          <p:nvPr/>
        </p:nvSpPr>
        <p:spPr>
          <a:xfrm>
            <a:off x="557213" y="471488"/>
            <a:ext cx="11001375" cy="575786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744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DD66-3374-408B-9072-1591B97F4AAC}"/>
              </a:ext>
            </a:extLst>
          </p:cNvPr>
          <p:cNvSpPr txBox="1">
            <a:spLocks/>
          </p:cNvSpPr>
          <p:nvPr/>
        </p:nvSpPr>
        <p:spPr>
          <a:xfrm>
            <a:off x="839788" y="478824"/>
            <a:ext cx="4248749" cy="1578576"/>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br>
              <a:rPr lang="en-US" dirty="0"/>
            </a:br>
            <a:br>
              <a:rPr lang="en-US" dirty="0"/>
            </a:br>
            <a:br>
              <a:rPr lang="en-US" dirty="0"/>
            </a:br>
            <a:br>
              <a:rPr lang="en-US" dirty="0"/>
            </a:br>
            <a:br>
              <a:rPr lang="en-US" dirty="0"/>
            </a:br>
            <a:br>
              <a:rPr lang="en-US" dirty="0"/>
            </a:br>
            <a:r>
              <a:rPr lang="en-US" sz="9600" dirty="0"/>
              <a:t>UPDATES</a:t>
            </a:r>
          </a:p>
        </p:txBody>
      </p:sp>
      <p:sp>
        <p:nvSpPr>
          <p:cNvPr id="3" name="Text Placeholder 3">
            <a:extLst>
              <a:ext uri="{FF2B5EF4-FFF2-40B4-BE49-F238E27FC236}">
                <a16:creationId xmlns:a16="http://schemas.microsoft.com/office/drawing/2014/main" id="{805ABEEA-8C76-4172-A015-86DB32306E7E}"/>
              </a:ext>
            </a:extLst>
          </p:cNvPr>
          <p:cNvSpPr txBox="1">
            <a:spLocks/>
          </p:cNvSpPr>
          <p:nvPr/>
        </p:nvSpPr>
        <p:spPr>
          <a:xfrm>
            <a:off x="839788" y="2108908"/>
            <a:ext cx="4248749" cy="3760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ASP renewal date and date form was completed</a:t>
            </a:r>
          </a:p>
          <a:p>
            <a:endParaRPr lang="en-US" sz="1800" b="1" dirty="0"/>
          </a:p>
          <a:p>
            <a:r>
              <a:rPr lang="en-US" sz="1800" b="1" dirty="0"/>
              <a:t>Highlights primary residence</a:t>
            </a:r>
          </a:p>
          <a:p>
            <a:endParaRPr lang="en-US" sz="1800" b="1" dirty="0"/>
          </a:p>
          <a:p>
            <a:r>
              <a:rPr lang="en-US" sz="1800" b="1" dirty="0"/>
              <a:t>Added section for Dentist and Hospital affiliation</a:t>
            </a:r>
          </a:p>
          <a:p>
            <a:endParaRPr lang="en-US" dirty="0"/>
          </a:p>
        </p:txBody>
      </p:sp>
      <p:graphicFrame>
        <p:nvGraphicFramePr>
          <p:cNvPr id="4" name="Content Placeholder 4">
            <a:extLst>
              <a:ext uri="{FF2B5EF4-FFF2-40B4-BE49-F238E27FC236}">
                <a16:creationId xmlns:a16="http://schemas.microsoft.com/office/drawing/2014/main" id="{A444C4AB-98F3-400B-B0DB-D75E7BAA8FF5}"/>
              </a:ext>
            </a:extLst>
          </p:cNvPr>
          <p:cNvGraphicFramePr>
            <a:graphicFrameLocks noChangeAspect="1"/>
          </p:cNvGraphicFramePr>
          <p:nvPr>
            <p:extLst>
              <p:ext uri="{D42A27DB-BD31-4B8C-83A1-F6EECF244321}">
                <p14:modId xmlns:p14="http://schemas.microsoft.com/office/powerpoint/2010/main" val="2795370451"/>
              </p:ext>
            </p:extLst>
          </p:nvPr>
        </p:nvGraphicFramePr>
        <p:xfrm>
          <a:off x="5957888" y="284318"/>
          <a:ext cx="4572000" cy="6092674"/>
        </p:xfrm>
        <a:graphic>
          <a:graphicData uri="http://schemas.openxmlformats.org/presentationml/2006/ole">
            <mc:AlternateContent xmlns:mc="http://schemas.openxmlformats.org/markup-compatibility/2006">
              <mc:Choice xmlns:v="urn:schemas-microsoft-com:vml" Requires="v">
                <p:oleObj name="Document" r:id="rId2" imgW="6968396" imgH="8722397" progId="Word.Document.12">
                  <p:embed/>
                </p:oleObj>
              </mc:Choice>
              <mc:Fallback>
                <p:oleObj name="Document" r:id="rId2" imgW="6968396" imgH="8722397" progId="Word.Document.12">
                  <p:embed/>
                  <p:pic>
                    <p:nvPicPr>
                      <p:cNvPr id="5" name="Content Placeholder 4">
                        <a:extLst>
                          <a:ext uri="{FF2B5EF4-FFF2-40B4-BE49-F238E27FC236}">
                            <a16:creationId xmlns:a16="http://schemas.microsoft.com/office/drawing/2014/main" id="{4375E1F2-27EA-44E2-9E07-3A3B4708BC24}"/>
                          </a:ext>
                        </a:extLst>
                      </p:cNvPr>
                      <p:cNvPicPr/>
                      <p:nvPr/>
                    </p:nvPicPr>
                    <p:blipFill>
                      <a:blip r:embed="rId3"/>
                      <a:stretch>
                        <a:fillRect/>
                      </a:stretch>
                    </p:blipFill>
                    <p:spPr>
                      <a:xfrm>
                        <a:off x="5957888" y="284318"/>
                        <a:ext cx="4572000" cy="6092674"/>
                      </a:xfrm>
                      <a:prstGeom prst="rect">
                        <a:avLst/>
                      </a:prstGeom>
                    </p:spPr>
                  </p:pic>
                </p:oleObj>
              </mc:Fallback>
            </mc:AlternateContent>
          </a:graphicData>
        </a:graphic>
      </p:graphicFrame>
    </p:spTree>
    <p:extLst>
      <p:ext uri="{BB962C8B-B14F-4D97-AF65-F5344CB8AC3E}">
        <p14:creationId xmlns:p14="http://schemas.microsoft.com/office/powerpoint/2010/main" val="3499629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ABF88C1-524F-4488-856F-136E11DE0514}"/>
              </a:ext>
            </a:extLst>
          </p:cNvPr>
          <p:cNvSpPr txBox="1">
            <a:spLocks/>
          </p:cNvSpPr>
          <p:nvPr/>
        </p:nvSpPr>
        <p:spPr>
          <a:xfrm>
            <a:off x="839788" y="1257300"/>
            <a:ext cx="3932237"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UPDATES</a:t>
            </a:r>
          </a:p>
        </p:txBody>
      </p:sp>
      <p:sp>
        <p:nvSpPr>
          <p:cNvPr id="3" name="Text Placeholder 5">
            <a:extLst>
              <a:ext uri="{FF2B5EF4-FFF2-40B4-BE49-F238E27FC236}">
                <a16:creationId xmlns:a16="http://schemas.microsoft.com/office/drawing/2014/main" id="{0E753213-3D19-409B-9516-8C61A0FF8D0F}"/>
              </a:ext>
            </a:extLst>
          </p:cNvPr>
          <p:cNvSpPr txBox="1">
            <a:spLocks/>
          </p:cNvSpPr>
          <p:nvPr/>
        </p:nvSpPr>
        <p:spPr>
          <a:xfrm>
            <a:off x="839788" y="2057400"/>
            <a:ext cx="3932237"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List of allergies</a:t>
            </a:r>
          </a:p>
          <a:p>
            <a:r>
              <a:rPr lang="en-US" sz="1800" b="1" dirty="0"/>
              <a:t>Expanded medication section to include dose and frequency  and reason for prescription</a:t>
            </a:r>
          </a:p>
          <a:p>
            <a:r>
              <a:rPr lang="en-US" sz="1800" b="1" dirty="0"/>
              <a:t>Question about Safety Net Device</a:t>
            </a:r>
          </a:p>
          <a:p>
            <a:r>
              <a:rPr lang="en-US" sz="1800" b="1" dirty="0"/>
              <a:t>Switched out the “situation section” for a section about safety and challenges</a:t>
            </a:r>
          </a:p>
          <a:p>
            <a:r>
              <a:rPr lang="en-US" sz="1800" b="1" dirty="0"/>
              <a:t>Picture –attach updated picture annually with specific written permission and release from family</a:t>
            </a:r>
          </a:p>
        </p:txBody>
      </p:sp>
      <p:graphicFrame>
        <p:nvGraphicFramePr>
          <p:cNvPr id="4" name="Content Placeholder 6">
            <a:extLst>
              <a:ext uri="{FF2B5EF4-FFF2-40B4-BE49-F238E27FC236}">
                <a16:creationId xmlns:a16="http://schemas.microsoft.com/office/drawing/2014/main" id="{3C5103F1-1941-4BAA-AF9A-54162AD8D517}"/>
              </a:ext>
            </a:extLst>
          </p:cNvPr>
          <p:cNvGraphicFramePr>
            <a:graphicFrameLocks noChangeAspect="1"/>
          </p:cNvGraphicFramePr>
          <p:nvPr>
            <p:extLst>
              <p:ext uri="{D42A27DB-BD31-4B8C-83A1-F6EECF244321}">
                <p14:modId xmlns:p14="http://schemas.microsoft.com/office/powerpoint/2010/main" val="2288450368"/>
              </p:ext>
            </p:extLst>
          </p:nvPr>
        </p:nvGraphicFramePr>
        <p:xfrm>
          <a:off x="6415087" y="328092"/>
          <a:ext cx="4129088" cy="6158433"/>
        </p:xfrm>
        <a:graphic>
          <a:graphicData uri="http://schemas.openxmlformats.org/presentationml/2006/ole">
            <mc:AlternateContent xmlns:mc="http://schemas.openxmlformats.org/markup-compatibility/2006">
              <mc:Choice xmlns:v="urn:schemas-microsoft-com:vml" Requires="v">
                <p:oleObj name="Document" r:id="rId2" imgW="6857901" imgH="9018664" progId="Word.Document.12">
                  <p:embed/>
                </p:oleObj>
              </mc:Choice>
              <mc:Fallback>
                <p:oleObj name="Document" r:id="rId2" imgW="6857901" imgH="9018664" progId="Word.Document.12">
                  <p:embed/>
                  <p:pic>
                    <p:nvPicPr>
                      <p:cNvPr id="7" name="Content Placeholder 6">
                        <a:extLst>
                          <a:ext uri="{FF2B5EF4-FFF2-40B4-BE49-F238E27FC236}">
                            <a16:creationId xmlns:a16="http://schemas.microsoft.com/office/drawing/2014/main" id="{A49806A1-D075-4593-9D88-89E1472C4DA9}"/>
                          </a:ext>
                        </a:extLst>
                      </p:cNvPr>
                      <p:cNvPicPr/>
                      <p:nvPr/>
                    </p:nvPicPr>
                    <p:blipFill>
                      <a:blip r:embed="rId3"/>
                      <a:stretch>
                        <a:fillRect/>
                      </a:stretch>
                    </p:blipFill>
                    <p:spPr>
                      <a:xfrm>
                        <a:off x="6415087" y="328092"/>
                        <a:ext cx="4129088" cy="6158433"/>
                      </a:xfrm>
                      <a:prstGeom prst="rect">
                        <a:avLst/>
                      </a:prstGeom>
                    </p:spPr>
                  </p:pic>
                </p:oleObj>
              </mc:Fallback>
            </mc:AlternateContent>
          </a:graphicData>
        </a:graphic>
      </p:graphicFrame>
    </p:spTree>
    <p:extLst>
      <p:ext uri="{BB962C8B-B14F-4D97-AF65-F5344CB8AC3E}">
        <p14:creationId xmlns:p14="http://schemas.microsoft.com/office/powerpoint/2010/main" val="522687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09D1-B6E7-4009-B79C-DB8993BE31EB}"/>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a:t>Supervisor Tracking Form</a:t>
            </a:r>
          </a:p>
        </p:txBody>
      </p:sp>
      <p:pic>
        <p:nvPicPr>
          <p:cNvPr id="5" name="Picture Placeholder 4">
            <a:extLst>
              <a:ext uri="{FF2B5EF4-FFF2-40B4-BE49-F238E27FC236}">
                <a16:creationId xmlns:a16="http://schemas.microsoft.com/office/drawing/2014/main" id="{883B3465-34BB-459E-8D93-38524FBBBAF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658" r="1" b="1068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934904021"/>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F47ABAF-7172-42FD-B103-8B1F3FEB1762}"/>
              </a:ext>
            </a:extLst>
          </p:cNvPr>
          <p:cNvSpPr/>
          <p:nvPr/>
        </p:nvSpPr>
        <p:spPr>
          <a:xfrm>
            <a:off x="1518776" y="480060"/>
            <a:ext cx="8905874" cy="5262979"/>
          </a:xfrm>
          <a:prstGeom prst="rect">
            <a:avLst/>
          </a:prstGeom>
        </p:spPr>
        <p:txBody>
          <a:bodyPr wrap="square">
            <a:spAutoFit/>
          </a:bodyPr>
          <a:lstStyle/>
          <a:p>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Supervisor’s Role	</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When the Waiver RFR was approved, this gave us the opportunity to strengthen the Broker Supervisor’s role in many of the Centers, allowing them to be able to focus on the Waiver Program.  This dedicated position allows for additional support to the Brokers and time to focus on training needs and other issues that might come up when working with our families.  </a:t>
            </a:r>
            <a:endParaRPr lang="en-US" sz="2000" dirty="0">
              <a:latin typeface="Times New Roman" panose="02020603050405020304" pitchFamily="18" charset="0"/>
              <a:ea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Also, with this opportunity, came new reporting requirements and oversight from CMS, our funding source, to track and provide data for Quality Assurances.  This information can be requested by CMS as part of an audit of the program.  The supervisor’s role has become more defined as an agent to assist with these quality assurances in order to maintain program integrity and to insure we are providing a high quality of care to our Waiver participants.</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6128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41EC684-9867-48AD-AFDD-3E7CD272CA73}"/>
              </a:ext>
            </a:extLst>
          </p:cNvPr>
          <p:cNvSpPr/>
          <p:nvPr/>
        </p:nvSpPr>
        <p:spPr>
          <a:xfrm>
            <a:off x="932155" y="1760411"/>
            <a:ext cx="10679837" cy="3862596"/>
          </a:xfrm>
          <a:prstGeom prst="rect">
            <a:avLst/>
          </a:prstGeom>
        </p:spPr>
        <p:txBody>
          <a:bodyPr wrap="square">
            <a:spAutoFit/>
          </a:bodyPr>
          <a:lstStyle/>
          <a:p>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Supervisor’s role is tied directly to these QA Measures. Duties include the following:</a:t>
            </a:r>
            <a:endParaRPr lang="en-US" sz="1200" dirty="0">
              <a:latin typeface="Times New Roman" panose="02020603050405020304" pitchFamily="18" charset="0"/>
              <a:ea typeface="Times New Roman" panose="02020603050405020304" pitchFamily="18" charset="0"/>
            </a:endParaRPr>
          </a:p>
          <a:p>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Attend the monthly ASB/ACM meetings for their support center.</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Outreach with community providers in order to become knowledgeable about local resources.</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Cover for broker absences and vacancies and be able to execute all broker tasks and responsibilities.</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Track timelines for quarterly meetings and ASP renewal dates/meetings.</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Track in person visits and whether the child was present.</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Monitor monthly Meditech notes and participant files for quality and accuracy.  </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Attend a percentage of quarterly meetings on a regular basis with each of the support brokers.</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Have a working knowledge of the PPL portal and processes.</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Ensure a firewall between the Waiver Program and the Organization to avoid conflict of interest.</a:t>
            </a:r>
            <a:endParaRPr lang="en-US" sz="12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Respond to Autism Clinical Manager inquiries in a timely manner (and within 24 hours or less in case of an emergency).</a:t>
            </a:r>
            <a:endParaRPr lang="en-US" sz="1200" dirty="0">
              <a:latin typeface="Times New Roman" panose="02020603050405020304" pitchFamily="18" charset="0"/>
              <a:ea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3808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B1C92AB-A3B8-429F-BD82-55D1707A5D39}"/>
              </a:ext>
            </a:extLst>
          </p:cNvPr>
          <p:cNvPicPr>
            <a:picLocks noChangeAspect="1"/>
          </p:cNvPicPr>
          <p:nvPr/>
        </p:nvPicPr>
        <p:blipFill>
          <a:blip r:embed="rId2"/>
          <a:stretch>
            <a:fillRect/>
          </a:stretch>
        </p:blipFill>
        <p:spPr>
          <a:xfrm>
            <a:off x="1381125" y="768274"/>
            <a:ext cx="9544050" cy="2451176"/>
          </a:xfrm>
          <a:prstGeom prst="rect">
            <a:avLst/>
          </a:prstGeom>
        </p:spPr>
      </p:pic>
      <p:graphicFrame>
        <p:nvGraphicFramePr>
          <p:cNvPr id="14" name="Table 13">
            <a:extLst>
              <a:ext uri="{FF2B5EF4-FFF2-40B4-BE49-F238E27FC236}">
                <a16:creationId xmlns:a16="http://schemas.microsoft.com/office/drawing/2014/main" id="{2C25FF6E-0B4D-439B-B6E5-9AAAA421FAD1}"/>
              </a:ext>
            </a:extLst>
          </p:cNvPr>
          <p:cNvGraphicFramePr>
            <a:graphicFrameLocks noGrp="1"/>
          </p:cNvGraphicFramePr>
          <p:nvPr>
            <p:extLst>
              <p:ext uri="{D42A27DB-BD31-4B8C-83A1-F6EECF244321}">
                <p14:modId xmlns:p14="http://schemas.microsoft.com/office/powerpoint/2010/main" val="3848361471"/>
              </p:ext>
            </p:extLst>
          </p:nvPr>
        </p:nvGraphicFramePr>
        <p:xfrm>
          <a:off x="1402672" y="3429000"/>
          <a:ext cx="9522503" cy="2579370"/>
        </p:xfrm>
        <a:graphic>
          <a:graphicData uri="http://schemas.openxmlformats.org/drawingml/2006/table">
            <a:tbl>
              <a:tblPr firstRow="1" firstCol="1" bandRow="1"/>
              <a:tblGrid>
                <a:gridCol w="9522503">
                  <a:extLst>
                    <a:ext uri="{9D8B030D-6E8A-4147-A177-3AD203B41FA5}">
                      <a16:colId xmlns:a16="http://schemas.microsoft.com/office/drawing/2014/main" val="3664103790"/>
                    </a:ext>
                  </a:extLst>
                </a:gridCol>
              </a:tblGrid>
              <a:tr h="2451176">
                <a:tc>
                  <a:txBody>
                    <a:bodyPr/>
                    <a:lstStyle/>
                    <a:p>
                      <a:pPr marL="0" marR="0">
                        <a:lnSpc>
                          <a:spcPct val="115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Monthly and Quarterly Meetings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Number of children on broker caseload:  </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    Number of families who received a monthly face to face visit: </a:t>
                      </a: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Number of families who did not receive a face to face meeting: </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   List each family and why: </a:t>
                      </a: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Number of meetings supervisor attended this month: </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  List meetings attended: </a:t>
                      </a: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Broker completed monthly meeting tracking form for each visit: </a:t>
                      </a:r>
                      <a:r>
                        <a:rPr lang="en-US" sz="1600" dirty="0">
                          <a:effectLst/>
                          <a:latin typeface="Calibri" panose="020F0502020204030204" pitchFamily="34" charset="0"/>
                          <a:ea typeface="Calibri" panose="020F0502020204030204" pitchFamily="34" charset="0"/>
                          <a:cs typeface="Calibri" panose="020F0502020204030204" pitchFamily="34" charset="0"/>
                        </a:rPr>
                        <a:t> Yes  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600" dirty="0">
                          <a:effectLst/>
                          <a:latin typeface="Calibri" panose="020F0502020204030204" pitchFamily="34" charset="0"/>
                          <a:ea typeface="Calibri" panose="020F0502020204030204" pitchFamily="34" charset="0"/>
                          <a:cs typeface="Calibri" panose="020F0502020204030204" pitchFamily="34" charset="0"/>
                        </a:rPr>
                        <a:t>Broker keeps meeting tracking form up to date:  Yes  No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473757"/>
                  </a:ext>
                </a:extLst>
              </a:tr>
            </a:tbl>
          </a:graphicData>
        </a:graphic>
      </p:graphicFrame>
    </p:spTree>
    <p:extLst>
      <p:ext uri="{BB962C8B-B14F-4D97-AF65-F5344CB8AC3E}">
        <p14:creationId xmlns:p14="http://schemas.microsoft.com/office/powerpoint/2010/main" val="285422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4113E8-AC42-42F3-922E-40B12D04F11F}"/>
              </a:ext>
            </a:extLst>
          </p:cNvPr>
          <p:cNvSpPr txBox="1"/>
          <p:nvPr/>
        </p:nvSpPr>
        <p:spPr>
          <a:xfrm>
            <a:off x="3049191" y="601147"/>
            <a:ext cx="6093618" cy="52322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rPr>
              <a:t>Demographics</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70DE1821-C2D4-4D2C-9BD0-9867602FE79A}"/>
              </a:ext>
            </a:extLst>
          </p:cNvPr>
          <p:cNvGraphicFramePr>
            <a:graphicFrameLocks noGrp="1"/>
          </p:cNvGraphicFramePr>
          <p:nvPr>
            <p:extLst>
              <p:ext uri="{D42A27DB-BD31-4B8C-83A1-F6EECF244321}">
                <p14:modId xmlns:p14="http://schemas.microsoft.com/office/powerpoint/2010/main" val="1745429105"/>
              </p:ext>
            </p:extLst>
          </p:nvPr>
        </p:nvGraphicFramePr>
        <p:xfrm>
          <a:off x="1252537" y="1443037"/>
          <a:ext cx="9658350" cy="3971925"/>
        </p:xfrm>
        <a:graphic>
          <a:graphicData uri="http://schemas.openxmlformats.org/drawingml/2006/table">
            <a:tbl>
              <a:tblPr firstRow="1" firstCol="1" bandRow="1"/>
              <a:tblGrid>
                <a:gridCol w="5572125">
                  <a:extLst>
                    <a:ext uri="{9D8B030D-6E8A-4147-A177-3AD203B41FA5}">
                      <a16:colId xmlns:a16="http://schemas.microsoft.com/office/drawing/2014/main" val="798458817"/>
                    </a:ext>
                  </a:extLst>
                </a:gridCol>
                <a:gridCol w="4086225">
                  <a:extLst>
                    <a:ext uri="{9D8B030D-6E8A-4147-A177-3AD203B41FA5}">
                      <a16:colId xmlns:a16="http://schemas.microsoft.com/office/drawing/2014/main" val="2740102107"/>
                    </a:ext>
                  </a:extLst>
                </a:gridCol>
              </a:tblGrid>
              <a:tr h="778809">
                <a:tc>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Child’s Name:</a:t>
                      </a: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Date of Birth: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630875"/>
                  </a:ext>
                </a:extLst>
              </a:tr>
              <a:tr h="778809">
                <a:tc gridSpan="2">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Parent/Guardian Name(s): </a:t>
                      </a: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12541593"/>
                  </a:ext>
                </a:extLst>
              </a:tr>
              <a:tr h="778809">
                <a:tc gridSpan="2">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Address: </a:t>
                      </a: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311732"/>
                  </a:ext>
                </a:extLst>
              </a:tr>
              <a:tr h="778809">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School Program:</a:t>
                      </a:r>
                    </a:p>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Date of Autism Support Plan: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74259"/>
                  </a:ext>
                </a:extLst>
              </a:tr>
              <a:tr h="856689">
                <a:tc>
                  <a:txBody>
                    <a:bodyPr/>
                    <a:lstStyle/>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Lead Autism Support Center:</a:t>
                      </a:r>
                    </a:p>
                    <a:p>
                      <a:pPr marL="0" marR="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Primary Language of Family:  </a:t>
                      </a:r>
                    </a:p>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Is an interpreter required?    </a:t>
                      </a:r>
                      <a:r>
                        <a:rPr lang="en-US" sz="1600" dirty="0">
                          <a:effectLst/>
                          <a:latin typeface="Times New Roman" panose="02020603050405020304" pitchFamily="18" charset="0"/>
                          <a:ea typeface="Times New Roman" panose="02020603050405020304" pitchFamily="18" charset="0"/>
                          <a:cs typeface="Calibri" panose="020F0502020204030204" pitchFamily="34" charset="0"/>
                        </a:rPr>
                        <a:t>    Yes        No</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7641368"/>
                  </a:ext>
                </a:extLst>
              </a:tr>
            </a:tbl>
          </a:graphicData>
        </a:graphic>
      </p:graphicFrame>
      <p:sp>
        <p:nvSpPr>
          <p:cNvPr id="11" name="Rectangle 10">
            <a:extLst>
              <a:ext uri="{FF2B5EF4-FFF2-40B4-BE49-F238E27FC236}">
                <a16:creationId xmlns:a16="http://schemas.microsoft.com/office/drawing/2014/main" id="{A8ECF04B-6AB4-4DA1-BE4D-9D1189E9DF4F}"/>
              </a:ext>
            </a:extLst>
          </p:cNvPr>
          <p:cNvSpPr/>
          <p:nvPr/>
        </p:nvSpPr>
        <p:spPr>
          <a:xfrm>
            <a:off x="9086256" y="5057780"/>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00BF8813-25C1-4DC0-A130-E11F89AE76DA}"/>
              </a:ext>
            </a:extLst>
          </p:cNvPr>
          <p:cNvSpPr/>
          <p:nvPr/>
        </p:nvSpPr>
        <p:spPr>
          <a:xfrm>
            <a:off x="9767296" y="5038724"/>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61AC40B7-D9BD-43E7-AD90-E9E7C70E8485}"/>
              </a:ext>
            </a:extLst>
          </p:cNvPr>
          <p:cNvSpPr txBox="1"/>
          <p:nvPr/>
        </p:nvSpPr>
        <p:spPr>
          <a:xfrm>
            <a:off x="1585913" y="1721643"/>
            <a:ext cx="8701087" cy="3693319"/>
          </a:xfrm>
          <a:prstGeom prst="rect">
            <a:avLst/>
          </a:prstGeom>
          <a:noFill/>
        </p:spPr>
        <p:txBody>
          <a:bodyPr wrap="square" rtlCol="0">
            <a:spAutoFit/>
          </a:bodyPr>
          <a:lstStyle/>
          <a:p>
            <a:r>
              <a:rPr lang="en-US" dirty="0"/>
              <a:t>Ryan Summer					11/22/2017</a:t>
            </a:r>
          </a:p>
          <a:p>
            <a:endParaRPr lang="en-US" dirty="0"/>
          </a:p>
          <a:p>
            <a:endParaRPr lang="en-US" dirty="0"/>
          </a:p>
          <a:p>
            <a:r>
              <a:rPr lang="en-US" dirty="0"/>
              <a:t>Sally Winter and Dan Summer</a:t>
            </a:r>
          </a:p>
          <a:p>
            <a:endParaRPr lang="en-US" dirty="0"/>
          </a:p>
          <a:p>
            <a:endParaRPr lang="en-US" dirty="0"/>
          </a:p>
          <a:p>
            <a:r>
              <a:rPr lang="en-US" dirty="0"/>
              <a:t>1234 Centre St Lynn, MA 01905</a:t>
            </a:r>
          </a:p>
          <a:p>
            <a:endParaRPr lang="en-US" dirty="0"/>
          </a:p>
          <a:p>
            <a:endParaRPr lang="en-US" dirty="0"/>
          </a:p>
          <a:p>
            <a:r>
              <a:rPr lang="en-US" dirty="0"/>
              <a:t>Johnson Elementary School- Lynn Public Schools		2/07/202</a:t>
            </a:r>
          </a:p>
          <a:p>
            <a:endParaRPr lang="en-US" dirty="0"/>
          </a:p>
          <a:p>
            <a:r>
              <a:rPr lang="en-US" dirty="0"/>
              <a:t>Northeast Arc					Spanish								   			   X</a:t>
            </a:r>
          </a:p>
        </p:txBody>
      </p:sp>
    </p:spTree>
    <p:extLst>
      <p:ext uri="{BB962C8B-B14F-4D97-AF65-F5344CB8AC3E}">
        <p14:creationId xmlns:p14="http://schemas.microsoft.com/office/powerpoint/2010/main" val="5761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6D333CB-A922-48EE-8675-2483A2E5443F}"/>
              </a:ext>
            </a:extLst>
          </p:cNvPr>
          <p:cNvPicPr>
            <a:picLocks noChangeAspect="1"/>
          </p:cNvPicPr>
          <p:nvPr/>
        </p:nvPicPr>
        <p:blipFill>
          <a:blip r:embed="rId2"/>
          <a:stretch>
            <a:fillRect/>
          </a:stretch>
        </p:blipFill>
        <p:spPr>
          <a:xfrm>
            <a:off x="643467" y="1343407"/>
            <a:ext cx="10905066" cy="4171186"/>
          </a:xfrm>
          <a:prstGeom prst="rect">
            <a:avLst/>
          </a:prstGeom>
        </p:spPr>
      </p:pic>
    </p:spTree>
    <p:extLst>
      <p:ext uri="{BB962C8B-B14F-4D97-AF65-F5344CB8AC3E}">
        <p14:creationId xmlns:p14="http://schemas.microsoft.com/office/powerpoint/2010/main" val="1765404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5A2D237-7F27-44D4-97F6-7838CE3CE544}"/>
              </a:ext>
            </a:extLst>
          </p:cNvPr>
          <p:cNvPicPr>
            <a:picLocks noChangeAspect="1"/>
          </p:cNvPicPr>
          <p:nvPr/>
        </p:nvPicPr>
        <p:blipFill>
          <a:blip r:embed="rId2"/>
          <a:stretch>
            <a:fillRect/>
          </a:stretch>
        </p:blipFill>
        <p:spPr>
          <a:xfrm>
            <a:off x="643467" y="1779609"/>
            <a:ext cx="10905066" cy="3298782"/>
          </a:xfrm>
          <a:prstGeom prst="rect">
            <a:avLst/>
          </a:prstGeom>
        </p:spPr>
      </p:pic>
    </p:spTree>
    <p:extLst>
      <p:ext uri="{BB962C8B-B14F-4D97-AF65-F5344CB8AC3E}">
        <p14:creationId xmlns:p14="http://schemas.microsoft.com/office/powerpoint/2010/main" val="607724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F026AD-2D92-453F-888F-9B244B6871E8}"/>
              </a:ext>
            </a:extLst>
          </p:cNvPr>
          <p:cNvPicPr>
            <a:picLocks noChangeAspect="1"/>
          </p:cNvPicPr>
          <p:nvPr/>
        </p:nvPicPr>
        <p:blipFill>
          <a:blip r:embed="rId2"/>
          <a:stretch>
            <a:fillRect/>
          </a:stretch>
        </p:blipFill>
        <p:spPr>
          <a:xfrm>
            <a:off x="643467" y="2161286"/>
            <a:ext cx="10905066" cy="2535428"/>
          </a:xfrm>
          <a:prstGeom prst="rect">
            <a:avLst/>
          </a:prstGeom>
        </p:spPr>
      </p:pic>
    </p:spTree>
    <p:extLst>
      <p:ext uri="{BB962C8B-B14F-4D97-AF65-F5344CB8AC3E}">
        <p14:creationId xmlns:p14="http://schemas.microsoft.com/office/powerpoint/2010/main" val="2487725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6EEB-3D12-4826-A702-1D843415BA4A}"/>
              </a:ext>
            </a:extLst>
          </p:cNvPr>
          <p:cNvSpPr>
            <a:spLocks noGrp="1"/>
          </p:cNvSpPr>
          <p:nvPr>
            <p:ph type="title"/>
          </p:nvPr>
        </p:nvSpPr>
        <p:spPr/>
        <p:txBody>
          <a:bodyPr/>
          <a:lstStyle/>
          <a:p>
            <a:pPr algn="ctr"/>
            <a:r>
              <a:rPr lang="en-US" dirty="0"/>
              <a:t>Questions?</a:t>
            </a:r>
          </a:p>
        </p:txBody>
      </p:sp>
      <p:pic>
        <p:nvPicPr>
          <p:cNvPr id="5" name="Picture 4" descr="Icon&#10;&#10;Description automatically generated">
            <a:extLst>
              <a:ext uri="{FF2B5EF4-FFF2-40B4-BE49-F238E27FC236}">
                <a16:creationId xmlns:a16="http://schemas.microsoft.com/office/drawing/2014/main" id="{B7679A28-C198-45A6-9A40-CDAC92AFF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575" y="2019300"/>
            <a:ext cx="4514850" cy="2819400"/>
          </a:xfrm>
          <a:prstGeom prst="rect">
            <a:avLst/>
          </a:prstGeom>
        </p:spPr>
      </p:pic>
    </p:spTree>
    <p:extLst>
      <p:ext uri="{BB962C8B-B14F-4D97-AF65-F5344CB8AC3E}">
        <p14:creationId xmlns:p14="http://schemas.microsoft.com/office/powerpoint/2010/main" val="1850277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DC56AD-2E9C-4E5B-B436-D409C16624A2}"/>
              </a:ext>
            </a:extLst>
          </p:cNvPr>
          <p:cNvSpPr txBox="1"/>
          <p:nvPr/>
        </p:nvSpPr>
        <p:spPr>
          <a:xfrm>
            <a:off x="1338262" y="551587"/>
            <a:ext cx="9515475" cy="1631216"/>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rPr>
              <a:t>Individual Profile</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171450" marR="0" indent="-171450">
              <a:spcBef>
                <a:spcPts val="0"/>
              </a:spcBef>
              <a:spcAft>
                <a:spcPts val="0"/>
              </a:spcAft>
            </a:pPr>
            <a:r>
              <a:rPr lang="en-US" sz="1800" dirty="0">
                <a:effectLst/>
                <a:latin typeface="Times New Roman" panose="02020603050405020304" pitchFamily="18" charset="0"/>
                <a:ea typeface="Times New Roman" panose="02020603050405020304" pitchFamily="18" charset="0"/>
              </a:rPr>
              <a:t>1. Who are the members of the planning team and people involved in the implementation of the program? (include responsible adults home during sessions, etc.). Please check for responsible adult(s)/release on file.</a:t>
            </a:r>
          </a:p>
        </p:txBody>
      </p:sp>
      <p:graphicFrame>
        <p:nvGraphicFramePr>
          <p:cNvPr id="7" name="Table 6">
            <a:extLst>
              <a:ext uri="{FF2B5EF4-FFF2-40B4-BE49-F238E27FC236}">
                <a16:creationId xmlns:a16="http://schemas.microsoft.com/office/drawing/2014/main" id="{49F22436-308D-4829-B4FF-BD5F032581F7}"/>
              </a:ext>
            </a:extLst>
          </p:cNvPr>
          <p:cNvGraphicFramePr>
            <a:graphicFrameLocks noGrp="1"/>
          </p:cNvGraphicFramePr>
          <p:nvPr>
            <p:extLst>
              <p:ext uri="{D42A27DB-BD31-4B8C-83A1-F6EECF244321}">
                <p14:modId xmlns:p14="http://schemas.microsoft.com/office/powerpoint/2010/main" val="3356166262"/>
              </p:ext>
            </p:extLst>
          </p:nvPr>
        </p:nvGraphicFramePr>
        <p:xfrm>
          <a:off x="881061" y="2346334"/>
          <a:ext cx="10101263" cy="2328864"/>
        </p:xfrm>
        <a:graphic>
          <a:graphicData uri="http://schemas.openxmlformats.org/drawingml/2006/table">
            <a:tbl>
              <a:tblPr firstRow="1" firstCol="1" bandRow="1"/>
              <a:tblGrid>
                <a:gridCol w="5050632">
                  <a:extLst>
                    <a:ext uri="{9D8B030D-6E8A-4147-A177-3AD203B41FA5}">
                      <a16:colId xmlns:a16="http://schemas.microsoft.com/office/drawing/2014/main" val="1929483608"/>
                    </a:ext>
                  </a:extLst>
                </a:gridCol>
                <a:gridCol w="4375413">
                  <a:extLst>
                    <a:ext uri="{9D8B030D-6E8A-4147-A177-3AD203B41FA5}">
                      <a16:colId xmlns:a16="http://schemas.microsoft.com/office/drawing/2014/main" val="4109493198"/>
                    </a:ext>
                  </a:extLst>
                </a:gridCol>
                <a:gridCol w="675218">
                  <a:extLst>
                    <a:ext uri="{9D8B030D-6E8A-4147-A177-3AD203B41FA5}">
                      <a16:colId xmlns:a16="http://schemas.microsoft.com/office/drawing/2014/main" val="3721634165"/>
                    </a:ext>
                  </a:extLst>
                </a:gridCol>
              </a:tblGrid>
              <a:tr h="388144">
                <a:tc>
                  <a:txBody>
                    <a:bodyPr/>
                    <a:lstStyle/>
                    <a:p>
                      <a:pPr marL="171450" marR="0" indent="-171450" algn="ctr">
                        <a:spcBef>
                          <a:spcPts val="0"/>
                        </a:spcBef>
                        <a:spcAft>
                          <a:spcPts val="0"/>
                        </a:spcAft>
                      </a:pPr>
                      <a:r>
                        <a:rPr lang="en-US" sz="1800">
                          <a:effectLst/>
                          <a:latin typeface="Times New Roman" panose="02020603050405020304" pitchFamily="18" charset="0"/>
                          <a:ea typeface="Times New Roman" panose="02020603050405020304" pitchFamily="18" charset="0"/>
                        </a:rPr>
                        <a:t>Name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71450" marR="0" indent="-171450" algn="ctr">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Relationship</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71450" marR="0" indent="-171450" algn="ctr">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79928023"/>
                  </a:ext>
                </a:extLst>
              </a:tr>
              <a:tr h="388144">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4526935"/>
                  </a:ext>
                </a:extLst>
              </a:tr>
              <a:tr h="388144">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903611"/>
                  </a:ext>
                </a:extLst>
              </a:tr>
              <a:tr h="388144">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2236526"/>
                  </a:ext>
                </a:extLst>
              </a:tr>
              <a:tr h="388144">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5531138"/>
                  </a:ext>
                </a:extLst>
              </a:tr>
              <a:tr h="388144">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860419"/>
                  </a:ext>
                </a:extLst>
              </a:tr>
            </a:tbl>
          </a:graphicData>
        </a:graphic>
      </p:graphicFrame>
      <p:pic>
        <p:nvPicPr>
          <p:cNvPr id="8" name="Graphic 1" descr="Checkmark with solid fill">
            <a:extLst>
              <a:ext uri="{FF2B5EF4-FFF2-40B4-BE49-F238E27FC236}">
                <a16:creationId xmlns:a16="http://schemas.microsoft.com/office/drawing/2014/main" id="{580FC33D-54A1-4EB7-AEB4-BC61505A7FC4}"/>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2102" y="2400295"/>
            <a:ext cx="306388" cy="330201"/>
          </a:xfrm>
          <a:prstGeom prst="rect">
            <a:avLst/>
          </a:prstGeom>
        </p:spPr>
      </p:pic>
      <p:sp>
        <p:nvSpPr>
          <p:cNvPr id="10" name="TextBox 9">
            <a:extLst>
              <a:ext uri="{FF2B5EF4-FFF2-40B4-BE49-F238E27FC236}">
                <a16:creationId xmlns:a16="http://schemas.microsoft.com/office/drawing/2014/main" id="{A34DADF1-88FC-4A9A-8BCE-4E268972F5FD}"/>
              </a:ext>
            </a:extLst>
          </p:cNvPr>
          <p:cNvSpPr txBox="1"/>
          <p:nvPr/>
        </p:nvSpPr>
        <p:spPr>
          <a:xfrm>
            <a:off x="1338262" y="2643873"/>
            <a:ext cx="9644062" cy="2031325"/>
          </a:xfrm>
          <a:prstGeom prst="rect">
            <a:avLst/>
          </a:prstGeom>
          <a:noFill/>
        </p:spPr>
        <p:txBody>
          <a:bodyPr wrap="square" rtlCol="0">
            <a:spAutoFit/>
          </a:bodyPr>
          <a:lstStyle/>
          <a:p>
            <a:pPr>
              <a:lnSpc>
                <a:spcPct val="150000"/>
              </a:lnSpc>
            </a:pPr>
            <a:r>
              <a:rPr lang="en-US" dirty="0"/>
              <a:t>Sally Winter and Dan Summer		Parents</a:t>
            </a:r>
          </a:p>
          <a:p>
            <a:pPr>
              <a:lnSpc>
                <a:spcPct val="150000"/>
              </a:lnSpc>
            </a:pPr>
            <a:r>
              <a:rPr lang="en-US" dirty="0"/>
              <a:t>Jane Smith				Grandmother</a:t>
            </a:r>
          </a:p>
          <a:p>
            <a:pPr>
              <a:lnSpc>
                <a:spcPct val="150000"/>
              </a:lnSpc>
            </a:pPr>
            <a:r>
              <a:rPr lang="en-US" dirty="0"/>
              <a:t>Frank Kelly				Autism Support Broker</a:t>
            </a:r>
          </a:p>
          <a:p>
            <a:pPr>
              <a:lnSpc>
                <a:spcPct val="150000"/>
              </a:lnSpc>
            </a:pPr>
            <a:r>
              <a:rPr lang="en-US" dirty="0"/>
              <a:t>Olivia McGlone				Autism Clinical Manager</a:t>
            </a:r>
          </a:p>
          <a:p>
            <a:r>
              <a:rPr lang="en-US" dirty="0"/>
              <a:t>Jeff Jones					Senior Level Therapist			</a:t>
            </a:r>
          </a:p>
        </p:txBody>
      </p:sp>
      <p:pic>
        <p:nvPicPr>
          <p:cNvPr id="11" name="Graphic 1" descr="Checkmark with solid fill">
            <a:extLst>
              <a:ext uri="{FF2B5EF4-FFF2-40B4-BE49-F238E27FC236}">
                <a16:creationId xmlns:a16="http://schemas.microsoft.com/office/drawing/2014/main" id="{4A372D85-2C37-49E8-BFB7-5ACB7B2B562D}"/>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04486" y="3152781"/>
            <a:ext cx="306388" cy="330201"/>
          </a:xfrm>
          <a:prstGeom prst="rect">
            <a:avLst/>
          </a:prstGeom>
        </p:spPr>
      </p:pic>
      <p:pic>
        <p:nvPicPr>
          <p:cNvPr id="13" name="Graphic 1" descr="Checkmark with solid fill">
            <a:extLst>
              <a:ext uri="{FF2B5EF4-FFF2-40B4-BE49-F238E27FC236}">
                <a16:creationId xmlns:a16="http://schemas.microsoft.com/office/drawing/2014/main" id="{33E769D8-92E1-4925-8B29-AA2CCFC648C6}"/>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04486" y="2784457"/>
            <a:ext cx="306388" cy="330201"/>
          </a:xfrm>
          <a:prstGeom prst="rect">
            <a:avLst/>
          </a:prstGeom>
        </p:spPr>
      </p:pic>
      <p:pic>
        <p:nvPicPr>
          <p:cNvPr id="14" name="Graphic 1" descr="Checkmark with solid fill">
            <a:extLst>
              <a:ext uri="{FF2B5EF4-FFF2-40B4-BE49-F238E27FC236}">
                <a16:creationId xmlns:a16="http://schemas.microsoft.com/office/drawing/2014/main" id="{5DFDCA57-677F-491A-8F6B-6A7D37603DC8}"/>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04486" y="3546512"/>
            <a:ext cx="306388" cy="330201"/>
          </a:xfrm>
          <a:prstGeom prst="rect">
            <a:avLst/>
          </a:prstGeom>
        </p:spPr>
      </p:pic>
      <p:pic>
        <p:nvPicPr>
          <p:cNvPr id="15" name="Graphic 1" descr="Checkmark with solid fill">
            <a:extLst>
              <a:ext uri="{FF2B5EF4-FFF2-40B4-BE49-F238E27FC236}">
                <a16:creationId xmlns:a16="http://schemas.microsoft.com/office/drawing/2014/main" id="{986F4F3A-5302-498E-A25D-0338FD316B10}"/>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9722" y="3945754"/>
            <a:ext cx="306388" cy="330201"/>
          </a:xfrm>
          <a:prstGeom prst="rect">
            <a:avLst/>
          </a:prstGeom>
        </p:spPr>
      </p:pic>
      <p:pic>
        <p:nvPicPr>
          <p:cNvPr id="16" name="Graphic 1" descr="Checkmark with solid fill">
            <a:extLst>
              <a:ext uri="{FF2B5EF4-FFF2-40B4-BE49-F238E27FC236}">
                <a16:creationId xmlns:a16="http://schemas.microsoft.com/office/drawing/2014/main" id="{AFD835C4-7F8B-4057-A5D2-2105E891AD7D}"/>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5914" y="4321237"/>
            <a:ext cx="306388" cy="330201"/>
          </a:xfrm>
          <a:prstGeom prst="rect">
            <a:avLst/>
          </a:prstGeom>
        </p:spPr>
      </p:pic>
      <p:sp>
        <p:nvSpPr>
          <p:cNvPr id="17" name="TextBox 16">
            <a:extLst>
              <a:ext uri="{FF2B5EF4-FFF2-40B4-BE49-F238E27FC236}">
                <a16:creationId xmlns:a16="http://schemas.microsoft.com/office/drawing/2014/main" id="{0C0DA729-876A-43AF-957C-67B6B72A53DC}"/>
              </a:ext>
            </a:extLst>
          </p:cNvPr>
          <p:cNvSpPr txBox="1"/>
          <p:nvPr/>
        </p:nvSpPr>
        <p:spPr>
          <a:xfrm>
            <a:off x="2115039" y="4918776"/>
            <a:ext cx="890379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Who is a responsible adult? Someone over the age of 18 that can fill in for the guardian when they are not available. For example, present during session, sign off on timesheet, etc.</a:t>
            </a:r>
          </a:p>
          <a:p>
            <a:endParaRPr lang="en-US" dirty="0"/>
          </a:p>
          <a:p>
            <a:pPr marL="285750" indent="-285750">
              <a:buFont typeface="Arial" panose="020B0604020202020204" pitchFamily="34" charset="0"/>
              <a:buChar char="•"/>
            </a:pPr>
            <a:r>
              <a:rPr lang="en-US" dirty="0"/>
              <a:t>When meeting with the family to complete the ASP, have several blank release forms with you and get them signed at the meeting. </a:t>
            </a:r>
          </a:p>
        </p:txBody>
      </p:sp>
      <p:pic>
        <p:nvPicPr>
          <p:cNvPr id="21" name="Picture 20">
            <a:extLst>
              <a:ext uri="{FF2B5EF4-FFF2-40B4-BE49-F238E27FC236}">
                <a16:creationId xmlns:a16="http://schemas.microsoft.com/office/drawing/2014/main" id="{B54790E7-84EF-4048-BC79-75A79D5CB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85" y="4972737"/>
            <a:ext cx="1553553" cy="1549076"/>
          </a:xfrm>
          <a:prstGeom prst="rect">
            <a:avLst/>
          </a:prstGeom>
        </p:spPr>
      </p:pic>
    </p:spTree>
    <p:extLst>
      <p:ext uri="{BB962C8B-B14F-4D97-AF65-F5344CB8AC3E}">
        <p14:creationId xmlns:p14="http://schemas.microsoft.com/office/powerpoint/2010/main" val="10859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344575-6C9C-4A5C-9FF6-5ECFE45DC359}"/>
              </a:ext>
            </a:extLst>
          </p:cNvPr>
          <p:cNvSpPr>
            <a:spLocks noChangeArrowheads="1"/>
          </p:cNvSpPr>
          <p:nvPr/>
        </p:nvSpPr>
        <p:spPr bwMode="auto">
          <a:xfrm>
            <a:off x="1066800" y="542916"/>
            <a:ext cx="1005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 Who lives in the home and have there been any changes in the last year? </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rPr>
              <a:t>     Yes       No</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(information is included in the CCA) Please check for responsible adult(s)/release on file</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D57C6C9-D78F-4641-9AC7-EEB55CF85BF4}"/>
              </a:ext>
            </a:extLst>
          </p:cNvPr>
          <p:cNvSpPr/>
          <p:nvPr/>
        </p:nvSpPr>
        <p:spPr>
          <a:xfrm>
            <a:off x="8957672" y="650069"/>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63C1E34A-FBC9-48FB-BAF8-3F108B1A269F}"/>
              </a:ext>
            </a:extLst>
          </p:cNvPr>
          <p:cNvSpPr/>
          <p:nvPr/>
        </p:nvSpPr>
        <p:spPr>
          <a:xfrm>
            <a:off x="9708546" y="611539"/>
            <a:ext cx="229194" cy="214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7494BA3C-FC2B-4802-99F2-42A12AD40B73}"/>
              </a:ext>
            </a:extLst>
          </p:cNvPr>
          <p:cNvGraphicFramePr>
            <a:graphicFrameLocks noGrp="1"/>
          </p:cNvGraphicFramePr>
          <p:nvPr>
            <p:extLst>
              <p:ext uri="{D42A27DB-BD31-4B8C-83A1-F6EECF244321}">
                <p14:modId xmlns:p14="http://schemas.microsoft.com/office/powerpoint/2010/main" val="3498090525"/>
              </p:ext>
            </p:extLst>
          </p:nvPr>
        </p:nvGraphicFramePr>
        <p:xfrm>
          <a:off x="919958" y="1350577"/>
          <a:ext cx="9639300" cy="3543302"/>
        </p:xfrm>
        <a:graphic>
          <a:graphicData uri="http://schemas.openxmlformats.org/drawingml/2006/table">
            <a:tbl>
              <a:tblPr firstRow="1" firstCol="1" bandRow="1"/>
              <a:tblGrid>
                <a:gridCol w="4819650">
                  <a:extLst>
                    <a:ext uri="{9D8B030D-6E8A-4147-A177-3AD203B41FA5}">
                      <a16:colId xmlns:a16="http://schemas.microsoft.com/office/drawing/2014/main" val="3002578565"/>
                    </a:ext>
                  </a:extLst>
                </a:gridCol>
                <a:gridCol w="4175312">
                  <a:extLst>
                    <a:ext uri="{9D8B030D-6E8A-4147-A177-3AD203B41FA5}">
                      <a16:colId xmlns:a16="http://schemas.microsoft.com/office/drawing/2014/main" val="1373028487"/>
                    </a:ext>
                  </a:extLst>
                </a:gridCol>
                <a:gridCol w="644338">
                  <a:extLst>
                    <a:ext uri="{9D8B030D-6E8A-4147-A177-3AD203B41FA5}">
                      <a16:colId xmlns:a16="http://schemas.microsoft.com/office/drawing/2014/main" val="3832251296"/>
                    </a:ext>
                  </a:extLst>
                </a:gridCol>
              </a:tblGrid>
              <a:tr h="442913">
                <a:tc>
                  <a:txBody>
                    <a:bodyPr/>
                    <a:lstStyle/>
                    <a:p>
                      <a:pPr marL="171450" marR="0" indent="-171450" algn="ctr">
                        <a:spcBef>
                          <a:spcPts val="0"/>
                        </a:spcBef>
                        <a:spcAft>
                          <a:spcPts val="0"/>
                        </a:spcAft>
                      </a:pPr>
                      <a:r>
                        <a:rPr lang="en-US" sz="1600">
                          <a:effectLst/>
                          <a:latin typeface="Times New Roman" panose="02020603050405020304" pitchFamily="18" charset="0"/>
                          <a:ea typeface="Times New Roman" panose="02020603050405020304" pitchFamily="18" charset="0"/>
                        </a:rPr>
                        <a:t>Name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71450" marR="0" indent="-171450" algn="ctr">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rPr>
                        <a:t>Relationship</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71450" marR="0" indent="-171450" algn="ctr">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18307897"/>
                  </a:ext>
                </a:extLst>
              </a:tr>
              <a:tr h="442913">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2266578"/>
                  </a:ext>
                </a:extLst>
              </a:tr>
              <a:tr h="442913">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547970"/>
                  </a:ext>
                </a:extLst>
              </a:tr>
              <a:tr h="442913">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035522"/>
                  </a:ext>
                </a:extLst>
              </a:tr>
              <a:tr h="442913">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6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725671"/>
                  </a:ext>
                </a:extLst>
              </a:tr>
              <a:tr h="1328737">
                <a:tc gridSpan="3">
                  <a:txBody>
                    <a:bodyPr/>
                    <a:lstStyle/>
                    <a:p>
                      <a:pPr marL="171450" marR="0" indent="-171450">
                        <a:spcBef>
                          <a:spcPts val="0"/>
                        </a:spcBef>
                        <a:spcAft>
                          <a:spcPts val="0"/>
                        </a:spcAft>
                      </a:pPr>
                      <a:r>
                        <a:rPr lang="en-US" sz="1600" dirty="0">
                          <a:effectLst/>
                          <a:latin typeface="Times New Roman" panose="02020603050405020304" pitchFamily="18" charset="0"/>
                          <a:ea typeface="Times New Roman" panose="02020603050405020304" pitchFamily="18" charset="0"/>
                        </a:rPr>
                        <a:t>Notes:</a:t>
                      </a: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p>
                      <a:pPr marL="171450" marR="0" indent="-171450">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9260004"/>
                  </a:ext>
                </a:extLst>
              </a:tr>
            </a:tbl>
          </a:graphicData>
        </a:graphic>
      </p:graphicFrame>
      <p:pic>
        <p:nvPicPr>
          <p:cNvPr id="6" name="Graphic 2" descr="Checkmark with solid fill">
            <a:extLst>
              <a:ext uri="{FF2B5EF4-FFF2-40B4-BE49-F238E27FC236}">
                <a16:creationId xmlns:a16="http://schemas.microsoft.com/office/drawing/2014/main" id="{8A768BDD-9750-442C-A343-C66FE774FBBB}"/>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4267" y="1420940"/>
            <a:ext cx="420687" cy="358774"/>
          </a:xfrm>
          <a:prstGeom prst="rect">
            <a:avLst/>
          </a:prstGeom>
        </p:spPr>
      </p:pic>
      <p:sp>
        <p:nvSpPr>
          <p:cNvPr id="8" name="TextBox 7">
            <a:extLst>
              <a:ext uri="{FF2B5EF4-FFF2-40B4-BE49-F238E27FC236}">
                <a16:creationId xmlns:a16="http://schemas.microsoft.com/office/drawing/2014/main" id="{A060AA66-A295-4EF3-AA96-3BD2199D80AE}"/>
              </a:ext>
            </a:extLst>
          </p:cNvPr>
          <p:cNvSpPr txBox="1"/>
          <p:nvPr/>
        </p:nvSpPr>
        <p:spPr>
          <a:xfrm>
            <a:off x="1076325" y="1810345"/>
            <a:ext cx="8861415" cy="369332"/>
          </a:xfrm>
          <a:prstGeom prst="rect">
            <a:avLst/>
          </a:prstGeom>
          <a:noFill/>
        </p:spPr>
        <p:txBody>
          <a:bodyPr wrap="square" rtlCol="0">
            <a:spAutoFit/>
          </a:bodyPr>
          <a:lstStyle/>
          <a:p>
            <a:r>
              <a:rPr lang="en-US" dirty="0"/>
              <a:t>                                                                       </a:t>
            </a:r>
          </a:p>
        </p:txBody>
      </p:sp>
      <p:sp>
        <p:nvSpPr>
          <p:cNvPr id="9" name="TextBox 8">
            <a:extLst>
              <a:ext uri="{FF2B5EF4-FFF2-40B4-BE49-F238E27FC236}">
                <a16:creationId xmlns:a16="http://schemas.microsoft.com/office/drawing/2014/main" id="{3E022DD9-A22A-4D44-92AD-C642DDDB3701}"/>
              </a:ext>
            </a:extLst>
          </p:cNvPr>
          <p:cNvSpPr txBox="1"/>
          <p:nvPr/>
        </p:nvSpPr>
        <p:spPr>
          <a:xfrm>
            <a:off x="1160464" y="1810345"/>
            <a:ext cx="9158287" cy="2957861"/>
          </a:xfrm>
          <a:prstGeom prst="rect">
            <a:avLst/>
          </a:prstGeom>
          <a:noFill/>
        </p:spPr>
        <p:txBody>
          <a:bodyPr wrap="square" rtlCol="0">
            <a:spAutoFit/>
          </a:bodyPr>
          <a:lstStyle/>
          <a:p>
            <a:pPr>
              <a:lnSpc>
                <a:spcPct val="150000"/>
              </a:lnSpc>
            </a:pPr>
            <a:r>
              <a:rPr lang="en-US" dirty="0"/>
              <a:t>Sally Winter				Mother</a:t>
            </a:r>
          </a:p>
          <a:p>
            <a:pPr>
              <a:lnSpc>
                <a:spcPct val="150000"/>
              </a:lnSpc>
            </a:pPr>
            <a:r>
              <a:rPr lang="en-US" dirty="0"/>
              <a:t>Jane Smith				Grandmother</a:t>
            </a:r>
          </a:p>
          <a:p>
            <a:pPr>
              <a:lnSpc>
                <a:spcPct val="150000"/>
              </a:lnSpc>
            </a:pPr>
            <a:r>
              <a:rPr lang="en-US" dirty="0"/>
              <a:t>Bill and Sally				Sibling</a:t>
            </a:r>
          </a:p>
          <a:p>
            <a:pPr>
              <a:lnSpc>
                <a:spcPct val="150000"/>
              </a:lnSpc>
            </a:pPr>
            <a:endParaRPr lang="en-US" dirty="0"/>
          </a:p>
          <a:p>
            <a:pPr>
              <a:lnSpc>
                <a:spcPct val="150000"/>
              </a:lnSpc>
            </a:pPr>
            <a:endParaRPr lang="en-US" dirty="0"/>
          </a:p>
          <a:p>
            <a:pPr>
              <a:lnSpc>
                <a:spcPct val="150000"/>
              </a:lnSpc>
            </a:pPr>
            <a:r>
              <a:rPr lang="en-US" dirty="0"/>
              <a:t>Ryan lives with his mother, grandmother and two younger siblings. His father, Dan recently moved out the home and lives close by. He is frequently at the home and is present for sessions.</a:t>
            </a:r>
          </a:p>
        </p:txBody>
      </p:sp>
      <p:pic>
        <p:nvPicPr>
          <p:cNvPr id="10" name="Graphic 2" descr="Checkmark with solid fill">
            <a:extLst>
              <a:ext uri="{FF2B5EF4-FFF2-40B4-BE49-F238E27FC236}">
                <a16:creationId xmlns:a16="http://schemas.microsoft.com/office/drawing/2014/main" id="{3BEC5A44-A1CB-45EC-ABFD-E7936C433531}"/>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8317" y="2239482"/>
            <a:ext cx="420687" cy="358774"/>
          </a:xfrm>
          <a:prstGeom prst="rect">
            <a:avLst/>
          </a:prstGeom>
        </p:spPr>
      </p:pic>
      <p:pic>
        <p:nvPicPr>
          <p:cNvPr id="11" name="Graphic 2" descr="Checkmark with solid fill">
            <a:extLst>
              <a:ext uri="{FF2B5EF4-FFF2-40B4-BE49-F238E27FC236}">
                <a16:creationId xmlns:a16="http://schemas.microsoft.com/office/drawing/2014/main" id="{37D31237-937A-4AA5-898B-8C015AA9E380}"/>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48481" y="1876540"/>
            <a:ext cx="420687" cy="358774"/>
          </a:xfrm>
          <a:prstGeom prst="rect">
            <a:avLst/>
          </a:prstGeom>
        </p:spPr>
      </p:pic>
      <p:pic>
        <p:nvPicPr>
          <p:cNvPr id="12" name="Graphic 2" descr="Checkmark with solid fill">
            <a:extLst>
              <a:ext uri="{FF2B5EF4-FFF2-40B4-BE49-F238E27FC236}">
                <a16:creationId xmlns:a16="http://schemas.microsoft.com/office/drawing/2014/main" id="{3D49A2D7-1E4A-4DF4-BC73-FF5C6A71CE97}"/>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7672" y="613952"/>
            <a:ext cx="229195" cy="286540"/>
          </a:xfrm>
          <a:prstGeom prst="rect">
            <a:avLst/>
          </a:prstGeom>
        </p:spPr>
      </p:pic>
      <p:sp>
        <p:nvSpPr>
          <p:cNvPr id="13" name="TextBox 12">
            <a:extLst>
              <a:ext uri="{FF2B5EF4-FFF2-40B4-BE49-F238E27FC236}">
                <a16:creationId xmlns:a16="http://schemas.microsoft.com/office/drawing/2014/main" id="{94A68EB7-9A51-455B-8A0E-D62D2D910CEA}"/>
              </a:ext>
            </a:extLst>
          </p:cNvPr>
          <p:cNvSpPr txBox="1"/>
          <p:nvPr/>
        </p:nvSpPr>
        <p:spPr>
          <a:xfrm>
            <a:off x="2115038" y="5299831"/>
            <a:ext cx="8444220" cy="923330"/>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Examples could be the birth of the sibling, a parent leaving the home, a sibling going away to college, the family has moved in the past year, or is currently homeless and/or in a shelter.  If there have been no changes, please note so. </a:t>
            </a:r>
            <a:endParaRPr lang="en-US" dirty="0"/>
          </a:p>
        </p:txBody>
      </p:sp>
      <p:pic>
        <p:nvPicPr>
          <p:cNvPr id="18" name="Picture 17">
            <a:extLst>
              <a:ext uri="{FF2B5EF4-FFF2-40B4-BE49-F238E27FC236}">
                <a16:creationId xmlns:a16="http://schemas.microsoft.com/office/drawing/2014/main" id="{F89A7FE2-7FCB-4014-9D73-3D072FDB8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85" y="5055209"/>
            <a:ext cx="1553553" cy="1549076"/>
          </a:xfrm>
          <a:prstGeom prst="rect">
            <a:avLst/>
          </a:prstGeom>
        </p:spPr>
      </p:pic>
    </p:spTree>
    <p:extLst>
      <p:ext uri="{BB962C8B-B14F-4D97-AF65-F5344CB8AC3E}">
        <p14:creationId xmlns:p14="http://schemas.microsoft.com/office/powerpoint/2010/main" val="185795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F5573-FB41-46ED-A3FB-73712F453C99}"/>
              </a:ext>
            </a:extLst>
          </p:cNvPr>
          <p:cNvSpPr txBox="1"/>
          <p:nvPr/>
        </p:nvSpPr>
        <p:spPr>
          <a:xfrm>
            <a:off x="995362" y="538460"/>
            <a:ext cx="10201275" cy="646331"/>
          </a:xfrm>
          <a:prstGeom prst="rect">
            <a:avLst/>
          </a:prstGeom>
          <a:noFill/>
        </p:spPr>
        <p:txBody>
          <a:bodyPr wrap="square">
            <a:spAutoFit/>
          </a:bodyPr>
          <a:lstStyle/>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3. Are there other people who provide support to the child who live outside of the family home? (information included in the CCA)</a:t>
            </a:r>
          </a:p>
        </p:txBody>
      </p:sp>
      <p:graphicFrame>
        <p:nvGraphicFramePr>
          <p:cNvPr id="4" name="Table 3">
            <a:extLst>
              <a:ext uri="{FF2B5EF4-FFF2-40B4-BE49-F238E27FC236}">
                <a16:creationId xmlns:a16="http://schemas.microsoft.com/office/drawing/2014/main" id="{F47254CE-8F7F-4B16-A9EB-2D8983F3651C}"/>
              </a:ext>
            </a:extLst>
          </p:cNvPr>
          <p:cNvGraphicFramePr>
            <a:graphicFrameLocks noGrp="1"/>
          </p:cNvGraphicFramePr>
          <p:nvPr>
            <p:extLst>
              <p:ext uri="{D42A27DB-BD31-4B8C-83A1-F6EECF244321}">
                <p14:modId xmlns:p14="http://schemas.microsoft.com/office/powerpoint/2010/main" val="2053673050"/>
              </p:ext>
            </p:extLst>
          </p:nvPr>
        </p:nvGraphicFramePr>
        <p:xfrm>
          <a:off x="828675" y="1543050"/>
          <a:ext cx="9915526" cy="2800350"/>
        </p:xfrm>
        <a:graphic>
          <a:graphicData uri="http://schemas.openxmlformats.org/drawingml/2006/table">
            <a:tbl>
              <a:tblPr firstRow="1" firstCol="1" bandRow="1"/>
              <a:tblGrid>
                <a:gridCol w="4957763">
                  <a:extLst>
                    <a:ext uri="{9D8B030D-6E8A-4147-A177-3AD203B41FA5}">
                      <a16:colId xmlns:a16="http://schemas.microsoft.com/office/drawing/2014/main" val="4064523012"/>
                    </a:ext>
                  </a:extLst>
                </a:gridCol>
                <a:gridCol w="4957763">
                  <a:extLst>
                    <a:ext uri="{9D8B030D-6E8A-4147-A177-3AD203B41FA5}">
                      <a16:colId xmlns:a16="http://schemas.microsoft.com/office/drawing/2014/main" val="275181877"/>
                    </a:ext>
                  </a:extLst>
                </a:gridCol>
              </a:tblGrid>
              <a:tr h="560070">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Name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rPr>
                        <a:t>Relationship</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79039604"/>
                  </a:ext>
                </a:extLst>
              </a:tr>
              <a:tr h="560070">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773781"/>
                  </a:ext>
                </a:extLst>
              </a:tr>
              <a:tr h="560070">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621376"/>
                  </a:ext>
                </a:extLst>
              </a:tr>
              <a:tr h="560070">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1992163"/>
                  </a:ext>
                </a:extLst>
              </a:tr>
              <a:tr h="56007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850127"/>
                  </a:ext>
                </a:extLst>
              </a:tr>
            </a:tbl>
          </a:graphicData>
        </a:graphic>
      </p:graphicFrame>
      <p:sp>
        <p:nvSpPr>
          <p:cNvPr id="5" name="TextBox 4">
            <a:extLst>
              <a:ext uri="{FF2B5EF4-FFF2-40B4-BE49-F238E27FC236}">
                <a16:creationId xmlns:a16="http://schemas.microsoft.com/office/drawing/2014/main" id="{5F2C0646-67D6-4A25-8B69-0762AE176557}"/>
              </a:ext>
            </a:extLst>
          </p:cNvPr>
          <p:cNvSpPr txBox="1"/>
          <p:nvPr/>
        </p:nvSpPr>
        <p:spPr>
          <a:xfrm>
            <a:off x="995362" y="2257425"/>
            <a:ext cx="9605963" cy="369332"/>
          </a:xfrm>
          <a:prstGeom prst="rect">
            <a:avLst/>
          </a:prstGeom>
          <a:noFill/>
        </p:spPr>
        <p:txBody>
          <a:bodyPr wrap="square" rtlCol="0">
            <a:spAutoFit/>
          </a:bodyPr>
          <a:lstStyle/>
          <a:p>
            <a:r>
              <a:rPr lang="en-US" dirty="0"/>
              <a:t>Joan Sanders				     family friend</a:t>
            </a:r>
          </a:p>
        </p:txBody>
      </p:sp>
      <p:sp>
        <p:nvSpPr>
          <p:cNvPr id="6" name="TextBox 5">
            <a:extLst>
              <a:ext uri="{FF2B5EF4-FFF2-40B4-BE49-F238E27FC236}">
                <a16:creationId xmlns:a16="http://schemas.microsoft.com/office/drawing/2014/main" id="{E8F73C83-15ED-425C-B13C-65B7DBAA7779}"/>
              </a:ext>
            </a:extLst>
          </p:cNvPr>
          <p:cNvSpPr txBox="1"/>
          <p:nvPr/>
        </p:nvSpPr>
        <p:spPr>
          <a:xfrm>
            <a:off x="2486025" y="5316388"/>
            <a:ext cx="7958137" cy="861774"/>
          </a:xfrm>
          <a:prstGeom prst="rect">
            <a:avLst/>
          </a:prstGeom>
          <a:noFill/>
        </p:spPr>
        <p:txBody>
          <a:bodyPr wrap="square" rtlCol="0">
            <a:spAutoFit/>
          </a:bodyPr>
          <a:lstStyle/>
          <a:p>
            <a:r>
              <a:rPr lang="en-US" sz="1600" dirty="0">
                <a:effectLst/>
                <a:latin typeface="Arial" panose="020B0604020202020204" pitchFamily="34" charset="0"/>
                <a:ea typeface="Times New Roman" panose="02020603050405020304" pitchFamily="18" charset="0"/>
                <a:cs typeface="Arial" panose="020B0604020202020204" pitchFamily="34" charset="0"/>
              </a:rPr>
              <a:t>These are people that help with the care of child. Examples could be grandparents, respite worker, PCA provider, close family friend. If there is no one, note n/a.</a:t>
            </a:r>
          </a:p>
          <a:p>
            <a:endParaRPr lang="en-US" dirty="0"/>
          </a:p>
        </p:txBody>
      </p:sp>
      <p:pic>
        <p:nvPicPr>
          <p:cNvPr id="8" name="Picture 7">
            <a:extLst>
              <a:ext uri="{FF2B5EF4-FFF2-40B4-BE49-F238E27FC236}">
                <a16:creationId xmlns:a16="http://schemas.microsoft.com/office/drawing/2014/main" id="{694B0B93-7BE4-4057-B0EA-BDE6BC5BA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5" y="4770464"/>
            <a:ext cx="1553553" cy="1549076"/>
          </a:xfrm>
          <a:prstGeom prst="rect">
            <a:avLst/>
          </a:prstGeom>
        </p:spPr>
      </p:pic>
    </p:spTree>
    <p:extLst>
      <p:ext uri="{BB962C8B-B14F-4D97-AF65-F5344CB8AC3E}">
        <p14:creationId xmlns:p14="http://schemas.microsoft.com/office/powerpoint/2010/main" val="147038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TotalTime>
  <Words>5648</Words>
  <Application>Microsoft Office PowerPoint</Application>
  <PresentationFormat>Widescreen</PresentationFormat>
  <Paragraphs>650</Paragraphs>
  <Slides>63</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2" baseType="lpstr">
      <vt:lpstr>Arial</vt:lpstr>
      <vt:lpstr>Calibri</vt:lpstr>
      <vt:lpstr>Calibri Light</vt:lpstr>
      <vt:lpstr>Lucida Sans</vt:lpstr>
      <vt:lpstr>Times New Roman</vt:lpstr>
      <vt:lpstr>TTE25D8890t00</vt:lpstr>
      <vt:lpstr>Wingdings</vt:lpstr>
      <vt:lpstr>Office Theme</vt:lpstr>
      <vt:lpstr>Document</vt:lpstr>
      <vt:lpstr>PowerPoint Presentation</vt:lpstr>
      <vt:lpstr>PowerPoint Presentation</vt:lpstr>
      <vt:lpstr>PowerPoint Presentation</vt:lpstr>
      <vt:lpstr>Autism Support Plan Review and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Broker Monthly Meeting Checklist </vt:lpstr>
      <vt:lpstr>Monthly Meeting Checklist</vt:lpstr>
      <vt:lpstr>Monthly Checklist will be submitted once a month to ACMs</vt:lpstr>
      <vt:lpstr>Let’s review the form </vt:lpstr>
      <vt:lpstr>Let’s review the form </vt:lpstr>
      <vt:lpstr>Let’s review the form </vt:lpstr>
      <vt:lpstr>Let’s review the form </vt:lpstr>
      <vt:lpstr>Let’s review the form </vt:lpstr>
      <vt:lpstr>Purchase Log</vt:lpstr>
      <vt:lpstr>Quarterly Meeting Tracking Form</vt:lpstr>
      <vt:lpstr> Suggested talking points and observations for monthly visits:</vt:lpstr>
      <vt:lpstr>Observations for monthly visits:</vt:lpstr>
      <vt:lpstr>Questions?</vt:lpstr>
      <vt:lpstr>Safety Reminders – Home Visits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Supervisor Tracking Form</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Haswell, Mary C (DDS)</dc:creator>
  <cp:lastModifiedBy>McGlone, Olivia (DDS)</cp:lastModifiedBy>
  <cp:revision>13</cp:revision>
  <dcterms:created xsi:type="dcterms:W3CDTF">2021-07-16T20:08:32Z</dcterms:created>
  <dcterms:modified xsi:type="dcterms:W3CDTF">2021-07-19T15:04:16Z</dcterms:modified>
</cp:coreProperties>
</file>